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3" r:id="rId4"/>
    <p:sldId id="295" r:id="rId5"/>
    <p:sldId id="296" r:id="rId6"/>
    <p:sldId id="297" r:id="rId7"/>
    <p:sldId id="278" r:id="rId8"/>
    <p:sldId id="272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Light" panose="000004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7BA3C34-7D46-4EF5-88D9-4A3C3A100138}">
          <p14:sldIdLst>
            <p14:sldId id="256"/>
            <p14:sldId id="260"/>
            <p14:sldId id="263"/>
            <p14:sldId id="295"/>
            <p14:sldId id="296"/>
            <p14:sldId id="297"/>
            <p14:sldId id="278"/>
          </p14:sldIdLst>
        </p14:section>
        <p14:section name="Template" id="{9B90268F-9687-4C9B-9B55-B805BC26A120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38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7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92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S aprobó la realización de remates judiciales de inmuebles por  videoconferencia calificando esta medida como &quot;apropiada&quot; y &quot;necesaria&quot;. -  Diario Constitucional">
            <a:extLst>
              <a:ext uri="{FF2B5EF4-FFF2-40B4-BE49-F238E27FC236}">
                <a16:creationId xmlns:a16="http://schemas.microsoft.com/office/drawing/2014/main" id="{532A9941-F074-F177-53DA-C34CBFE85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9" r="7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708144" y="1918057"/>
            <a:ext cx="772771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Scraping </a:t>
            </a:r>
            <a:br>
              <a:rPr lang="en" dirty="0">
                <a:solidFill>
                  <a:schemeClr val="tx2"/>
                </a:solidFill>
              </a:rPr>
            </a:br>
            <a:r>
              <a:rPr lang="en" dirty="0">
                <a:solidFill>
                  <a:schemeClr val="tx2"/>
                </a:solidFill>
              </a:rPr>
              <a:t>Remates Judiciales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EA6DCD4-FCC9-205B-4462-3A2F78CC2E03}"/>
              </a:ext>
            </a:extLst>
          </p:cNvPr>
          <p:cNvSpPr txBox="1"/>
          <p:nvPr/>
        </p:nvSpPr>
        <p:spPr>
          <a:xfrm>
            <a:off x="113441" y="46881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Dany Rubiano Jiménex</a:t>
            </a:r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0" dirty="0"/>
              <a:t>El mercado de los remates en el mundo está en constante crecimiento a medida que aumentan las tecnologías, y en Chile hay una gran oportunidad para desarrollarlo.</a:t>
            </a:r>
            <a:endParaRPr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 aprobó la realización de remates judiciales de inmuebles por  videoconferencia calificando esta medida como &quot;apropiada&quot; y &quot;necesaria&quot;. -  Diario Constitucional">
            <a:extLst>
              <a:ext uri="{FF2B5EF4-FFF2-40B4-BE49-F238E27FC236}">
                <a16:creationId xmlns:a16="http://schemas.microsoft.com/office/drawing/2014/main" id="{01361858-E9FB-77F0-73E3-D65FE395D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-1060" r="2814" b="-1"/>
          <a:stretch/>
        </p:blipFill>
        <p:spPr bwMode="auto">
          <a:xfrm>
            <a:off x="6219051" y="1010046"/>
            <a:ext cx="3217234" cy="31062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509564" y="1844844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Clasificados del Mercurio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Obtener base de datos de publicaciones de remates con información del rol del proceso, el bien y el juzgado involucrado.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357" y="3713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181332" y="1844844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Poder Judicial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 información del rol y el juzgado, obtener informaci{on de estado para seguimiento de los remates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;p21">
            <a:extLst>
              <a:ext uri="{FF2B5EF4-FFF2-40B4-BE49-F238E27FC236}">
                <a16:creationId xmlns:a16="http://schemas.microsoft.com/office/drawing/2014/main" id="{FCEF1ADC-23B5-3309-C3C1-64E75B1CC11D}"/>
              </a:ext>
            </a:extLst>
          </p:cNvPr>
          <p:cNvSpPr txBox="1">
            <a:spLocks/>
          </p:cNvSpPr>
          <p:nvPr/>
        </p:nvSpPr>
        <p:spPr>
          <a:xfrm>
            <a:off x="482439" y="838540"/>
            <a:ext cx="5195218" cy="91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b="1" dirty="0" err="1"/>
              <a:t>Obtener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base de </a:t>
            </a:r>
            <a:r>
              <a:rPr lang="en-US" b="1" dirty="0" err="1"/>
              <a:t>datos</a:t>
            </a:r>
            <a:r>
              <a:rPr lang="en-US" b="1" dirty="0"/>
              <a:t> de remates </a:t>
            </a:r>
            <a:r>
              <a:rPr lang="en-US" b="1" dirty="0" err="1"/>
              <a:t>judiciales</a:t>
            </a:r>
            <a:r>
              <a:rPr lang="en-US" b="1" dirty="0"/>
              <a:t> con </a:t>
            </a:r>
            <a:r>
              <a:rPr lang="en-US" b="1" dirty="0" err="1"/>
              <a:t>el</a:t>
            </a:r>
            <a:r>
              <a:rPr lang="en-US" b="1" dirty="0"/>
              <a:t> fin de </a:t>
            </a:r>
            <a:r>
              <a:rPr lang="en-US" b="1" dirty="0" err="1"/>
              <a:t>detectar</a:t>
            </a:r>
            <a:r>
              <a:rPr lang="en-US" b="1" dirty="0"/>
              <a:t> </a:t>
            </a:r>
            <a:r>
              <a:rPr lang="en-US" b="1" dirty="0" err="1"/>
              <a:t>oportunidades</a:t>
            </a:r>
            <a:r>
              <a:rPr lang="en-US" b="1" dirty="0"/>
              <a:t> de </a:t>
            </a:r>
            <a:r>
              <a:rPr lang="en-US" b="1" dirty="0" err="1"/>
              <a:t>negocio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1026" name="Picture 2" descr="Empleos y Capacitación (178)">
            <a:extLst>
              <a:ext uri="{FF2B5EF4-FFF2-40B4-BE49-F238E27FC236}">
                <a16:creationId xmlns:a16="http://schemas.microsoft.com/office/drawing/2014/main" id="{F375E2F5-441E-9148-C060-EEE7FE84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8" y="4178835"/>
            <a:ext cx="2452222" cy="4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er Judicial en Números">
            <a:extLst>
              <a:ext uri="{FF2B5EF4-FFF2-40B4-BE49-F238E27FC236}">
                <a16:creationId xmlns:a16="http://schemas.microsoft.com/office/drawing/2014/main" id="{0F476A81-EC04-CBEB-5120-C8F820DE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75" y="3749189"/>
            <a:ext cx="1708139" cy="80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 aprobó la realización de remates judiciales de inmuebles por  videoconferencia calificando esta medida como &quot;apropiada&quot; y &quot;necesaria&quot;. -  Diario Constitucional">
            <a:extLst>
              <a:ext uri="{FF2B5EF4-FFF2-40B4-BE49-F238E27FC236}">
                <a16:creationId xmlns:a16="http://schemas.microsoft.com/office/drawing/2014/main" id="{01361858-E9FB-77F0-73E3-D65FE395D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-1060" r="2814" b="-1"/>
          <a:stretch/>
        </p:blipFill>
        <p:spPr bwMode="auto">
          <a:xfrm>
            <a:off x="6219051" y="1010046"/>
            <a:ext cx="3217234" cy="31062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356" y="371350"/>
            <a:ext cx="6333921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 y herramientas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Empleos y Capacitación (178)">
            <a:extLst>
              <a:ext uri="{FF2B5EF4-FFF2-40B4-BE49-F238E27FC236}">
                <a16:creationId xmlns:a16="http://schemas.microsoft.com/office/drawing/2014/main" id="{F375E2F5-441E-9148-C060-EEE7FE84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766" y="4557160"/>
            <a:ext cx="2452222" cy="4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er Judicial en Números">
            <a:extLst>
              <a:ext uri="{FF2B5EF4-FFF2-40B4-BE49-F238E27FC236}">
                <a16:creationId xmlns:a16="http://schemas.microsoft.com/office/drawing/2014/main" id="{0F476A81-EC04-CBEB-5120-C8F820DE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58" y="3588099"/>
            <a:ext cx="1708139" cy="80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epárate para aprender Python, guía de instalación de bibliotecas. |  Escuela De Datos - evidencia es poder">
            <a:extLst>
              <a:ext uri="{FF2B5EF4-FFF2-40B4-BE49-F238E27FC236}">
                <a16:creationId xmlns:a16="http://schemas.microsoft.com/office/drawing/2014/main" id="{7BEEBA8A-6F27-CA04-E528-23B5E0F9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0046"/>
            <a:ext cx="3288435" cy="111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C49FDD-B44D-3BC7-2118-F99BF7EFE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798" y="1888885"/>
            <a:ext cx="983152" cy="345279"/>
          </a:xfrm>
          <a:prstGeom prst="rect">
            <a:avLst/>
          </a:prstGeom>
        </p:spPr>
      </p:pic>
      <p:pic>
        <p:nvPicPr>
          <p:cNvPr id="3078" name="Picture 6" descr="Selenium es un juego de herramientas feroz para desarrolladores">
            <a:extLst>
              <a:ext uri="{FF2B5EF4-FFF2-40B4-BE49-F238E27FC236}">
                <a16:creationId xmlns:a16="http://schemas.microsoft.com/office/drawing/2014/main" id="{00A9D129-A334-CE2B-684F-54AEF9C9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28" y="1964131"/>
            <a:ext cx="123450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imeros pasos con Pandas - Adictos al trabajo Tutoriales">
            <a:extLst>
              <a:ext uri="{FF2B5EF4-FFF2-40B4-BE49-F238E27FC236}">
                <a16:creationId xmlns:a16="http://schemas.microsoft.com/office/drawing/2014/main" id="{F9147B76-D0A2-9FC4-1921-1BF17842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04" y="2732195"/>
            <a:ext cx="832340" cy="3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na araña en la web (Parte 1) – Diferencia entre Web Crawling y Web Scraping  – El Blog de Pame">
            <a:extLst>
              <a:ext uri="{FF2B5EF4-FFF2-40B4-BE49-F238E27FC236}">
                <a16:creationId xmlns:a16="http://schemas.microsoft.com/office/drawing/2014/main" id="{63FFE9C5-86EF-B5E3-334A-90C35532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0" y="3231934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7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 aprobó la realización de remates judiciales de inmuebles por  videoconferencia calificando esta medida como &quot;apropiada&quot; y &quot;necesaria&quot;. -  Diario Constitucional">
            <a:extLst>
              <a:ext uri="{FF2B5EF4-FFF2-40B4-BE49-F238E27FC236}">
                <a16:creationId xmlns:a16="http://schemas.microsoft.com/office/drawing/2014/main" id="{01361858-E9FB-77F0-73E3-D65FE395D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-1060" r="2814" b="-1"/>
          <a:stretch/>
        </p:blipFill>
        <p:spPr bwMode="auto">
          <a:xfrm>
            <a:off x="6219051" y="1010046"/>
            <a:ext cx="3217234" cy="31062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356" y="371350"/>
            <a:ext cx="6333921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Scrapper Clasificados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0363D-4BAC-C0E8-F7CF-BE47AC151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56" t="3238"/>
          <a:stretch/>
        </p:blipFill>
        <p:spPr>
          <a:xfrm>
            <a:off x="101686" y="1054450"/>
            <a:ext cx="3808855" cy="39576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26BBB-E333-8230-C117-B9668F81F928}"/>
              </a:ext>
            </a:extLst>
          </p:cNvPr>
          <p:cNvSpPr/>
          <p:nvPr/>
        </p:nvSpPr>
        <p:spPr>
          <a:xfrm>
            <a:off x="168812" y="3262024"/>
            <a:ext cx="3242603" cy="627693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9C937F-FA17-941D-FDF8-09539EF0CD57}"/>
              </a:ext>
            </a:extLst>
          </p:cNvPr>
          <p:cNvSpPr/>
          <p:nvPr/>
        </p:nvSpPr>
        <p:spPr>
          <a:xfrm>
            <a:off x="168811" y="3941224"/>
            <a:ext cx="3242603" cy="391626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A34992B-CDEF-CDF6-CE3A-FC360403D4E3}"/>
              </a:ext>
            </a:extLst>
          </p:cNvPr>
          <p:cNvSpPr/>
          <p:nvPr/>
        </p:nvSpPr>
        <p:spPr>
          <a:xfrm>
            <a:off x="152398" y="4384357"/>
            <a:ext cx="3242603" cy="627693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744B407-F5B2-E370-1A64-E34A60D2A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71932"/>
              </p:ext>
            </p:extLst>
          </p:nvPr>
        </p:nvGraphicFramePr>
        <p:xfrm>
          <a:off x="4272088" y="2230288"/>
          <a:ext cx="1871000" cy="914400"/>
        </p:xfrm>
        <a:graphic>
          <a:graphicData uri="http://schemas.openxmlformats.org/drawingml/2006/table">
            <a:tbl>
              <a:tblPr firstRow="1" bandRow="1">
                <a:tableStyleId>{F84DA76C-795A-495A-BEFA-B778C0396278}</a:tableStyleId>
              </a:tblPr>
              <a:tblGrid>
                <a:gridCol w="467750">
                  <a:extLst>
                    <a:ext uri="{9D8B030D-6E8A-4147-A177-3AD203B41FA5}">
                      <a16:colId xmlns:a16="http://schemas.microsoft.com/office/drawing/2014/main" val="435551490"/>
                    </a:ext>
                  </a:extLst>
                </a:gridCol>
                <a:gridCol w="467750">
                  <a:extLst>
                    <a:ext uri="{9D8B030D-6E8A-4147-A177-3AD203B41FA5}">
                      <a16:colId xmlns:a16="http://schemas.microsoft.com/office/drawing/2014/main" val="2089524276"/>
                    </a:ext>
                  </a:extLst>
                </a:gridCol>
                <a:gridCol w="467750">
                  <a:extLst>
                    <a:ext uri="{9D8B030D-6E8A-4147-A177-3AD203B41FA5}">
                      <a16:colId xmlns:a16="http://schemas.microsoft.com/office/drawing/2014/main" val="1081311740"/>
                    </a:ext>
                  </a:extLst>
                </a:gridCol>
                <a:gridCol w="467750">
                  <a:extLst>
                    <a:ext uri="{9D8B030D-6E8A-4147-A177-3AD203B41FA5}">
                      <a16:colId xmlns:a16="http://schemas.microsoft.com/office/drawing/2014/main" val="2557714304"/>
                    </a:ext>
                  </a:extLst>
                </a:gridCol>
              </a:tblGrid>
              <a:tr h="140161">
                <a:tc>
                  <a:txBody>
                    <a:bodyPr/>
                    <a:lstStyle/>
                    <a:p>
                      <a:r>
                        <a:rPr lang="es-MX" sz="500" b="1" dirty="0">
                          <a:solidFill>
                            <a:srgbClr val="C00000"/>
                          </a:solidFill>
                        </a:rPr>
                        <a:t>Fecha Publicación</a:t>
                      </a:r>
                      <a:endParaRPr lang="es-CL" sz="500" b="1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s-MX" sz="500" b="1" dirty="0">
                          <a:solidFill>
                            <a:srgbClr val="C00000"/>
                          </a:solidFill>
                        </a:rPr>
                        <a:t>Bien</a:t>
                      </a:r>
                      <a:endParaRPr lang="es-CL" sz="500" b="1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s-MX" sz="500" b="1" dirty="0">
                          <a:solidFill>
                            <a:srgbClr val="C00000"/>
                          </a:solidFill>
                        </a:rPr>
                        <a:t>Rol</a:t>
                      </a:r>
                      <a:endParaRPr lang="es-CL" sz="500" b="1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s-MX" sz="500" b="1" dirty="0">
                          <a:solidFill>
                            <a:srgbClr val="C00000"/>
                          </a:solidFill>
                        </a:rPr>
                        <a:t>Juzgado</a:t>
                      </a:r>
                      <a:endParaRPr lang="es-CL" sz="500" b="1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65279784"/>
                  </a:ext>
                </a:extLst>
              </a:tr>
              <a:tr h="140161"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56918691"/>
                  </a:ext>
                </a:extLst>
              </a:tr>
              <a:tr h="140161"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8117677"/>
                  </a:ext>
                </a:extLst>
              </a:tr>
              <a:tr h="140161"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84060542"/>
                  </a:ext>
                </a:extLst>
              </a:tr>
              <a:tr h="140161"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CL" sz="5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62648189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DF0DF2A-95C3-A7CC-F8ED-838E0BD8796C}"/>
              </a:ext>
            </a:extLst>
          </p:cNvPr>
          <p:cNvSpPr/>
          <p:nvPr/>
        </p:nvSpPr>
        <p:spPr>
          <a:xfrm>
            <a:off x="168810" y="2173281"/>
            <a:ext cx="3242603" cy="1037236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80EE8F3-07FD-F5D2-CCF9-D5130885716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411413" y="2543914"/>
            <a:ext cx="860675" cy="14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DA24D5-75DB-30FD-ECB3-22A154A92ED5}"/>
              </a:ext>
            </a:extLst>
          </p:cNvPr>
          <p:cNvSpPr/>
          <p:nvPr/>
        </p:nvSpPr>
        <p:spPr>
          <a:xfrm>
            <a:off x="344658" y="3123028"/>
            <a:ext cx="717453" cy="87489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9465B1F-6C43-F598-4574-648A3F712E66}"/>
              </a:ext>
            </a:extLst>
          </p:cNvPr>
          <p:cNvSpPr/>
          <p:nvPr/>
        </p:nvSpPr>
        <p:spPr>
          <a:xfrm>
            <a:off x="344657" y="3784237"/>
            <a:ext cx="717453" cy="87489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138A6D8-5365-8B96-E580-696340C6B847}"/>
              </a:ext>
            </a:extLst>
          </p:cNvPr>
          <p:cNvSpPr/>
          <p:nvPr/>
        </p:nvSpPr>
        <p:spPr>
          <a:xfrm>
            <a:off x="344656" y="4227370"/>
            <a:ext cx="717453" cy="87489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89ABF63-A2D4-C26B-D8C6-09B27E305CE5}"/>
              </a:ext>
            </a:extLst>
          </p:cNvPr>
          <p:cNvSpPr/>
          <p:nvPr/>
        </p:nvSpPr>
        <p:spPr>
          <a:xfrm>
            <a:off x="344655" y="4906570"/>
            <a:ext cx="717453" cy="87489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510502-E892-4B0E-2B0D-2EEDD6619B2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11415" y="2687488"/>
            <a:ext cx="860673" cy="88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A6DAAC0-4C04-0709-9BDF-0E9105C2E1A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11414" y="2916088"/>
            <a:ext cx="857095" cy="1220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F6C8DAD-22C0-BD66-9665-77B991F9BCD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95001" y="3062532"/>
            <a:ext cx="873508" cy="163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40C51625-3CEB-D465-E34E-ED0DC967FC89}"/>
              </a:ext>
            </a:extLst>
          </p:cNvPr>
          <p:cNvSpPr/>
          <p:nvPr/>
        </p:nvSpPr>
        <p:spPr>
          <a:xfrm>
            <a:off x="1631852" y="3265948"/>
            <a:ext cx="873508" cy="108000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81A416D-EF3D-02E6-015F-681A32907310}"/>
              </a:ext>
            </a:extLst>
          </p:cNvPr>
          <p:cNvSpPr/>
          <p:nvPr/>
        </p:nvSpPr>
        <p:spPr>
          <a:xfrm>
            <a:off x="2554320" y="3272316"/>
            <a:ext cx="420997" cy="108000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989395D-0000-E0F9-5EE2-96A5D00F3682}"/>
              </a:ext>
            </a:extLst>
          </p:cNvPr>
          <p:cNvSpPr/>
          <p:nvPr/>
        </p:nvSpPr>
        <p:spPr>
          <a:xfrm>
            <a:off x="1593914" y="3952782"/>
            <a:ext cx="873508" cy="108000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ACE1EBB-228A-D4D7-C15F-94641751DFFE}"/>
              </a:ext>
            </a:extLst>
          </p:cNvPr>
          <p:cNvSpPr/>
          <p:nvPr/>
        </p:nvSpPr>
        <p:spPr>
          <a:xfrm>
            <a:off x="2467422" y="3959377"/>
            <a:ext cx="420997" cy="108000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F602EDD-FBDB-3B39-A781-0813B8CAE85A}"/>
              </a:ext>
            </a:extLst>
          </p:cNvPr>
          <p:cNvSpPr/>
          <p:nvPr/>
        </p:nvSpPr>
        <p:spPr>
          <a:xfrm>
            <a:off x="541036" y="4554200"/>
            <a:ext cx="420997" cy="108000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EC050C11-C445-72E9-6865-673559615481}"/>
              </a:ext>
            </a:extLst>
          </p:cNvPr>
          <p:cNvSpPr/>
          <p:nvPr/>
        </p:nvSpPr>
        <p:spPr>
          <a:xfrm>
            <a:off x="1157160" y="4547788"/>
            <a:ext cx="594140" cy="108000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324AE1BC-31F2-3EE9-FC2B-F59652989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922" y="3622113"/>
            <a:ext cx="983152" cy="345279"/>
          </a:xfrm>
          <a:prstGeom prst="rect">
            <a:avLst/>
          </a:prstGeom>
        </p:spPr>
      </p:pic>
      <p:pic>
        <p:nvPicPr>
          <p:cNvPr id="6146" name="Picture 2" descr="Icono Json, tipo de archivo en Fileicon">
            <a:extLst>
              <a:ext uri="{FF2B5EF4-FFF2-40B4-BE49-F238E27FC236}">
                <a16:creationId xmlns:a16="http://schemas.microsoft.com/office/drawing/2014/main" id="{E9BECAE9-411E-E5A1-2566-15876959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93" y="4034714"/>
            <a:ext cx="410103" cy="41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C4E94E14-9A8E-CBF6-BE25-7F5B9497F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381" y="2781163"/>
            <a:ext cx="1394626" cy="23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5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 aprobó la realización de remates judiciales de inmuebles por  videoconferencia calificando esta medida como &quot;apropiada&quot; y &quot;necesaria&quot;. -  Diario Constitucional">
            <a:extLst>
              <a:ext uri="{FF2B5EF4-FFF2-40B4-BE49-F238E27FC236}">
                <a16:creationId xmlns:a16="http://schemas.microsoft.com/office/drawing/2014/main" id="{01361858-E9FB-77F0-73E3-D65FE395D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-1060" r="2814" b="-1"/>
          <a:stretch/>
        </p:blipFill>
        <p:spPr bwMode="auto">
          <a:xfrm>
            <a:off x="6219051" y="1010046"/>
            <a:ext cx="3217234" cy="31062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356" y="371350"/>
            <a:ext cx="6333921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Scrapper Poder Judicial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BA9746-405B-ECC1-6A73-E4A835FA6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44" y="1307121"/>
            <a:ext cx="4883811" cy="2791326"/>
          </a:xfrm>
          <a:prstGeom prst="rect">
            <a:avLst/>
          </a:prstGeom>
        </p:spPr>
      </p:pic>
      <p:pic>
        <p:nvPicPr>
          <p:cNvPr id="11" name="Picture 6" descr="Selenium es un juego de herramientas feroz para desarrolladores">
            <a:extLst>
              <a:ext uri="{FF2B5EF4-FFF2-40B4-BE49-F238E27FC236}">
                <a16:creationId xmlns:a16="http://schemas.microsoft.com/office/drawing/2014/main" id="{EBC24AA4-5E15-2610-A0A2-69E304585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7" y="4288214"/>
            <a:ext cx="123450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89113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Gracias!</a:t>
            </a:r>
            <a:endParaRPr sz="8000"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latin typeface="Poppins"/>
                <a:ea typeface="Poppins"/>
                <a:cs typeface="Poppins"/>
                <a:sym typeface="Poppins"/>
              </a:rPr>
              <a:t>Preguntas?</a:t>
            </a:r>
            <a:endParaRPr dirty="0"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Presentación en pantalla (16:9)</PresentationFormat>
  <Paragraphs>35</Paragraphs>
  <Slides>8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Poppins Light</vt:lpstr>
      <vt:lpstr>Poppins</vt:lpstr>
      <vt:lpstr>Cymbeline template</vt:lpstr>
      <vt:lpstr>Scraping  Remates Judiciales</vt:lpstr>
      <vt:lpstr>Presentación de PowerPoint</vt:lpstr>
      <vt:lpstr>Objetivo</vt:lpstr>
      <vt:lpstr>Método y herramientas</vt:lpstr>
      <vt:lpstr>Scrapper Clasificados</vt:lpstr>
      <vt:lpstr>Scrapper Poder Judicial</vt:lpstr>
      <vt:lpstr>Gracias!</vt:lpstr>
      <vt:lpstr>Our process is easy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 Remates Judiciales</dc:title>
  <dc:creator>Zicry</dc:creator>
  <cp:lastModifiedBy>Zicry Samuel Rubiano Jimenez</cp:lastModifiedBy>
  <cp:revision>1</cp:revision>
  <dcterms:modified xsi:type="dcterms:W3CDTF">2022-09-03T02:53:01Z</dcterms:modified>
</cp:coreProperties>
</file>