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5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0" r:id="rId7"/>
    <p:sldId id="263" r:id="rId8"/>
    <p:sldId id="264" r:id="rId9"/>
    <p:sldId id="271" r:id="rId10"/>
    <p:sldId id="266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CB2"/>
    <a:srgbClr val="44609E"/>
    <a:srgbClr val="D9E4FB"/>
    <a:srgbClr val="3B7AB2"/>
    <a:srgbClr val="00BC55"/>
    <a:srgbClr val="74B7D2"/>
    <a:srgbClr val="52A5C7"/>
    <a:srgbClr val="3B94B7"/>
    <a:srgbClr val="F3B403"/>
    <a:srgbClr val="3B8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187" autoAdjust="0"/>
  </p:normalViewPr>
  <p:slideViewPr>
    <p:cSldViewPr snapToGrid="0">
      <p:cViewPr varScale="1">
        <p:scale>
          <a:sx n="123" d="100"/>
          <a:sy n="123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DF3F9-A383-40CF-841B-6426D82ECB85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DF9E2-D527-45E4-B727-833247D27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75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68E2-8283-46B6-8FBF-264D443BE556}" type="datetimeFigureOut">
              <a:rPr lang="ru-RU" smtClean="0"/>
              <a:t>12.02.2020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C573-8121-487C-B7E4-735E1C5AD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97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906733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095" y="1811864"/>
            <a:ext cx="5751272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095" y="3598328"/>
            <a:ext cx="5751272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70869" y="5054602"/>
            <a:ext cx="729382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095" y="5054602"/>
            <a:ext cx="4403598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5427" y="5054602"/>
            <a:ext cx="447940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8144" y="3471329"/>
            <a:ext cx="553917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4815415"/>
            <a:ext cx="7365295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1782" y="1032934"/>
            <a:ext cx="768243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938" y="5382153"/>
            <a:ext cx="7365295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906873"/>
            <a:ext cx="7365295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4275666"/>
            <a:ext cx="7365297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85005" y="4140199"/>
            <a:ext cx="71569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6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28" y="982132"/>
            <a:ext cx="6933604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3550" y="3352800"/>
            <a:ext cx="6383865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5" y="4343401"/>
            <a:ext cx="736530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0800" y="905362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9629" y="2827870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85005" y="4140199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3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41" y="3308581"/>
            <a:ext cx="736528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40" y="4777381"/>
            <a:ext cx="736529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9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868" y="982132"/>
            <a:ext cx="6852265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274940" y="3639312"/>
            <a:ext cx="736529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4529667"/>
            <a:ext cx="7365297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1232" y="89689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87280" y="260772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85005" y="342900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7" y="982132"/>
            <a:ext cx="7365295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74940" y="3566160"/>
            <a:ext cx="7365291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8" y="4470401"/>
            <a:ext cx="7365295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85009" y="3429000"/>
            <a:ext cx="71569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6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4937" y="2490136"/>
            <a:ext cx="7365297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85005" y="2354670"/>
            <a:ext cx="715695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8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389" y="906874"/>
            <a:ext cx="1753841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4940" y="906874"/>
            <a:ext cx="5325135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765971" y="906874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4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опрос_1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Прав"/>
          <p:cNvSpPr>
            <a:spLocks noGrp="1"/>
          </p:cNvSpPr>
          <p:nvPr>
            <p:ph type="body" sz="quarter" idx="11" hasCustomPrompt="1"/>
          </p:nvPr>
        </p:nvSpPr>
        <p:spPr>
          <a:xfrm>
            <a:off x="1633728" y="4435127"/>
            <a:ext cx="3171600" cy="69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Правильный ответ</a:t>
            </a:r>
          </a:p>
        </p:txBody>
      </p:sp>
      <p:sp>
        <p:nvSpPr>
          <p:cNvPr id="5" name="Текст Неправ1"/>
          <p:cNvSpPr>
            <a:spLocks noGrp="1"/>
          </p:cNvSpPr>
          <p:nvPr>
            <p:ph type="body" sz="quarter" idx="12" hasCustomPrompt="1"/>
          </p:nvPr>
        </p:nvSpPr>
        <p:spPr>
          <a:xfrm>
            <a:off x="5099304" y="4434040"/>
            <a:ext cx="3171600" cy="69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6" name="Текст Неправ2"/>
          <p:cNvSpPr>
            <a:spLocks noGrp="1"/>
          </p:cNvSpPr>
          <p:nvPr>
            <p:ph type="body" sz="quarter" idx="13" hasCustomPrompt="1"/>
          </p:nvPr>
        </p:nvSpPr>
        <p:spPr>
          <a:xfrm>
            <a:off x="5099304" y="5295164"/>
            <a:ext cx="3171600" cy="69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7" name="Текст Неправ3"/>
          <p:cNvSpPr>
            <a:spLocks noGrp="1"/>
          </p:cNvSpPr>
          <p:nvPr>
            <p:ph type="body" sz="quarter" idx="14" hasCustomPrompt="1"/>
          </p:nvPr>
        </p:nvSpPr>
        <p:spPr>
          <a:xfrm>
            <a:off x="1633728" y="5295164"/>
            <a:ext cx="3171600" cy="69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450974" y="641462"/>
            <a:ext cx="7004052" cy="32480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76200">
            <a:noFill/>
          </a:ln>
          <a:effectLst/>
        </p:spPr>
        <p:txBody>
          <a:bodyPr anchor="ctr"/>
          <a:lstStyle>
            <a:lvl1pPr algn="ctr">
              <a:defRPr sz="3000" b="0" baseline="0">
                <a:solidFill>
                  <a:srgbClr val="5572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Место для вопроса</a:t>
            </a:r>
          </a:p>
        </p:txBody>
      </p:sp>
    </p:spTree>
    <p:extLst>
      <p:ext uri="{BB962C8B-B14F-4D97-AF65-F5344CB8AC3E}">
        <p14:creationId xmlns:p14="http://schemas.microsoft.com/office/powerpoint/2010/main" val="8149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опрос_5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450974" y="641462"/>
            <a:ext cx="7004052" cy="3248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txBody>
          <a:bodyPr anchor="ctr"/>
          <a:lstStyle>
            <a:lvl1pPr algn="ctr">
              <a:defRPr sz="3000" b="0">
                <a:solidFill>
                  <a:srgbClr val="5572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Место для вопроса</a:t>
            </a:r>
          </a:p>
        </p:txBody>
      </p:sp>
      <p:sp>
        <p:nvSpPr>
          <p:cNvPr id="36" name="Текст Прав"/>
          <p:cNvSpPr>
            <a:spLocks noGrp="1"/>
          </p:cNvSpPr>
          <p:nvPr>
            <p:ph type="body" sz="quarter" idx="11" hasCustomPrompt="1"/>
          </p:nvPr>
        </p:nvSpPr>
        <p:spPr>
          <a:xfrm>
            <a:off x="1636776" y="4435127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Правильный ответ</a:t>
            </a:r>
          </a:p>
        </p:txBody>
      </p:sp>
      <p:sp>
        <p:nvSpPr>
          <p:cNvPr id="37" name="Текст Неправ1"/>
          <p:cNvSpPr>
            <a:spLocks noGrp="1"/>
          </p:cNvSpPr>
          <p:nvPr>
            <p:ph type="body" sz="quarter" idx="12" hasCustomPrompt="1"/>
          </p:nvPr>
        </p:nvSpPr>
        <p:spPr>
          <a:xfrm>
            <a:off x="5102352" y="4434040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8" name="Текст Неправ2"/>
          <p:cNvSpPr>
            <a:spLocks noGrp="1"/>
          </p:cNvSpPr>
          <p:nvPr>
            <p:ph type="body" sz="quarter" idx="13" hasCustomPrompt="1"/>
          </p:nvPr>
        </p:nvSpPr>
        <p:spPr>
          <a:xfrm>
            <a:off x="5102352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9" name="Текст Неправ3"/>
          <p:cNvSpPr>
            <a:spLocks noGrp="1"/>
          </p:cNvSpPr>
          <p:nvPr>
            <p:ph type="body" sz="quarter" idx="14" hasCustomPrompt="1"/>
          </p:nvPr>
        </p:nvSpPr>
        <p:spPr>
          <a:xfrm>
            <a:off x="1636776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289582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5004" y="235626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03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опрос_3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450974" y="641462"/>
            <a:ext cx="7004052" cy="3248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txBody>
          <a:bodyPr anchor="ctr"/>
          <a:lstStyle>
            <a:lvl1pPr algn="ctr">
              <a:defRPr sz="3000" b="0">
                <a:solidFill>
                  <a:srgbClr val="5572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Место для вопроса</a:t>
            </a:r>
          </a:p>
        </p:txBody>
      </p:sp>
      <p:sp>
        <p:nvSpPr>
          <p:cNvPr id="36" name="Текст Прав"/>
          <p:cNvSpPr>
            <a:spLocks noGrp="1"/>
          </p:cNvSpPr>
          <p:nvPr>
            <p:ph type="body" sz="quarter" idx="11" hasCustomPrompt="1"/>
          </p:nvPr>
        </p:nvSpPr>
        <p:spPr>
          <a:xfrm>
            <a:off x="1636776" y="4435127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Правильный ответ</a:t>
            </a:r>
          </a:p>
        </p:txBody>
      </p:sp>
      <p:sp>
        <p:nvSpPr>
          <p:cNvPr id="37" name="Текст Неправ1"/>
          <p:cNvSpPr>
            <a:spLocks noGrp="1"/>
          </p:cNvSpPr>
          <p:nvPr>
            <p:ph type="body" sz="quarter" idx="12" hasCustomPrompt="1"/>
          </p:nvPr>
        </p:nvSpPr>
        <p:spPr>
          <a:xfrm>
            <a:off x="5102352" y="4434040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8" name="Текст Неправ2"/>
          <p:cNvSpPr>
            <a:spLocks noGrp="1"/>
          </p:cNvSpPr>
          <p:nvPr>
            <p:ph type="body" sz="quarter" idx="13" hasCustomPrompt="1"/>
          </p:nvPr>
        </p:nvSpPr>
        <p:spPr>
          <a:xfrm>
            <a:off x="5102352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9" name="Текст Неправ3"/>
          <p:cNvSpPr>
            <a:spLocks noGrp="1"/>
          </p:cNvSpPr>
          <p:nvPr>
            <p:ph type="body" sz="quarter" idx="14" hasCustomPrompt="1"/>
          </p:nvPr>
        </p:nvSpPr>
        <p:spPr>
          <a:xfrm>
            <a:off x="1636776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39528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опрос_4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450974" y="641462"/>
            <a:ext cx="7004052" cy="3248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txBody>
          <a:bodyPr anchor="ctr"/>
          <a:lstStyle>
            <a:lvl1pPr algn="ctr">
              <a:defRPr sz="3000" b="0">
                <a:solidFill>
                  <a:srgbClr val="5572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Место для вопроса</a:t>
            </a:r>
          </a:p>
        </p:txBody>
      </p:sp>
      <p:sp>
        <p:nvSpPr>
          <p:cNvPr id="36" name="Текст Прав"/>
          <p:cNvSpPr>
            <a:spLocks noGrp="1"/>
          </p:cNvSpPr>
          <p:nvPr>
            <p:ph type="body" sz="quarter" idx="11" hasCustomPrompt="1"/>
          </p:nvPr>
        </p:nvSpPr>
        <p:spPr>
          <a:xfrm>
            <a:off x="1636776" y="4435127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Правильный ответ</a:t>
            </a:r>
          </a:p>
        </p:txBody>
      </p:sp>
      <p:sp>
        <p:nvSpPr>
          <p:cNvPr id="37" name="Текст Неправ1"/>
          <p:cNvSpPr>
            <a:spLocks noGrp="1"/>
          </p:cNvSpPr>
          <p:nvPr>
            <p:ph type="body" sz="quarter" idx="12" hasCustomPrompt="1"/>
          </p:nvPr>
        </p:nvSpPr>
        <p:spPr>
          <a:xfrm>
            <a:off x="5102352" y="4434040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8" name="Текст Неправ2"/>
          <p:cNvSpPr>
            <a:spLocks noGrp="1"/>
          </p:cNvSpPr>
          <p:nvPr>
            <p:ph type="body" sz="quarter" idx="13" hasCustomPrompt="1"/>
          </p:nvPr>
        </p:nvSpPr>
        <p:spPr>
          <a:xfrm>
            <a:off x="5102352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9" name="Текст Неправ3"/>
          <p:cNvSpPr>
            <a:spLocks noGrp="1"/>
          </p:cNvSpPr>
          <p:nvPr>
            <p:ph type="body" sz="quarter" idx="14" hasCustomPrompt="1"/>
          </p:nvPr>
        </p:nvSpPr>
        <p:spPr>
          <a:xfrm>
            <a:off x="1636776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2307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опрос_6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450974" y="641462"/>
            <a:ext cx="7004052" cy="3248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txBody>
          <a:bodyPr anchor="ctr"/>
          <a:lstStyle>
            <a:lvl1pPr algn="ctr">
              <a:defRPr sz="3000" b="0">
                <a:solidFill>
                  <a:srgbClr val="5572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Место для вопроса</a:t>
            </a:r>
          </a:p>
        </p:txBody>
      </p:sp>
      <p:sp>
        <p:nvSpPr>
          <p:cNvPr id="36" name="Текст Прав"/>
          <p:cNvSpPr>
            <a:spLocks noGrp="1"/>
          </p:cNvSpPr>
          <p:nvPr>
            <p:ph type="body" sz="quarter" idx="11" hasCustomPrompt="1"/>
          </p:nvPr>
        </p:nvSpPr>
        <p:spPr>
          <a:xfrm>
            <a:off x="1636776" y="4434040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Правильный ответ</a:t>
            </a:r>
          </a:p>
        </p:txBody>
      </p:sp>
      <p:sp>
        <p:nvSpPr>
          <p:cNvPr id="37" name="Текст Неправ1"/>
          <p:cNvSpPr>
            <a:spLocks noGrp="1"/>
          </p:cNvSpPr>
          <p:nvPr>
            <p:ph type="body" sz="quarter" idx="12" hasCustomPrompt="1"/>
          </p:nvPr>
        </p:nvSpPr>
        <p:spPr>
          <a:xfrm>
            <a:off x="5102352" y="4434040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8" name="Текст Неправ2"/>
          <p:cNvSpPr>
            <a:spLocks noGrp="1"/>
          </p:cNvSpPr>
          <p:nvPr>
            <p:ph type="body" sz="quarter" idx="13" hasCustomPrompt="1"/>
          </p:nvPr>
        </p:nvSpPr>
        <p:spPr>
          <a:xfrm>
            <a:off x="5102352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9" name="Текст Неправ3"/>
          <p:cNvSpPr>
            <a:spLocks noGrp="1"/>
          </p:cNvSpPr>
          <p:nvPr>
            <p:ph type="body" sz="quarter" idx="14" hasCustomPrompt="1"/>
          </p:nvPr>
        </p:nvSpPr>
        <p:spPr>
          <a:xfrm>
            <a:off x="1636776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19383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6478" y="1628383"/>
            <a:ext cx="5073041" cy="2605413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 b="0">
                <a:solidFill>
                  <a:srgbClr val="557299"/>
                </a:solidFill>
                <a:latin typeface="Arial" panose="020B0604020202020204" pitchFamily="34" charset="0"/>
                <a:ea typeface="Roboto Cn" pitchFamily="2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Введите сюда текст поздравления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6422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_2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450974" y="641462"/>
            <a:ext cx="7004052" cy="3248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txBody>
          <a:bodyPr anchor="ctr"/>
          <a:lstStyle>
            <a:lvl1pPr algn="ctr">
              <a:defRPr sz="3000" b="0">
                <a:solidFill>
                  <a:srgbClr val="5572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Место для вопроса</a:t>
            </a:r>
          </a:p>
        </p:txBody>
      </p:sp>
      <p:sp>
        <p:nvSpPr>
          <p:cNvPr id="4" name="Текст Прав"/>
          <p:cNvSpPr>
            <a:spLocks noGrp="1"/>
          </p:cNvSpPr>
          <p:nvPr>
            <p:ph type="body" sz="quarter" idx="11" hasCustomPrompt="1"/>
          </p:nvPr>
        </p:nvSpPr>
        <p:spPr>
          <a:xfrm>
            <a:off x="1636776" y="4435127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Правильный ответ</a:t>
            </a:r>
          </a:p>
        </p:txBody>
      </p:sp>
      <p:sp>
        <p:nvSpPr>
          <p:cNvPr id="5" name="Текст Неправ1"/>
          <p:cNvSpPr>
            <a:spLocks noGrp="1"/>
          </p:cNvSpPr>
          <p:nvPr>
            <p:ph type="body" sz="quarter" idx="12" hasCustomPrompt="1"/>
          </p:nvPr>
        </p:nvSpPr>
        <p:spPr>
          <a:xfrm>
            <a:off x="5102352" y="4434040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6" name="Текст Неправ2"/>
          <p:cNvSpPr>
            <a:spLocks noGrp="1"/>
          </p:cNvSpPr>
          <p:nvPr>
            <p:ph type="body" sz="quarter" idx="13" hasCustomPrompt="1"/>
          </p:nvPr>
        </p:nvSpPr>
        <p:spPr>
          <a:xfrm>
            <a:off x="5102352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7" name="Текст Неправ3"/>
          <p:cNvSpPr>
            <a:spLocks noGrp="1"/>
          </p:cNvSpPr>
          <p:nvPr>
            <p:ph type="body" sz="quarter" idx="14" hasCustomPrompt="1"/>
          </p:nvPr>
        </p:nvSpPr>
        <p:spPr>
          <a:xfrm>
            <a:off x="1636776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12977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_7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450974" y="641462"/>
            <a:ext cx="7004052" cy="3248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txBody>
          <a:bodyPr anchor="ctr"/>
          <a:lstStyle>
            <a:lvl1pPr algn="ctr">
              <a:defRPr sz="3000" b="0">
                <a:solidFill>
                  <a:srgbClr val="5572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Место для вопроса</a:t>
            </a:r>
          </a:p>
        </p:txBody>
      </p:sp>
      <p:sp>
        <p:nvSpPr>
          <p:cNvPr id="36" name="Текст Прав"/>
          <p:cNvSpPr>
            <a:spLocks noGrp="1"/>
          </p:cNvSpPr>
          <p:nvPr>
            <p:ph type="body" sz="quarter" idx="11" hasCustomPrompt="1"/>
          </p:nvPr>
        </p:nvSpPr>
        <p:spPr>
          <a:xfrm>
            <a:off x="1636776" y="4435127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Правильный ответ</a:t>
            </a:r>
          </a:p>
        </p:txBody>
      </p:sp>
      <p:sp>
        <p:nvSpPr>
          <p:cNvPr id="37" name="Текст Неправ1"/>
          <p:cNvSpPr>
            <a:spLocks noGrp="1"/>
          </p:cNvSpPr>
          <p:nvPr>
            <p:ph type="body" sz="quarter" idx="12" hasCustomPrompt="1"/>
          </p:nvPr>
        </p:nvSpPr>
        <p:spPr>
          <a:xfrm>
            <a:off x="5102352" y="4434040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8" name="Текст Неправ2"/>
          <p:cNvSpPr>
            <a:spLocks noGrp="1"/>
          </p:cNvSpPr>
          <p:nvPr>
            <p:ph type="body" sz="quarter" idx="13" hasCustomPrompt="1"/>
          </p:nvPr>
        </p:nvSpPr>
        <p:spPr>
          <a:xfrm>
            <a:off x="5102352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9" name="Текст Неправ3"/>
          <p:cNvSpPr>
            <a:spLocks noGrp="1"/>
          </p:cNvSpPr>
          <p:nvPr>
            <p:ph type="body" sz="quarter" idx="14" hasCustomPrompt="1"/>
          </p:nvPr>
        </p:nvSpPr>
        <p:spPr>
          <a:xfrm>
            <a:off x="1636776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10695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_8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450974" y="641462"/>
            <a:ext cx="7004052" cy="3248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  <a:effectLst/>
        </p:spPr>
        <p:txBody>
          <a:bodyPr anchor="ctr"/>
          <a:lstStyle>
            <a:lvl1pPr algn="ctr">
              <a:defRPr sz="3000" b="0">
                <a:solidFill>
                  <a:srgbClr val="5572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Место для вопроса</a:t>
            </a:r>
          </a:p>
        </p:txBody>
      </p:sp>
      <p:sp>
        <p:nvSpPr>
          <p:cNvPr id="37" name="Текст Прав"/>
          <p:cNvSpPr>
            <a:spLocks noGrp="1"/>
          </p:cNvSpPr>
          <p:nvPr>
            <p:ph type="body" sz="quarter" idx="11" hasCustomPrompt="1"/>
          </p:nvPr>
        </p:nvSpPr>
        <p:spPr>
          <a:xfrm>
            <a:off x="1636776" y="4435127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Правильный ответ</a:t>
            </a:r>
          </a:p>
        </p:txBody>
      </p:sp>
      <p:sp>
        <p:nvSpPr>
          <p:cNvPr id="38" name="Текст Неправ1"/>
          <p:cNvSpPr>
            <a:spLocks noGrp="1"/>
          </p:cNvSpPr>
          <p:nvPr>
            <p:ph type="body" sz="quarter" idx="12" hasCustomPrompt="1"/>
          </p:nvPr>
        </p:nvSpPr>
        <p:spPr>
          <a:xfrm>
            <a:off x="5102352" y="4434040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39" name="Текст Неправ2"/>
          <p:cNvSpPr>
            <a:spLocks noGrp="1"/>
          </p:cNvSpPr>
          <p:nvPr>
            <p:ph type="body" sz="quarter" idx="13" hasCustomPrompt="1"/>
          </p:nvPr>
        </p:nvSpPr>
        <p:spPr>
          <a:xfrm>
            <a:off x="5102352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  <p:sp>
        <p:nvSpPr>
          <p:cNvPr id="40" name="Текст Неправ3"/>
          <p:cNvSpPr>
            <a:spLocks noGrp="1"/>
          </p:cNvSpPr>
          <p:nvPr>
            <p:ph type="body" sz="quarter" idx="14" hasCustomPrompt="1"/>
          </p:nvPr>
        </p:nvSpPr>
        <p:spPr>
          <a:xfrm>
            <a:off x="1636776" y="5295164"/>
            <a:ext cx="3171600" cy="698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noFill/>
          </a:ln>
        </p:spPr>
        <p:txBody>
          <a:bodyPr lIns="684000" tIns="0" rIns="0" bIns="144000" anchor="ctr"/>
          <a:lstStyle>
            <a:lvl1pPr marL="0" indent="0" algn="l">
              <a:buNone/>
              <a:defRPr sz="1800" b="0" baseline="0">
                <a:solidFill>
                  <a:schemeClr val="accent1">
                    <a:lumMod val="75000"/>
                  </a:schemeClr>
                </a:solidFill>
                <a:latin typeface="+mn-lt"/>
                <a:cs typeface="Segoe UI Light" panose="020B05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dirty="0"/>
              <a:t>Неправильный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16516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switch dir="r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04" y="1641413"/>
            <a:ext cx="7145162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004" y="3734860"/>
            <a:ext cx="7145162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85005" y="3599392"/>
            <a:ext cx="71451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85004" y="235626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4938" y="2487168"/>
            <a:ext cx="361569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248" y="2487168"/>
            <a:ext cx="361569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9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40" y="2658533"/>
            <a:ext cx="361569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940" y="3243263"/>
            <a:ext cx="361569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8651" y="2658533"/>
            <a:ext cx="361569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651" y="3243263"/>
            <a:ext cx="361569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385005" y="235467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8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6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85005" y="2354670"/>
            <a:ext cx="71451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5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5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7" y="1388534"/>
            <a:ext cx="27481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401" y="982133"/>
            <a:ext cx="4176834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937" y="3031065"/>
            <a:ext cx="27481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85005" y="2912533"/>
            <a:ext cx="25280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12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937" y="1883832"/>
            <a:ext cx="3934886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4992" y="1032933"/>
            <a:ext cx="3173585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4938" y="3255432"/>
            <a:ext cx="3934884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4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915173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2490136"/>
            <a:ext cx="7365297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6393" y="5960533"/>
            <a:ext cx="124397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4938" y="5960533"/>
            <a:ext cx="55300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1765" y="5960533"/>
            <a:ext cx="428469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6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  <p:sldLayoutId id="2147483969" r:id="rId18"/>
    <p:sldLayoutId id="2147483970" r:id="rId19"/>
    <p:sldLayoutId id="2147483971" r:id="rId20"/>
    <p:sldLayoutId id="2147483972" r:id="rId21"/>
    <p:sldLayoutId id="2147483973" r:id="rId22"/>
    <p:sldLayoutId id="2147483974" r:id="rId23"/>
    <p:sldLayoutId id="2147483721" r:id="rId24"/>
    <p:sldLayoutId id="2147483710" r:id="rId25"/>
    <p:sldLayoutId id="2147483709" r:id="rId2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1286" y="1938826"/>
            <a:ext cx="7004052" cy="1416557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solidFill>
                  <a:srgbClr val="44609E"/>
                </a:solidFill>
                <a:latin typeface="+mn-lt"/>
                <a:ea typeface="+mn-ea"/>
              </a:rPr>
              <a:t>Игра </a:t>
            </a:r>
            <a:r>
              <a:rPr lang="en-US" sz="5400" dirty="0" smtClean="0">
                <a:solidFill>
                  <a:srgbClr val="44609E"/>
                </a:solidFill>
                <a:latin typeface="+mn-lt"/>
                <a:ea typeface="+mn-ea"/>
              </a:rPr>
              <a:t>“</a:t>
            </a:r>
            <a:r>
              <a:rPr lang="ru-RU" sz="5400" dirty="0" err="1" smtClean="0">
                <a:solidFill>
                  <a:srgbClr val="44609E"/>
                </a:solidFill>
                <a:latin typeface="+mn-lt"/>
                <a:ea typeface="+mn-ea"/>
              </a:rPr>
              <a:t>Автогонка</a:t>
            </a:r>
            <a:r>
              <a:rPr lang="ru-RU" sz="5400" dirty="0" smtClean="0">
                <a:solidFill>
                  <a:srgbClr val="44609E"/>
                </a:solidFill>
                <a:latin typeface="+mn-lt"/>
                <a:ea typeface="+mn-ea"/>
              </a:rPr>
              <a:t> с препятствиями</a:t>
            </a:r>
            <a:r>
              <a:rPr lang="en-US" sz="5400" dirty="0" smtClean="0">
                <a:solidFill>
                  <a:srgbClr val="44609E"/>
                </a:solidFill>
                <a:latin typeface="+mn-lt"/>
                <a:ea typeface="+mn-ea"/>
              </a:rPr>
              <a:t>”</a:t>
            </a:r>
            <a:endParaRPr lang="ru-RU" sz="5400" dirty="0">
              <a:solidFill>
                <a:srgbClr val="44609E"/>
              </a:solidFill>
              <a:latin typeface="+mn-lt"/>
              <a:ea typeface="+mn-e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60217" y="5563891"/>
            <a:ext cx="2402237" cy="101513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44609E"/>
                </a:solidFill>
              </a:rPr>
              <a:t>Выполняли</a:t>
            </a:r>
            <a:r>
              <a:rPr lang="en-US" dirty="0" smtClean="0">
                <a:solidFill>
                  <a:srgbClr val="44609E"/>
                </a:solidFill>
              </a:rPr>
              <a:t>:</a:t>
            </a:r>
          </a:p>
          <a:p>
            <a:r>
              <a:rPr lang="ru-RU" dirty="0" smtClean="0">
                <a:solidFill>
                  <a:srgbClr val="44609E"/>
                </a:solidFill>
              </a:rPr>
              <a:t> </a:t>
            </a:r>
            <a:r>
              <a:rPr lang="ru-RU" dirty="0" err="1" smtClean="0">
                <a:solidFill>
                  <a:srgbClr val="44609E"/>
                </a:solidFill>
              </a:rPr>
              <a:t>Малоштанова</a:t>
            </a:r>
            <a:r>
              <a:rPr lang="ru-RU" dirty="0" smtClean="0">
                <a:solidFill>
                  <a:srgbClr val="44609E"/>
                </a:solidFill>
              </a:rPr>
              <a:t> Ольга</a:t>
            </a:r>
            <a:endParaRPr lang="en-US" dirty="0" smtClean="0">
              <a:solidFill>
                <a:srgbClr val="44609E"/>
              </a:solidFill>
            </a:endParaRPr>
          </a:p>
          <a:p>
            <a:r>
              <a:rPr lang="ru-RU" dirty="0" smtClean="0">
                <a:solidFill>
                  <a:srgbClr val="44609E"/>
                </a:solidFill>
              </a:rPr>
              <a:t> Гареева Ксения.</a:t>
            </a:r>
            <a:endParaRPr lang="ru-RU" dirty="0">
              <a:solidFill>
                <a:srgbClr val="4460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883920"/>
            <a:ext cx="323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Введение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939666" y="2586983"/>
            <a:ext cx="642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решили попробовать создать одну из самых первых и простых игр. </a:t>
            </a:r>
            <a:r>
              <a:rPr lang="en-US" dirty="0" smtClean="0"/>
              <a:t>“</a:t>
            </a:r>
            <a:r>
              <a:rPr lang="ru-RU" dirty="0" smtClean="0"/>
              <a:t>Машинки</a:t>
            </a:r>
            <a:r>
              <a:rPr lang="en-US" dirty="0" smtClean="0"/>
              <a:t>” </a:t>
            </a:r>
            <a:r>
              <a:rPr lang="ru-RU" dirty="0" smtClean="0"/>
              <a:t>. Прототипы этой игры, есть почти везде.  Но как оказалось, ее создание было не из самых простых и тривиальных.</a:t>
            </a:r>
            <a:endParaRPr lang="ru-RU" dirty="0"/>
          </a:p>
        </p:txBody>
      </p:sp>
      <p:pic>
        <p:nvPicPr>
          <p:cNvPr id="1030" name="Picture 6" descr="Картинки по запросу &quot;игры машинки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t="5024" r="2416" b="8884"/>
          <a:stretch/>
        </p:blipFill>
        <p:spPr bwMode="auto">
          <a:xfrm>
            <a:off x="6026142" y="554113"/>
            <a:ext cx="3284854" cy="167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&quot;игры машинк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7" y="4260880"/>
            <a:ext cx="2535539" cy="203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Картинки по запросу &quot;игры бегалки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6" y="559640"/>
            <a:ext cx="2508875" cy="167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Картинки по запросу &quot;игры бегалки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8" y="3787312"/>
            <a:ext cx="1674872" cy="297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04255" y="627337"/>
            <a:ext cx="7725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Описание</a:t>
            </a:r>
            <a:endParaRPr lang="ru-RU" sz="4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51668" y="1729554"/>
            <a:ext cx="843107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Суть нашей игры "</a:t>
            </a:r>
            <a:r>
              <a:rPr lang="ru-RU" sz="1600" dirty="0" err="1"/>
              <a:t>Автогонка</a:t>
            </a:r>
            <a:r>
              <a:rPr lang="ru-RU" sz="1600" dirty="0"/>
              <a:t> с препятствиями" заключается в </a:t>
            </a:r>
            <a:r>
              <a:rPr lang="ru-RU" sz="1600" dirty="0" smtClean="0"/>
              <a:t>том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ru-RU" sz="1600" dirty="0"/>
              <a:t>чтобы проехать трассу и получить максимальное количество балов, которые условно являются пройденным расстоянием.</a:t>
            </a:r>
          </a:p>
          <a:p>
            <a:endParaRPr lang="ru-RU" sz="1600" dirty="0"/>
          </a:p>
          <a:p>
            <a:r>
              <a:rPr lang="ru-RU" sz="1600" dirty="0"/>
              <a:t>Для прохождения трассы изначально дается 60 секунд, но на трассе могут (</a:t>
            </a:r>
            <a:r>
              <a:rPr lang="ru-RU" sz="1600" dirty="0" err="1"/>
              <a:t>рандомно</a:t>
            </a:r>
            <a:r>
              <a:rPr lang="ru-RU" sz="1600" dirty="0"/>
              <a:t>) появляться "монетки", дающие бонусное время (10 сек), общее количество бонусного времени не может быть больше, чем изначальное время, то есть все время которое может быть у игрока для прохождения трассы составляет 60 - 120 сек.</a:t>
            </a:r>
          </a:p>
          <a:p>
            <a:endParaRPr lang="ru-RU" sz="1600" dirty="0"/>
          </a:p>
          <a:p>
            <a:r>
              <a:rPr lang="ru-RU" sz="1600" dirty="0"/>
              <a:t>Усложняет прохождение трассы барьеры</a:t>
            </a:r>
            <a:r>
              <a:rPr lang="en-US" sz="1600" dirty="0"/>
              <a:t>,</a:t>
            </a:r>
            <a:r>
              <a:rPr lang="ru-RU" sz="1600" dirty="0"/>
              <a:t> встречающиеся на дороге (</a:t>
            </a:r>
            <a:r>
              <a:rPr lang="ru-RU" sz="1600" dirty="0" err="1"/>
              <a:t>рандомно</a:t>
            </a:r>
            <a:r>
              <a:rPr lang="ru-RU" sz="1600" dirty="0"/>
              <a:t>), при столкновении с которыми машина останавливается (но не останавливается таймер отсчитывающий доступное для игрока время на прохождения трассы). Кроме того, столкновение с обочиной дороги также останавливает машину, забирая драгоценные секунды.</a:t>
            </a:r>
          </a:p>
          <a:p>
            <a:endParaRPr lang="ru-RU" sz="1600" dirty="0"/>
          </a:p>
          <a:p>
            <a:r>
              <a:rPr lang="ru-RU" sz="1600" dirty="0"/>
              <a:t>По окончании времени, если игрок не проехал необходимое для прохождения уровня расстояние (10000), то игра закончится и ему нужно будет проходить уровень заново, если же расстояние пройдено, игрок может стать рекордсменом, если пройденное им расстояние больше, чем были у предыдущих игроков (каждый новый рекорд сохраняется).</a:t>
            </a:r>
          </a:p>
        </p:txBody>
      </p:sp>
    </p:spTree>
    <p:extLst>
      <p:ext uri="{BB962C8B-B14F-4D97-AF65-F5344CB8AC3E}">
        <p14:creationId xmlns:p14="http://schemas.microsoft.com/office/powerpoint/2010/main" val="42533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55363" y="782320"/>
            <a:ext cx="6892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Программная часть</a:t>
            </a:r>
            <a:endParaRPr lang="ru-RU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9417" y="1773178"/>
            <a:ext cx="86015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</a:t>
            </a:r>
            <a:r>
              <a:rPr lang="ru-RU" dirty="0"/>
              <a:t>игры разбита на 2 модуля:</a:t>
            </a:r>
          </a:p>
          <a:p>
            <a:r>
              <a:rPr lang="ru-RU" dirty="0"/>
              <a:t>- основной (</a:t>
            </a:r>
            <a:r>
              <a:rPr lang="ru-RU" dirty="0" err="1"/>
              <a:t>main</a:t>
            </a:r>
            <a:r>
              <a:rPr lang="ru-RU" dirty="0"/>
              <a:t>) - содержит различные константы, задающие первоначальные значения нашей игры и сценарий игры;</a:t>
            </a:r>
          </a:p>
          <a:p>
            <a:r>
              <a:rPr lang="ru-RU" dirty="0"/>
              <a:t>- системный (</a:t>
            </a:r>
            <a:r>
              <a:rPr lang="ru-RU" dirty="0" err="1"/>
              <a:t>game</a:t>
            </a:r>
            <a:r>
              <a:rPr lang="ru-RU" dirty="0"/>
              <a:t>) - содержит различные функции и классы, которые используются в нашей игре.</a:t>
            </a:r>
          </a:p>
          <a:p>
            <a:endParaRPr lang="ru-RU" dirty="0"/>
          </a:p>
          <a:p>
            <a:r>
              <a:rPr lang="ru-RU" dirty="0" smtClean="0"/>
              <a:t>Игра </a:t>
            </a:r>
            <a:r>
              <a:rPr lang="ru-RU" dirty="0"/>
              <a:t>включает в себя 5 основных классов, которые описывают видимые на экране объекты:</a:t>
            </a:r>
          </a:p>
          <a:p>
            <a:r>
              <a:rPr lang="ru-RU" dirty="0"/>
              <a:t>- автомобиль (</a:t>
            </a:r>
            <a:r>
              <a:rPr lang="ru-RU" dirty="0" err="1"/>
              <a:t>Car</a:t>
            </a:r>
            <a:r>
              <a:rPr lang="ru-RU" dirty="0"/>
              <a:t>)</a:t>
            </a:r>
          </a:p>
          <a:p>
            <a:r>
              <a:rPr lang="ru-RU" dirty="0"/>
              <a:t>- дорога и местность по краям (</a:t>
            </a:r>
            <a:r>
              <a:rPr lang="ru-RU" dirty="0" err="1"/>
              <a:t>Road</a:t>
            </a:r>
            <a:r>
              <a:rPr lang="ru-RU" dirty="0"/>
              <a:t>)</a:t>
            </a:r>
          </a:p>
          <a:p>
            <a:r>
              <a:rPr lang="ru-RU" dirty="0"/>
              <a:t>- дорожное препятствие (</a:t>
            </a:r>
            <a:r>
              <a:rPr lang="ru-RU" dirty="0" err="1"/>
              <a:t>Barrier</a:t>
            </a:r>
            <a:r>
              <a:rPr lang="ru-RU" dirty="0"/>
              <a:t>)</a:t>
            </a:r>
          </a:p>
          <a:p>
            <a:r>
              <a:rPr lang="ru-RU" dirty="0"/>
              <a:t>- монетка бонусного времени (</a:t>
            </a:r>
            <a:r>
              <a:rPr lang="ru-RU" dirty="0" err="1"/>
              <a:t>TimeMoney</a:t>
            </a:r>
            <a:r>
              <a:rPr lang="ru-RU" dirty="0"/>
              <a:t>)</a:t>
            </a:r>
          </a:p>
          <a:p>
            <a:r>
              <a:rPr lang="ru-RU" dirty="0"/>
              <a:t>- дорожная разметка (</a:t>
            </a:r>
            <a:r>
              <a:rPr lang="ru-RU" dirty="0" err="1"/>
              <a:t>Line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82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20672" y="549846"/>
            <a:ext cx="8524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Программная часть</a:t>
            </a:r>
            <a:endParaRPr lang="ru-RU" sz="4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8678" y="1478913"/>
            <a:ext cx="842333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В игре я постаралась применить всё, что мы </a:t>
            </a:r>
            <a:r>
              <a:rPr lang="ru-RU" sz="1600" dirty="0" smtClean="0"/>
              <a:t>изучили </a:t>
            </a:r>
            <a:r>
              <a:rPr lang="ru-RU" sz="1600" dirty="0"/>
              <a:t>в рамках библиотеки </a:t>
            </a:r>
            <a:r>
              <a:rPr lang="ru-RU" sz="1600" dirty="0" err="1"/>
              <a:t>Pygame</a:t>
            </a:r>
            <a:r>
              <a:rPr lang="ru-RU" sz="1600" dirty="0"/>
              <a:t>. Здесь есть и рисование различных фигур (</a:t>
            </a:r>
            <a:r>
              <a:rPr lang="ru-RU" sz="1600" dirty="0" err="1"/>
              <a:t>pygame.draw</a:t>
            </a:r>
            <a:r>
              <a:rPr lang="ru-RU" sz="1600" dirty="0"/>
              <a:t>): прямоугольники (линии дорожной разметки), </a:t>
            </a:r>
            <a:r>
              <a:rPr lang="ru-RU" sz="1600" dirty="0" smtClean="0"/>
              <a:t>окружности </a:t>
            </a:r>
            <a:r>
              <a:rPr lang="ru-RU" sz="1600" dirty="0"/>
              <a:t>(монеты), многоугольники (препятствия), и работа с готовыми изображениями (</a:t>
            </a:r>
            <a:r>
              <a:rPr lang="ru-RU" sz="1600" dirty="0" err="1"/>
              <a:t>pygame.image</a:t>
            </a:r>
            <a:r>
              <a:rPr lang="ru-RU" sz="1600" dirty="0"/>
              <a:t>): машинка и фон игры, так же есть используется звуковые эффекты (</a:t>
            </a:r>
            <a:r>
              <a:rPr lang="ru-RU" sz="1600" dirty="0" err="1"/>
              <a:t>pygame.mixer</a:t>
            </a:r>
            <a:r>
              <a:rPr lang="ru-RU" sz="1600" dirty="0"/>
              <a:t>).</a:t>
            </a:r>
          </a:p>
          <a:p>
            <a:endParaRPr lang="ru-RU" sz="1600" dirty="0"/>
          </a:p>
          <a:p>
            <a:r>
              <a:rPr lang="ru-RU" sz="1600" dirty="0"/>
              <a:t>Так как все наши игровые объекты являются </a:t>
            </a:r>
            <a:r>
              <a:rPr lang="ru-RU" sz="1600" dirty="0" smtClean="0"/>
              <a:t>движущимися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ru-RU" sz="1600" dirty="0"/>
              <a:t>я работаю с ними как со спрайтами (</a:t>
            </a:r>
            <a:r>
              <a:rPr lang="ru-RU" sz="1600" dirty="0" err="1"/>
              <a:t>pygame.sprite</a:t>
            </a:r>
            <a:r>
              <a:rPr lang="ru-RU" sz="1600" dirty="0"/>
              <a:t>). Определение </a:t>
            </a:r>
            <a:r>
              <a:rPr lang="ru-RU" sz="1600" dirty="0" smtClean="0"/>
              <a:t>столкновения </a:t>
            </a:r>
            <a:r>
              <a:rPr lang="ru-RU" sz="1600" dirty="0"/>
              <a:t>спрайтов реализовано как по </a:t>
            </a:r>
            <a:r>
              <a:rPr lang="ru-RU" sz="1600" dirty="0" smtClean="0"/>
              <a:t>прямоугольной </a:t>
            </a:r>
            <a:r>
              <a:rPr lang="ru-RU" sz="1600" dirty="0"/>
              <a:t>области (автомобиль и </a:t>
            </a:r>
            <a:r>
              <a:rPr lang="ru-RU" sz="1600" dirty="0" smtClean="0"/>
              <a:t>препятствие), </a:t>
            </a:r>
            <a:r>
              <a:rPr lang="ru-RU" sz="1600" dirty="0"/>
              <a:t>так и по маске (автомобиль и обочина).</a:t>
            </a:r>
          </a:p>
          <a:p>
            <a:endParaRPr lang="ru-RU" sz="1600" dirty="0"/>
          </a:p>
          <a:p>
            <a:r>
              <a:rPr lang="ru-RU" sz="1600" dirty="0"/>
              <a:t>Естественно, в игре используются события (</a:t>
            </a:r>
            <a:r>
              <a:rPr lang="ru-RU" sz="1600" dirty="0" err="1"/>
              <a:t>pygame.event</a:t>
            </a:r>
            <a:r>
              <a:rPr lang="ru-RU" sz="1600" dirty="0"/>
              <a:t>), отслеживаются нажатия клавиатуры, главные: стрелка вперед - машина начинает движение, стрелка влево - машина влево, стрелка вправо - вправо.</a:t>
            </a:r>
          </a:p>
          <a:p>
            <a:endParaRPr lang="ru-RU" sz="1600" dirty="0"/>
          </a:p>
          <a:p>
            <a:r>
              <a:rPr lang="ru-RU" sz="1600" dirty="0"/>
              <a:t>Так же в игре используется время (</a:t>
            </a:r>
            <a:r>
              <a:rPr lang="ru-RU" sz="1600" dirty="0" err="1"/>
              <a:t>pygame.time</a:t>
            </a:r>
            <a:r>
              <a:rPr lang="ru-RU" sz="1600" dirty="0"/>
              <a:t>) для таймера игры и для ускорения автомобиля.</a:t>
            </a:r>
          </a:p>
        </p:txBody>
      </p:sp>
    </p:spTree>
    <p:extLst>
      <p:ext uri="{BB962C8B-B14F-4D97-AF65-F5344CB8AC3E}">
        <p14:creationId xmlns:p14="http://schemas.microsoft.com/office/powerpoint/2010/main" val="26244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920" y="535724"/>
            <a:ext cx="403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Заключение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4916" y="1333688"/>
            <a:ext cx="7857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Оля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 smtClean="0"/>
              <a:t>Самое </a:t>
            </a:r>
            <a:r>
              <a:rPr lang="ru-RU" dirty="0"/>
              <a:t>сложное в моей работе над игрой, на мой взгляд, было найти решение как сделать </a:t>
            </a:r>
            <a:r>
              <a:rPr lang="ru-RU" dirty="0" smtClean="0"/>
              <a:t>ускорение </a:t>
            </a:r>
            <a:r>
              <a:rPr lang="ru-RU" dirty="0"/>
              <a:t>машинки, </a:t>
            </a:r>
            <a:r>
              <a:rPr lang="ru-RU" dirty="0" smtClean="0"/>
              <a:t>рассчитать </a:t>
            </a:r>
            <a:r>
              <a:rPr lang="ru-RU" dirty="0"/>
              <a:t>различную математику, например, как зациклить дорогу и дорожную разметку.</a:t>
            </a:r>
          </a:p>
          <a:p>
            <a:endParaRPr lang="ru-RU" dirty="0"/>
          </a:p>
          <a:p>
            <a:r>
              <a:rPr lang="ru-RU" dirty="0"/>
              <a:t>Работа над этой игрой дала мне понимание как делаются и как работают компьютерные игры, я разобралась в библиотеке </a:t>
            </a:r>
            <a:r>
              <a:rPr lang="ru-RU" dirty="0" err="1"/>
              <a:t>Pygame</a:t>
            </a:r>
            <a:r>
              <a:rPr lang="ru-RU" dirty="0"/>
              <a:t>, а так же улучшила свои познания в объектно-ориентированном программирование.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74916" y="3797675"/>
            <a:ext cx="8725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Ксюша</a:t>
            </a:r>
            <a:r>
              <a:rPr lang="en-US" b="1" dirty="0" smtClean="0"/>
              <a:t>:</a:t>
            </a:r>
          </a:p>
          <a:p>
            <a:r>
              <a:rPr lang="ru-RU" dirty="0"/>
              <a:t>Для меня, самое сложное было как преобразовать код первого уровня, во второй.</a:t>
            </a:r>
          </a:p>
          <a:p>
            <a:endParaRPr lang="ru-RU" dirty="0"/>
          </a:p>
          <a:p>
            <a:r>
              <a:rPr lang="ru-RU" dirty="0"/>
              <a:t>Этот проект дал мне </a:t>
            </a:r>
            <a:r>
              <a:rPr lang="en-US" dirty="0"/>
              <a:t>:</a:t>
            </a:r>
            <a:r>
              <a:rPr lang="ru-RU" dirty="0"/>
              <a:t> понятие о библиотеке </a:t>
            </a:r>
            <a:r>
              <a:rPr lang="ru-RU" dirty="0" err="1"/>
              <a:t>Pygame</a:t>
            </a:r>
            <a:r>
              <a:rPr lang="ru-RU" dirty="0"/>
              <a:t> и помог разобраться в ней, а также улучшил навыки </a:t>
            </a:r>
            <a:r>
              <a:rPr lang="ru-RU" dirty="0" smtClean="0"/>
              <a:t>в программирование </a:t>
            </a:r>
            <a:r>
              <a:rPr lang="ru-RU" dirty="0"/>
              <a:t>и дизайне.</a:t>
            </a:r>
          </a:p>
        </p:txBody>
      </p:sp>
    </p:spTree>
    <p:extLst>
      <p:ext uri="{BB962C8B-B14F-4D97-AF65-F5344CB8AC3E}">
        <p14:creationId xmlns:p14="http://schemas.microsoft.com/office/powerpoint/2010/main" val="982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1543" y="1629027"/>
            <a:ext cx="6219599" cy="1033272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/>
            <a:r>
              <a:rPr lang="ru-RU" sz="5400" dirty="0" smtClean="0">
                <a:solidFill>
                  <a:srgbClr val="44609E"/>
                </a:solidFill>
                <a:cs typeface="Arial" panose="020B0604020202020204" pitchFamily="34" charset="0"/>
              </a:rPr>
              <a:t>Спасибо за внимание!</a:t>
            </a:r>
            <a:endParaRPr lang="ru-RU" sz="5400" dirty="0">
              <a:solidFill>
                <a:srgbClr val="44609E"/>
              </a:solidFill>
              <a:cs typeface="Arial" panose="020B0604020202020204" pitchFamily="34" charset="0"/>
            </a:endParaRPr>
          </a:p>
        </p:txBody>
      </p:sp>
      <p:sp>
        <p:nvSpPr>
          <p:cNvPr id="15" name="Ромб 14"/>
          <p:cNvSpPr/>
          <p:nvPr/>
        </p:nvSpPr>
        <p:spPr>
          <a:xfrm>
            <a:off x="4237230" y="3074351"/>
            <a:ext cx="620320" cy="620320"/>
          </a:xfrm>
          <a:prstGeom prst="diamond">
            <a:avLst/>
          </a:prstGeom>
          <a:solidFill>
            <a:srgbClr val="4C6CB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омб 14"/>
          <p:cNvSpPr/>
          <p:nvPr/>
        </p:nvSpPr>
        <p:spPr>
          <a:xfrm>
            <a:off x="3339764" y="3074351"/>
            <a:ext cx="620320" cy="620320"/>
          </a:xfrm>
          <a:prstGeom prst="diamond">
            <a:avLst/>
          </a:prstGeom>
          <a:solidFill>
            <a:srgbClr val="4C6CB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омб 14"/>
          <p:cNvSpPr/>
          <p:nvPr/>
        </p:nvSpPr>
        <p:spPr>
          <a:xfrm>
            <a:off x="5134696" y="3074351"/>
            <a:ext cx="620320" cy="620320"/>
          </a:xfrm>
          <a:prstGeom prst="diamond">
            <a:avLst/>
          </a:prstGeom>
          <a:solidFill>
            <a:srgbClr val="4C6CB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омб 14"/>
          <p:cNvSpPr/>
          <p:nvPr/>
        </p:nvSpPr>
        <p:spPr>
          <a:xfrm>
            <a:off x="6032162" y="3074351"/>
            <a:ext cx="620320" cy="620320"/>
          </a:xfrm>
          <a:prstGeom prst="diamond">
            <a:avLst/>
          </a:prstGeom>
          <a:solidFill>
            <a:srgbClr val="4C6CB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92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3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61538E-6 -1.48148E-6 L -4.61538E-6 -0.07222 " pathEditMode="relative" rAng="0" ptsTypes="AA">
                                      <p:cBhvr>
                                        <p:cTn id="32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  <p:bldP spid="15" grpId="1" animBg="1"/>
      <p:bldP spid="15" grpId="2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C5EAA778EFE4AB81F53BA0C48C9BB" ma:contentTypeVersion="" ma:contentTypeDescription="Create a new document." ma:contentTypeScope="" ma:versionID="84a7b908d236d3feec5cdc52fe85ba7c">
  <xsd:schema xmlns:xsd="http://www.w3.org/2001/XMLSchema" xmlns:xs="http://www.w3.org/2001/XMLSchema" xmlns:p="http://schemas.microsoft.com/office/2006/metadata/properties" xmlns:ns1="http://schemas.microsoft.com/sharepoint/v3" xmlns:ns2="6ee78bd2-4339-4042-adc0-bcc646419980" xmlns:ns3="2547570a-e5f4-4946-a4c3-82580e42479e" targetNamespace="http://schemas.microsoft.com/office/2006/metadata/properties" ma:root="true" ma:fieldsID="af74c33d54415a86935cc44ad597ec52" ns1:_="" ns2:_="" ns3:_="">
    <xsd:import namespace="http://schemas.microsoft.com/sharepoint/v3"/>
    <xsd:import namespace="6ee78bd2-4339-4042-adc0-bcc646419980"/>
    <xsd:import namespace="2547570a-e5f4-4946-a4c3-82580e42479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78bd2-4339-4042-adc0-bcc6464199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7570a-e5f4-4946-a4c3-82580e42479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13F1AF-44D4-4D29-8344-45133B6B0419}">
  <ds:schemaRefs>
    <ds:schemaRef ds:uri="http://www.w3.org/XML/1998/namespace"/>
    <ds:schemaRef ds:uri="6ee78bd2-4339-4042-adc0-bcc646419980"/>
    <ds:schemaRef ds:uri="2547570a-e5f4-4946-a4c3-82580e42479e"/>
    <ds:schemaRef ds:uri="http://schemas.microsoft.com/office/infopath/2007/PartnerControls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5E9F424-E98D-4A88-8E39-9A1A3DE28C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42FA2-3814-4568-BEB8-FEAFD026D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ee78bd2-4339-4042-adc0-bcc646419980"/>
    <ds:schemaRef ds:uri="2547570a-e5f4-4946-a4c3-82580e4247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598</Words>
  <Application>Microsoft Office PowerPoint</Application>
  <PresentationFormat>Лист A4 (210x297 мм)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Roboto Cn</vt:lpstr>
      <vt:lpstr>Segoe UI Light</vt:lpstr>
      <vt:lpstr>Натуральные материалы</vt:lpstr>
      <vt:lpstr>Игра “Автогонка с препятствиями”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2020-02-11T07:09:55Z</dcterms:created>
  <dcterms:modified xsi:type="dcterms:W3CDTF">2020-02-12T06:38:39Z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0x01010019AC5EAA778EFE4AB81F53BA0C48C9BB</vt:lpwstr>
  </property>
</Properties>
</file>