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70"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197ACE2-87CA-46D3-9613-93FFDDC599DC}" type="datetimeFigureOut">
              <a:rPr lang="en-IN" smtClean="0"/>
              <a:t>15-09-2024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5FDA61F-0598-4CE7-A30B-20C4294D68DA}" type="slidenum">
              <a:rPr lang="en-IN" smtClean="0"/>
              <a:t>‹#›</a:t>
            </a:fld>
            <a:endParaRPr lang="en-IN"/>
          </a:p>
        </p:txBody>
      </p:sp>
    </p:spTree>
    <p:extLst>
      <p:ext uri="{BB962C8B-B14F-4D97-AF65-F5344CB8AC3E}">
        <p14:creationId xmlns:p14="http://schemas.microsoft.com/office/powerpoint/2010/main" val="231169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7ACE2-87CA-46D3-9613-93FFDDC599DC}"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105378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97ACE2-87CA-46D3-9613-93FFDDC599DC}"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915925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97ACE2-87CA-46D3-9613-93FFDDC599DC}"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2120557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7ACE2-87CA-46D3-9613-93FFDDC599DC}"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1808948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97ACE2-87CA-46D3-9613-93FFDDC599DC}" type="datetimeFigureOut">
              <a:rPr lang="en-IN" smtClean="0"/>
              <a:t>15-09-2024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2630565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97ACE2-87CA-46D3-9613-93FFDDC599DC}" type="datetimeFigureOut">
              <a:rPr lang="en-IN" smtClean="0"/>
              <a:t>15-09-2024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24723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7ACE2-87CA-46D3-9613-93FFDDC599DC}"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2197411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7ACE2-87CA-46D3-9613-93FFDDC599DC}"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44990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7ACE2-87CA-46D3-9613-93FFDDC599DC}"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359457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7ACE2-87CA-46D3-9613-93FFDDC599DC}"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353813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97ACE2-87CA-46D3-9613-93FFDDC599DC}"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541107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7ACE2-87CA-46D3-9613-93FFDDC599DC}" type="datetimeFigureOut">
              <a:rPr lang="en-IN" smtClean="0"/>
              <a:t>15-09-2024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14608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97ACE2-87CA-46D3-9613-93FFDDC599DC}" type="datetimeFigureOut">
              <a:rPr lang="en-IN" smtClean="0"/>
              <a:t>15-09-2024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298894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7ACE2-87CA-46D3-9613-93FFDDC599DC}" type="datetimeFigureOut">
              <a:rPr lang="en-IN" smtClean="0"/>
              <a:t>15-09-2024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245398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7ACE2-87CA-46D3-9613-93FFDDC599DC}"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202447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7ACE2-87CA-46D3-9613-93FFDDC599DC}"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FDA61F-0598-4CE7-A30B-20C4294D68DA}" type="slidenum">
              <a:rPr lang="en-IN" smtClean="0"/>
              <a:t>‹#›</a:t>
            </a:fld>
            <a:endParaRPr lang="en-IN"/>
          </a:p>
        </p:txBody>
      </p:sp>
    </p:spTree>
    <p:extLst>
      <p:ext uri="{BB962C8B-B14F-4D97-AF65-F5344CB8AC3E}">
        <p14:creationId xmlns:p14="http://schemas.microsoft.com/office/powerpoint/2010/main" val="53092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197ACE2-87CA-46D3-9613-93FFDDC599DC}" type="datetimeFigureOut">
              <a:rPr lang="en-IN" smtClean="0"/>
              <a:t>15-09-2024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5FDA61F-0598-4CE7-A30B-20C4294D68DA}" type="slidenum">
              <a:rPr lang="en-IN" smtClean="0"/>
              <a:t>‹#›</a:t>
            </a:fld>
            <a:endParaRPr lang="en-IN"/>
          </a:p>
        </p:txBody>
      </p:sp>
    </p:spTree>
    <p:extLst>
      <p:ext uri="{BB962C8B-B14F-4D97-AF65-F5344CB8AC3E}">
        <p14:creationId xmlns:p14="http://schemas.microsoft.com/office/powerpoint/2010/main" val="267638200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E418-86F4-86BF-A384-7355F6085C1E}"/>
              </a:ext>
            </a:extLst>
          </p:cNvPr>
          <p:cNvSpPr>
            <a:spLocks noGrp="1"/>
          </p:cNvSpPr>
          <p:nvPr>
            <p:ph type="ctrTitle"/>
          </p:nvPr>
        </p:nvSpPr>
        <p:spPr>
          <a:xfrm>
            <a:off x="1154955" y="1452282"/>
            <a:ext cx="8825658" cy="2214283"/>
          </a:xfrm>
        </p:spPr>
        <p:txBody>
          <a:bodyPr/>
          <a:lstStyle/>
          <a:p>
            <a:r>
              <a:rPr lang="en-US" dirty="0"/>
              <a:t>Operation Analytics and Investigating Metric Spike</a:t>
            </a:r>
            <a:endParaRPr lang="en-IN" dirty="0"/>
          </a:p>
        </p:txBody>
      </p:sp>
      <p:sp>
        <p:nvSpPr>
          <p:cNvPr id="3" name="Subtitle 2">
            <a:extLst>
              <a:ext uri="{FF2B5EF4-FFF2-40B4-BE49-F238E27FC236}">
                <a16:creationId xmlns:a16="http://schemas.microsoft.com/office/drawing/2014/main" id="{684AD355-F105-54FE-6D5A-8DE3CD56180F}"/>
              </a:ext>
            </a:extLst>
          </p:cNvPr>
          <p:cNvSpPr>
            <a:spLocks noGrp="1"/>
          </p:cNvSpPr>
          <p:nvPr>
            <p:ph type="subTitle" idx="1"/>
          </p:nvPr>
        </p:nvSpPr>
        <p:spPr>
          <a:xfrm>
            <a:off x="6866965" y="4777380"/>
            <a:ext cx="3113648" cy="861420"/>
          </a:xfrm>
        </p:spPr>
        <p:txBody>
          <a:bodyPr/>
          <a:lstStyle/>
          <a:p>
            <a:r>
              <a:rPr lang="en-IN" dirty="0"/>
              <a:t>BY-OM Ankesh</a:t>
            </a:r>
          </a:p>
        </p:txBody>
      </p:sp>
    </p:spTree>
    <p:extLst>
      <p:ext uri="{BB962C8B-B14F-4D97-AF65-F5344CB8AC3E}">
        <p14:creationId xmlns:p14="http://schemas.microsoft.com/office/powerpoint/2010/main" val="133399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0E11-07F6-A13F-4CB8-FFFB05393E45}"/>
              </a:ext>
            </a:extLst>
          </p:cNvPr>
          <p:cNvSpPr>
            <a:spLocks noGrp="1"/>
          </p:cNvSpPr>
          <p:nvPr>
            <p:ph type="title"/>
          </p:nvPr>
        </p:nvSpPr>
        <p:spPr/>
        <p:txBody>
          <a:bodyPr/>
          <a:lstStyle/>
          <a:p>
            <a:r>
              <a:rPr lang="en-IN" b="1" dirty="0">
                <a:solidFill>
                  <a:schemeClr val="bg1"/>
                </a:solidFill>
              </a:rPr>
              <a:t>Task -2 </a:t>
            </a:r>
            <a:r>
              <a:rPr lang="en-IN" b="1" i="0" dirty="0">
                <a:solidFill>
                  <a:schemeClr val="bg1"/>
                </a:solidFill>
                <a:effectLst/>
                <a:latin typeface="Manrope"/>
              </a:rPr>
              <a:t>User Growth Analysis</a:t>
            </a:r>
            <a:endParaRPr lang="en-IN" b="1" dirty="0">
              <a:solidFill>
                <a:schemeClr val="bg1"/>
              </a:solidFill>
            </a:endParaRPr>
          </a:p>
        </p:txBody>
      </p:sp>
      <p:sp>
        <p:nvSpPr>
          <p:cNvPr id="3" name="Content Placeholder 2">
            <a:extLst>
              <a:ext uri="{FF2B5EF4-FFF2-40B4-BE49-F238E27FC236}">
                <a16:creationId xmlns:a16="http://schemas.microsoft.com/office/drawing/2014/main" id="{F1B53761-3370-3393-A37B-D57CE1867904}"/>
              </a:ext>
            </a:extLst>
          </p:cNvPr>
          <p:cNvSpPr>
            <a:spLocks noGrp="1"/>
          </p:cNvSpPr>
          <p:nvPr>
            <p:ph idx="1"/>
          </p:nvPr>
        </p:nvSpPr>
        <p:spPr>
          <a:xfrm>
            <a:off x="1451729" y="4045669"/>
            <a:ext cx="4644272" cy="2326852"/>
          </a:xfrm>
        </p:spPr>
        <p:txBody>
          <a:bodyPr>
            <a:normAutofit/>
          </a:bodyPr>
          <a:lstStyle/>
          <a:p>
            <a:pPr marL="0" indent="0">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Query</a:t>
            </a:r>
            <a:r>
              <a:rPr lang="en-IN" sz="14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SELECT </a:t>
            </a:r>
            <a:r>
              <a:rPr lang="en-US" sz="1400" dirty="0" err="1">
                <a:latin typeface="Calibri" panose="020F0502020204030204" pitchFamily="34" charset="0"/>
                <a:ea typeface="Calibri" panose="020F0502020204030204" pitchFamily="34" charset="0"/>
                <a:cs typeface="Calibri" panose="020F0502020204030204" pitchFamily="34" charset="0"/>
              </a:rPr>
              <a:t>week_num</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year_num,sum</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active_users</a:t>
            </a:r>
            <a:r>
              <a:rPr lang="en-US" sz="1400" dirty="0">
                <a:latin typeface="Calibri" panose="020F0502020204030204" pitchFamily="34" charset="0"/>
                <a:ea typeface="Calibri" panose="020F0502020204030204" pitchFamily="34" charset="0"/>
                <a:cs typeface="Calibri" panose="020F0502020204030204" pitchFamily="34" charset="0"/>
              </a:rPr>
              <a:t>) OVER (order by </a:t>
            </a:r>
            <a:r>
              <a:rPr lang="en-US" sz="1400" dirty="0" err="1">
                <a:latin typeface="Calibri" panose="020F0502020204030204" pitchFamily="34" charset="0"/>
                <a:ea typeface="Calibri" panose="020F0502020204030204" pitchFamily="34" charset="0"/>
                <a:cs typeface="Calibri" panose="020F0502020204030204" pitchFamily="34" charset="0"/>
              </a:rPr>
              <a:t>week_num</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year_num</a:t>
            </a:r>
            <a:r>
              <a:rPr lang="en-US" sz="1400" dirty="0">
                <a:latin typeface="Calibri" panose="020F0502020204030204" pitchFamily="34" charset="0"/>
                <a:ea typeface="Calibri" panose="020F0502020204030204" pitchFamily="34" charset="0"/>
                <a:cs typeface="Calibri" panose="020F0502020204030204" pitchFamily="34" charset="0"/>
              </a:rPr>
              <a:t> rows between unbounded preceding AND current row) as </a:t>
            </a:r>
            <a:r>
              <a:rPr lang="en-US" sz="1400" dirty="0" err="1">
                <a:latin typeface="Calibri" panose="020F0502020204030204" pitchFamily="34" charset="0"/>
                <a:ea typeface="Calibri" panose="020F0502020204030204" pitchFamily="34" charset="0"/>
                <a:cs typeface="Calibri" panose="020F0502020204030204" pitchFamily="34" charset="0"/>
              </a:rPr>
              <a:t>cumulative_sumfrom</a:t>
            </a:r>
            <a:r>
              <a:rPr lang="en-US" sz="1400" dirty="0">
                <a:latin typeface="Calibri" panose="020F0502020204030204" pitchFamily="34" charset="0"/>
                <a:ea typeface="Calibri" panose="020F0502020204030204" pitchFamily="34" charset="0"/>
                <a:cs typeface="Calibri" panose="020F0502020204030204" pitchFamily="34" charset="0"/>
              </a:rPr>
              <a:t> (SELECT extract(week from </a:t>
            </a:r>
            <a:r>
              <a:rPr lang="en-US" sz="1400" dirty="0" err="1">
                <a:latin typeface="Calibri" panose="020F0502020204030204" pitchFamily="34" charset="0"/>
                <a:ea typeface="Calibri" panose="020F0502020204030204" pitchFamily="34" charset="0"/>
                <a:cs typeface="Calibri" panose="020F0502020204030204" pitchFamily="34" charset="0"/>
              </a:rPr>
              <a:t>activated_at</a:t>
            </a:r>
            <a:r>
              <a:rPr lang="en-US" sz="1400" dirty="0">
                <a:latin typeface="Calibri" panose="020F0502020204030204" pitchFamily="34" charset="0"/>
                <a:ea typeface="Calibri" panose="020F0502020204030204" pitchFamily="34" charset="0"/>
                <a:cs typeface="Calibri" panose="020F0502020204030204" pitchFamily="34" charset="0"/>
              </a:rPr>
              <a:t>) AS </a:t>
            </a:r>
            <a:r>
              <a:rPr lang="en-US" sz="1400" dirty="0" err="1">
                <a:latin typeface="Calibri" panose="020F0502020204030204" pitchFamily="34" charset="0"/>
                <a:ea typeface="Calibri" panose="020F0502020204030204" pitchFamily="34" charset="0"/>
                <a:cs typeface="Calibri" panose="020F0502020204030204" pitchFamily="34" charset="0"/>
              </a:rPr>
              <a:t>week_num,extract</a:t>
            </a:r>
            <a:r>
              <a:rPr lang="en-US" sz="1400" dirty="0">
                <a:latin typeface="Calibri" panose="020F0502020204030204" pitchFamily="34" charset="0"/>
                <a:ea typeface="Calibri" panose="020F0502020204030204" pitchFamily="34" charset="0"/>
                <a:cs typeface="Calibri" panose="020F0502020204030204" pitchFamily="34" charset="0"/>
              </a:rPr>
              <a:t>(year from </a:t>
            </a:r>
            <a:r>
              <a:rPr lang="en-US" sz="1400" dirty="0" err="1">
                <a:latin typeface="Calibri" panose="020F0502020204030204" pitchFamily="34" charset="0"/>
                <a:ea typeface="Calibri" panose="020F0502020204030204" pitchFamily="34" charset="0"/>
                <a:cs typeface="Calibri" panose="020F0502020204030204" pitchFamily="34" charset="0"/>
              </a:rPr>
              <a:t>activated_at</a:t>
            </a:r>
            <a:r>
              <a:rPr lang="en-US" sz="1400" dirty="0">
                <a:latin typeface="Calibri" panose="020F0502020204030204" pitchFamily="34" charset="0"/>
                <a:ea typeface="Calibri" panose="020F0502020204030204" pitchFamily="34" charset="0"/>
                <a:cs typeface="Calibri" panose="020F0502020204030204" pitchFamily="34" charset="0"/>
              </a:rPr>
              <a:t>) AS </a:t>
            </a:r>
            <a:r>
              <a:rPr lang="en-US" sz="1400" dirty="0" err="1">
                <a:latin typeface="Calibri" panose="020F0502020204030204" pitchFamily="34" charset="0"/>
                <a:ea typeface="Calibri" panose="020F0502020204030204" pitchFamily="34" charset="0"/>
                <a:cs typeface="Calibri" panose="020F0502020204030204" pitchFamily="34" charset="0"/>
              </a:rPr>
              <a:t>year_num,count</a:t>
            </a:r>
            <a:r>
              <a:rPr lang="en-US" sz="1400" dirty="0">
                <a:latin typeface="Calibri" panose="020F0502020204030204" pitchFamily="34" charset="0"/>
                <a:ea typeface="Calibri" panose="020F0502020204030204" pitchFamily="34" charset="0"/>
                <a:cs typeface="Calibri" panose="020F0502020204030204" pitchFamily="34" charset="0"/>
              </a:rPr>
              <a:t>(distinct </a:t>
            </a:r>
            <a:r>
              <a:rPr lang="en-US" sz="1400" dirty="0" err="1">
                <a:latin typeface="Calibri" panose="020F0502020204030204" pitchFamily="34" charset="0"/>
                <a:ea typeface="Calibri" panose="020F0502020204030204" pitchFamily="34" charset="0"/>
                <a:cs typeface="Calibri" panose="020F0502020204030204" pitchFamily="34" charset="0"/>
              </a:rPr>
              <a:t>user_id</a:t>
            </a:r>
            <a:r>
              <a:rPr lang="en-US" sz="1400" dirty="0">
                <a:latin typeface="Calibri" panose="020F0502020204030204" pitchFamily="34" charset="0"/>
                <a:ea typeface="Calibri" panose="020F0502020204030204" pitchFamily="34" charset="0"/>
                <a:cs typeface="Calibri" panose="020F0502020204030204" pitchFamily="34" charset="0"/>
              </a:rPr>
              <a:t>) AS </a:t>
            </a:r>
            <a:r>
              <a:rPr lang="en-US" sz="1400" dirty="0" err="1">
                <a:latin typeface="Calibri" panose="020F0502020204030204" pitchFamily="34" charset="0"/>
                <a:ea typeface="Calibri" panose="020F0502020204030204" pitchFamily="34" charset="0"/>
                <a:cs typeface="Calibri" panose="020F0502020204030204" pitchFamily="34" charset="0"/>
              </a:rPr>
              <a:t>active_users</a:t>
            </a:r>
            <a:r>
              <a:rPr lang="en-US" sz="1400" dirty="0">
                <a:latin typeface="Calibri" panose="020F0502020204030204" pitchFamily="34" charset="0"/>
                <a:ea typeface="Calibri" panose="020F0502020204030204" pitchFamily="34" charset="0"/>
                <a:cs typeface="Calibri" panose="020F0502020204030204" pitchFamily="34" charset="0"/>
              </a:rPr>
              <a:t> FROM </a:t>
            </a:r>
            <a:r>
              <a:rPr lang="en-US" sz="1400" dirty="0" err="1">
                <a:latin typeface="Calibri" panose="020F0502020204030204" pitchFamily="34" charset="0"/>
                <a:ea typeface="Calibri" panose="020F0502020204030204" pitchFamily="34" charset="0"/>
                <a:cs typeface="Calibri" panose="020F0502020204030204" pitchFamily="34" charset="0"/>
              </a:rPr>
              <a:t>userswhere</a:t>
            </a:r>
            <a:r>
              <a:rPr lang="en-US" sz="1400" dirty="0">
                <a:latin typeface="Calibri" panose="020F0502020204030204" pitchFamily="34" charset="0"/>
                <a:ea typeface="Calibri" panose="020F0502020204030204" pitchFamily="34" charset="0"/>
                <a:cs typeface="Calibri" panose="020F0502020204030204" pitchFamily="34" charset="0"/>
              </a:rPr>
              <a:t> state= "</a:t>
            </a:r>
            <a:r>
              <a:rPr lang="en-US" sz="1400" dirty="0" err="1">
                <a:latin typeface="Calibri" panose="020F0502020204030204" pitchFamily="34" charset="0"/>
                <a:ea typeface="Calibri" panose="020F0502020204030204" pitchFamily="34" charset="0"/>
                <a:cs typeface="Calibri" panose="020F0502020204030204" pitchFamily="34" charset="0"/>
              </a:rPr>
              <a:t>active"group</a:t>
            </a:r>
            <a:r>
              <a:rPr lang="en-US" sz="1400" dirty="0">
                <a:latin typeface="Calibri" panose="020F0502020204030204" pitchFamily="34" charset="0"/>
                <a:ea typeface="Calibri" panose="020F0502020204030204" pitchFamily="34" charset="0"/>
                <a:cs typeface="Calibri" panose="020F0502020204030204" pitchFamily="34" charset="0"/>
              </a:rPr>
              <a:t> by </a:t>
            </a:r>
            <a:r>
              <a:rPr lang="en-US" sz="1400" dirty="0" err="1">
                <a:latin typeface="Calibri" panose="020F0502020204030204" pitchFamily="34" charset="0"/>
                <a:ea typeface="Calibri" panose="020F0502020204030204" pitchFamily="34" charset="0"/>
                <a:cs typeface="Calibri" panose="020F0502020204030204" pitchFamily="34" charset="0"/>
              </a:rPr>
              <a:t>year_num</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week_numorder</a:t>
            </a:r>
            <a:r>
              <a:rPr lang="en-US" sz="1400" dirty="0">
                <a:latin typeface="Calibri" panose="020F0502020204030204" pitchFamily="34" charset="0"/>
                <a:ea typeface="Calibri" panose="020F0502020204030204" pitchFamily="34" charset="0"/>
                <a:cs typeface="Calibri" panose="020F0502020204030204" pitchFamily="34" charset="0"/>
              </a:rPr>
              <a:t> by </a:t>
            </a:r>
            <a:r>
              <a:rPr lang="en-US" sz="1400" dirty="0" err="1">
                <a:latin typeface="Calibri" panose="020F0502020204030204" pitchFamily="34" charset="0"/>
                <a:ea typeface="Calibri" panose="020F0502020204030204" pitchFamily="34" charset="0"/>
                <a:cs typeface="Calibri" panose="020F0502020204030204" pitchFamily="34" charset="0"/>
              </a:rPr>
              <a:t>year_num</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week_num</a:t>
            </a:r>
            <a:r>
              <a:rPr lang="en-US" sz="1400" dirty="0">
                <a:latin typeface="Calibri" panose="020F0502020204030204" pitchFamily="34" charset="0"/>
                <a:ea typeface="Calibri" panose="020F0502020204030204" pitchFamily="34" charset="0"/>
                <a:cs typeface="Calibri" panose="020F0502020204030204" pitchFamily="34" charset="0"/>
              </a:rPr>
              <a:t>) as alias;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5008B329-2FF9-4BFE-B8EA-91786FAD63D1}"/>
              </a:ext>
            </a:extLst>
          </p:cNvPr>
          <p:cNvSpPr txBox="1">
            <a:spLocks/>
          </p:cNvSpPr>
          <p:nvPr/>
        </p:nvSpPr>
        <p:spPr>
          <a:xfrm>
            <a:off x="1307355" y="3063711"/>
            <a:ext cx="8761412" cy="981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Objective: Analyze the growth of users over time for a product.</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Your Task: Write an SQL query to calculate the user growth for the product.</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CC39D078-637C-4E72-1FA4-25F9A94B4100}"/>
              </a:ext>
            </a:extLst>
          </p:cNvPr>
          <p:cNvSpPr txBox="1">
            <a:spLocks/>
          </p:cNvSpPr>
          <p:nvPr/>
        </p:nvSpPr>
        <p:spPr>
          <a:xfrm>
            <a:off x="6096000" y="3619894"/>
            <a:ext cx="5065336" cy="29050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458D365-EE96-04A0-FEFA-82F85EB21761}"/>
              </a:ext>
            </a:extLst>
          </p:cNvPr>
          <p:cNvSpPr txBox="1"/>
          <p:nvPr/>
        </p:nvSpPr>
        <p:spPr>
          <a:xfrm>
            <a:off x="6095998" y="4138367"/>
            <a:ext cx="4644272" cy="369332"/>
          </a:xfrm>
          <a:prstGeom prst="rect">
            <a:avLst/>
          </a:prstGeom>
          <a:noFill/>
        </p:spPr>
        <p:txBody>
          <a:bodyPr wrap="square" rtlCol="0">
            <a:spAutoFit/>
          </a:bodyPr>
          <a:lstStyle/>
          <a:p>
            <a:r>
              <a:rPr lang="pt-BR" dirty="0"/>
              <a:t>week_num  year_num  cumulative_sum</a:t>
            </a:r>
            <a:endParaRPr lang="en-IN" dirty="0"/>
          </a:p>
        </p:txBody>
      </p:sp>
      <p:sp>
        <p:nvSpPr>
          <p:cNvPr id="8" name="TextBox 7">
            <a:extLst>
              <a:ext uri="{FF2B5EF4-FFF2-40B4-BE49-F238E27FC236}">
                <a16:creationId xmlns:a16="http://schemas.microsoft.com/office/drawing/2014/main" id="{1625A68C-4BC4-06FB-46A7-43EB40A20FAC}"/>
              </a:ext>
            </a:extLst>
          </p:cNvPr>
          <p:cNvSpPr txBox="1"/>
          <p:nvPr/>
        </p:nvSpPr>
        <p:spPr>
          <a:xfrm>
            <a:off x="8729221" y="6524922"/>
            <a:ext cx="3728569" cy="246221"/>
          </a:xfrm>
          <a:prstGeom prst="rect">
            <a:avLst/>
          </a:prstGeom>
          <a:noFill/>
        </p:spPr>
        <p:txBody>
          <a:bodyPr wrap="square" rtlCol="0">
            <a:spAutoFit/>
          </a:bodyPr>
          <a:lstStyle/>
          <a:p>
            <a:r>
              <a:rPr lang="en-IN" sz="1000" b="1" dirty="0">
                <a:solidFill>
                  <a:schemeClr val="bg1"/>
                </a:solidFill>
                <a:highlight>
                  <a:srgbClr val="008080"/>
                </a:highlight>
              </a:rPr>
              <a:t>We have many more rows we cant display here</a:t>
            </a:r>
          </a:p>
        </p:txBody>
      </p:sp>
      <p:graphicFrame>
        <p:nvGraphicFramePr>
          <p:cNvPr id="9" name="Table 8">
            <a:extLst>
              <a:ext uri="{FF2B5EF4-FFF2-40B4-BE49-F238E27FC236}">
                <a16:creationId xmlns:a16="http://schemas.microsoft.com/office/drawing/2014/main" id="{6B858FDC-2344-BBBE-63A9-DA53377EFA22}"/>
              </a:ext>
            </a:extLst>
          </p:cNvPr>
          <p:cNvGraphicFramePr>
            <a:graphicFrameLocks noGrp="1"/>
          </p:cNvGraphicFramePr>
          <p:nvPr>
            <p:extLst>
              <p:ext uri="{D42A27DB-BD31-4B8C-83A1-F6EECF244321}">
                <p14:modId xmlns:p14="http://schemas.microsoft.com/office/powerpoint/2010/main" val="3765380977"/>
              </p:ext>
            </p:extLst>
          </p:nvPr>
        </p:nvGraphicFramePr>
        <p:xfrm>
          <a:off x="6240374" y="4423059"/>
          <a:ext cx="3676737" cy="2194560"/>
        </p:xfrm>
        <a:graphic>
          <a:graphicData uri="http://schemas.openxmlformats.org/drawingml/2006/table">
            <a:tbl>
              <a:tblPr/>
              <a:tblGrid>
                <a:gridCol w="1225579">
                  <a:extLst>
                    <a:ext uri="{9D8B030D-6E8A-4147-A177-3AD203B41FA5}">
                      <a16:colId xmlns:a16="http://schemas.microsoft.com/office/drawing/2014/main" val="2359054948"/>
                    </a:ext>
                  </a:extLst>
                </a:gridCol>
                <a:gridCol w="1225579">
                  <a:extLst>
                    <a:ext uri="{9D8B030D-6E8A-4147-A177-3AD203B41FA5}">
                      <a16:colId xmlns:a16="http://schemas.microsoft.com/office/drawing/2014/main" val="4182465858"/>
                    </a:ext>
                  </a:extLst>
                </a:gridCol>
                <a:gridCol w="1225579">
                  <a:extLst>
                    <a:ext uri="{9D8B030D-6E8A-4147-A177-3AD203B41FA5}">
                      <a16:colId xmlns:a16="http://schemas.microsoft.com/office/drawing/2014/main" val="2483841269"/>
                    </a:ext>
                  </a:extLst>
                </a:gridCol>
              </a:tblGrid>
              <a:tr h="336204">
                <a:tc>
                  <a:txBody>
                    <a:bodyPr/>
                    <a:lstStyle/>
                    <a:p>
                      <a:r>
                        <a:rPr lang="en-IN"/>
                        <a:t>0</a:t>
                      </a:r>
                    </a:p>
                  </a:txBody>
                  <a:tcPr anchor="ctr">
                    <a:lnL>
                      <a:noFill/>
                    </a:lnL>
                    <a:lnR>
                      <a:noFill/>
                    </a:lnR>
                    <a:lnT>
                      <a:noFill/>
                    </a:lnT>
                    <a:lnB>
                      <a:noFill/>
                    </a:lnB>
                    <a:noFill/>
                  </a:tcPr>
                </a:tc>
                <a:tc>
                  <a:txBody>
                    <a:bodyPr/>
                    <a:lstStyle/>
                    <a:p>
                      <a:r>
                        <a:rPr lang="en-IN"/>
                        <a:t>2013</a:t>
                      </a:r>
                    </a:p>
                  </a:txBody>
                  <a:tcPr anchor="ctr">
                    <a:lnL>
                      <a:noFill/>
                    </a:lnL>
                    <a:lnR>
                      <a:noFill/>
                    </a:lnR>
                    <a:lnT>
                      <a:noFill/>
                    </a:lnT>
                    <a:lnB>
                      <a:noFill/>
                    </a:lnB>
                    <a:noFill/>
                  </a:tcPr>
                </a:tc>
                <a:tc>
                  <a:txBody>
                    <a:bodyPr/>
                    <a:lstStyle/>
                    <a:p>
                      <a:r>
                        <a:rPr lang="en-IN"/>
                        <a:t>23</a:t>
                      </a:r>
                    </a:p>
                  </a:txBody>
                  <a:tcPr anchor="ctr">
                    <a:lnL>
                      <a:noFill/>
                    </a:lnL>
                    <a:lnR>
                      <a:noFill/>
                    </a:lnR>
                    <a:lnT>
                      <a:noFill/>
                    </a:lnT>
                    <a:lnB>
                      <a:noFill/>
                    </a:lnB>
                    <a:noFill/>
                  </a:tcPr>
                </a:tc>
                <a:extLst>
                  <a:ext uri="{0D108BD9-81ED-4DB2-BD59-A6C34878D82A}">
                    <a16:rowId xmlns:a16="http://schemas.microsoft.com/office/drawing/2014/main" val="3353723018"/>
                  </a:ext>
                </a:extLst>
              </a:tr>
              <a:tr h="336204">
                <a:tc>
                  <a:txBody>
                    <a:bodyPr/>
                    <a:lstStyle/>
                    <a:p>
                      <a:r>
                        <a:rPr lang="en-IN"/>
                        <a:t>0</a:t>
                      </a:r>
                    </a:p>
                  </a:txBody>
                  <a:tcPr anchor="ctr">
                    <a:lnL>
                      <a:noFill/>
                    </a:lnL>
                    <a:lnR>
                      <a:noFill/>
                    </a:lnR>
                    <a:lnT>
                      <a:noFill/>
                    </a:lnT>
                    <a:lnB>
                      <a:noFill/>
                    </a:lnB>
                    <a:noFill/>
                  </a:tcPr>
                </a:tc>
                <a:tc>
                  <a:txBody>
                    <a:bodyPr/>
                    <a:lstStyle/>
                    <a:p>
                      <a:r>
                        <a:rPr lang="en-IN"/>
                        <a:t>2014</a:t>
                      </a:r>
                    </a:p>
                  </a:txBody>
                  <a:tcPr anchor="ctr">
                    <a:lnL>
                      <a:noFill/>
                    </a:lnL>
                    <a:lnR>
                      <a:noFill/>
                    </a:lnR>
                    <a:lnT>
                      <a:noFill/>
                    </a:lnT>
                    <a:lnB>
                      <a:noFill/>
                    </a:lnB>
                    <a:noFill/>
                  </a:tcPr>
                </a:tc>
                <a:tc>
                  <a:txBody>
                    <a:bodyPr/>
                    <a:lstStyle/>
                    <a:p>
                      <a:r>
                        <a:rPr lang="en-IN"/>
                        <a:t>106</a:t>
                      </a:r>
                    </a:p>
                  </a:txBody>
                  <a:tcPr anchor="ctr">
                    <a:lnL>
                      <a:noFill/>
                    </a:lnL>
                    <a:lnR>
                      <a:noFill/>
                    </a:lnR>
                    <a:lnT>
                      <a:noFill/>
                    </a:lnT>
                    <a:lnB>
                      <a:noFill/>
                    </a:lnB>
                    <a:noFill/>
                  </a:tcPr>
                </a:tc>
                <a:extLst>
                  <a:ext uri="{0D108BD9-81ED-4DB2-BD59-A6C34878D82A}">
                    <a16:rowId xmlns:a16="http://schemas.microsoft.com/office/drawing/2014/main" val="3008098496"/>
                  </a:ext>
                </a:extLst>
              </a:tr>
              <a:tr h="336204">
                <a:tc>
                  <a:txBody>
                    <a:bodyPr/>
                    <a:lstStyle/>
                    <a:p>
                      <a:r>
                        <a:rPr lang="en-IN"/>
                        <a:t>1</a:t>
                      </a:r>
                    </a:p>
                  </a:txBody>
                  <a:tcPr anchor="ctr">
                    <a:lnL>
                      <a:noFill/>
                    </a:lnL>
                    <a:lnR>
                      <a:noFill/>
                    </a:lnR>
                    <a:lnT>
                      <a:noFill/>
                    </a:lnT>
                    <a:lnB>
                      <a:noFill/>
                    </a:lnB>
                    <a:noFill/>
                  </a:tcPr>
                </a:tc>
                <a:tc>
                  <a:txBody>
                    <a:bodyPr/>
                    <a:lstStyle/>
                    <a:p>
                      <a:r>
                        <a:rPr lang="en-IN"/>
                        <a:t>2013</a:t>
                      </a:r>
                    </a:p>
                  </a:txBody>
                  <a:tcPr anchor="ctr">
                    <a:lnL>
                      <a:noFill/>
                    </a:lnL>
                    <a:lnR>
                      <a:noFill/>
                    </a:lnR>
                    <a:lnT>
                      <a:noFill/>
                    </a:lnT>
                    <a:lnB>
                      <a:noFill/>
                    </a:lnB>
                    <a:noFill/>
                  </a:tcPr>
                </a:tc>
                <a:tc>
                  <a:txBody>
                    <a:bodyPr/>
                    <a:lstStyle/>
                    <a:p>
                      <a:r>
                        <a:rPr lang="en-IN"/>
                        <a:t>136</a:t>
                      </a:r>
                    </a:p>
                  </a:txBody>
                  <a:tcPr anchor="ctr">
                    <a:lnL>
                      <a:noFill/>
                    </a:lnL>
                    <a:lnR>
                      <a:noFill/>
                    </a:lnR>
                    <a:lnT>
                      <a:noFill/>
                    </a:lnT>
                    <a:lnB>
                      <a:noFill/>
                    </a:lnB>
                    <a:noFill/>
                  </a:tcPr>
                </a:tc>
                <a:extLst>
                  <a:ext uri="{0D108BD9-81ED-4DB2-BD59-A6C34878D82A}">
                    <a16:rowId xmlns:a16="http://schemas.microsoft.com/office/drawing/2014/main" val="3293813800"/>
                  </a:ext>
                </a:extLst>
              </a:tr>
              <a:tr h="336204">
                <a:tc>
                  <a:txBody>
                    <a:bodyPr/>
                    <a:lstStyle/>
                    <a:p>
                      <a:r>
                        <a:rPr lang="en-IN"/>
                        <a:t>1</a:t>
                      </a:r>
                    </a:p>
                  </a:txBody>
                  <a:tcPr anchor="ctr">
                    <a:lnL>
                      <a:noFill/>
                    </a:lnL>
                    <a:lnR>
                      <a:noFill/>
                    </a:lnR>
                    <a:lnT>
                      <a:noFill/>
                    </a:lnT>
                    <a:lnB>
                      <a:noFill/>
                    </a:lnB>
                    <a:noFill/>
                  </a:tcPr>
                </a:tc>
                <a:tc>
                  <a:txBody>
                    <a:bodyPr/>
                    <a:lstStyle/>
                    <a:p>
                      <a:r>
                        <a:rPr lang="en-IN" dirty="0"/>
                        <a:t>2014</a:t>
                      </a:r>
                    </a:p>
                  </a:txBody>
                  <a:tcPr anchor="ctr">
                    <a:lnL>
                      <a:noFill/>
                    </a:lnL>
                    <a:lnR>
                      <a:noFill/>
                    </a:lnR>
                    <a:lnT>
                      <a:noFill/>
                    </a:lnT>
                    <a:lnB>
                      <a:noFill/>
                    </a:lnB>
                    <a:noFill/>
                  </a:tcPr>
                </a:tc>
                <a:tc>
                  <a:txBody>
                    <a:bodyPr/>
                    <a:lstStyle/>
                    <a:p>
                      <a:r>
                        <a:rPr lang="en-IN"/>
                        <a:t>262</a:t>
                      </a:r>
                    </a:p>
                  </a:txBody>
                  <a:tcPr anchor="ctr">
                    <a:lnL>
                      <a:noFill/>
                    </a:lnL>
                    <a:lnR>
                      <a:noFill/>
                    </a:lnR>
                    <a:lnT>
                      <a:noFill/>
                    </a:lnT>
                    <a:lnB>
                      <a:noFill/>
                    </a:lnB>
                    <a:noFill/>
                  </a:tcPr>
                </a:tc>
                <a:extLst>
                  <a:ext uri="{0D108BD9-81ED-4DB2-BD59-A6C34878D82A}">
                    <a16:rowId xmlns:a16="http://schemas.microsoft.com/office/drawing/2014/main" val="180470720"/>
                  </a:ext>
                </a:extLst>
              </a:tr>
              <a:tr h="336204">
                <a:tc>
                  <a:txBody>
                    <a:bodyPr/>
                    <a:lstStyle/>
                    <a:p>
                      <a:r>
                        <a:rPr lang="en-IN"/>
                        <a:t>2</a:t>
                      </a:r>
                    </a:p>
                  </a:txBody>
                  <a:tcPr anchor="ctr">
                    <a:lnL>
                      <a:noFill/>
                    </a:lnL>
                    <a:lnR>
                      <a:noFill/>
                    </a:lnR>
                    <a:lnT>
                      <a:noFill/>
                    </a:lnT>
                    <a:lnB>
                      <a:noFill/>
                    </a:lnB>
                    <a:noFill/>
                  </a:tcPr>
                </a:tc>
                <a:tc>
                  <a:txBody>
                    <a:bodyPr/>
                    <a:lstStyle/>
                    <a:p>
                      <a:r>
                        <a:rPr lang="en-IN"/>
                        <a:t>2013</a:t>
                      </a:r>
                    </a:p>
                  </a:txBody>
                  <a:tcPr anchor="ctr">
                    <a:lnL>
                      <a:noFill/>
                    </a:lnL>
                    <a:lnR>
                      <a:noFill/>
                    </a:lnR>
                    <a:lnT>
                      <a:noFill/>
                    </a:lnT>
                    <a:lnB>
                      <a:noFill/>
                    </a:lnB>
                    <a:noFill/>
                  </a:tcPr>
                </a:tc>
                <a:tc>
                  <a:txBody>
                    <a:bodyPr/>
                    <a:lstStyle/>
                    <a:p>
                      <a:r>
                        <a:rPr lang="en-IN"/>
                        <a:t>310</a:t>
                      </a:r>
                    </a:p>
                  </a:txBody>
                  <a:tcPr anchor="ctr">
                    <a:lnL>
                      <a:noFill/>
                    </a:lnL>
                    <a:lnR>
                      <a:noFill/>
                    </a:lnR>
                    <a:lnT>
                      <a:noFill/>
                    </a:lnT>
                    <a:lnB>
                      <a:noFill/>
                    </a:lnB>
                    <a:noFill/>
                  </a:tcPr>
                </a:tc>
                <a:extLst>
                  <a:ext uri="{0D108BD9-81ED-4DB2-BD59-A6C34878D82A}">
                    <a16:rowId xmlns:a16="http://schemas.microsoft.com/office/drawing/2014/main" val="4270801988"/>
                  </a:ext>
                </a:extLst>
              </a:tr>
              <a:tr h="336204">
                <a:tc>
                  <a:txBody>
                    <a:bodyPr/>
                    <a:lstStyle/>
                    <a:p>
                      <a:r>
                        <a:rPr lang="en-IN" dirty="0"/>
                        <a:t>2</a:t>
                      </a:r>
                    </a:p>
                  </a:txBody>
                  <a:tcPr anchor="ctr">
                    <a:lnL>
                      <a:noFill/>
                    </a:lnL>
                    <a:lnR>
                      <a:noFill/>
                    </a:lnR>
                    <a:lnT>
                      <a:noFill/>
                    </a:lnT>
                    <a:lnB>
                      <a:noFill/>
                    </a:lnB>
                    <a:noFill/>
                  </a:tcPr>
                </a:tc>
                <a:tc>
                  <a:txBody>
                    <a:bodyPr/>
                    <a:lstStyle/>
                    <a:p>
                      <a:r>
                        <a:rPr lang="en-IN" dirty="0"/>
                        <a:t>2014</a:t>
                      </a:r>
                    </a:p>
                  </a:txBody>
                  <a:tcPr anchor="ctr">
                    <a:lnL>
                      <a:noFill/>
                    </a:lnL>
                    <a:lnR>
                      <a:noFill/>
                    </a:lnR>
                    <a:lnT>
                      <a:noFill/>
                    </a:lnT>
                    <a:lnB>
                      <a:noFill/>
                    </a:lnB>
                    <a:noFill/>
                  </a:tcPr>
                </a:tc>
                <a:tc>
                  <a:txBody>
                    <a:bodyPr/>
                    <a:lstStyle/>
                    <a:p>
                      <a:r>
                        <a:rPr lang="en-IN" dirty="0"/>
                        <a:t>419</a:t>
                      </a:r>
                    </a:p>
                  </a:txBody>
                  <a:tcPr anchor="ctr">
                    <a:lnL>
                      <a:noFill/>
                    </a:lnL>
                    <a:lnR>
                      <a:noFill/>
                    </a:lnR>
                    <a:lnT>
                      <a:noFill/>
                    </a:lnT>
                    <a:lnB>
                      <a:noFill/>
                    </a:lnB>
                    <a:noFill/>
                  </a:tcPr>
                </a:tc>
                <a:extLst>
                  <a:ext uri="{0D108BD9-81ED-4DB2-BD59-A6C34878D82A}">
                    <a16:rowId xmlns:a16="http://schemas.microsoft.com/office/drawing/2014/main" val="2678014563"/>
                  </a:ext>
                </a:extLst>
              </a:tr>
            </a:tbl>
          </a:graphicData>
        </a:graphic>
      </p:graphicFrame>
    </p:spTree>
    <p:extLst>
      <p:ext uri="{BB962C8B-B14F-4D97-AF65-F5344CB8AC3E}">
        <p14:creationId xmlns:p14="http://schemas.microsoft.com/office/powerpoint/2010/main" val="199005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0E11-07F6-A13F-4CB8-FFFB05393E45}"/>
              </a:ext>
            </a:extLst>
          </p:cNvPr>
          <p:cNvSpPr>
            <a:spLocks noGrp="1"/>
          </p:cNvSpPr>
          <p:nvPr>
            <p:ph type="title"/>
          </p:nvPr>
        </p:nvSpPr>
        <p:spPr/>
        <p:txBody>
          <a:bodyPr/>
          <a:lstStyle/>
          <a:p>
            <a:r>
              <a:rPr lang="en-IN" b="1" dirty="0">
                <a:solidFill>
                  <a:schemeClr val="bg1"/>
                </a:solidFill>
              </a:rPr>
              <a:t>Task -3 </a:t>
            </a:r>
            <a:r>
              <a:rPr lang="en-IN" b="1" i="0" dirty="0">
                <a:solidFill>
                  <a:schemeClr val="bg1"/>
                </a:solidFill>
                <a:effectLst/>
                <a:latin typeface="Manrope"/>
              </a:rPr>
              <a:t>Weekly Retention Analysis</a:t>
            </a:r>
            <a:endParaRPr lang="en-IN" b="1" dirty="0">
              <a:solidFill>
                <a:schemeClr val="bg1"/>
              </a:solidFill>
            </a:endParaRPr>
          </a:p>
        </p:txBody>
      </p:sp>
      <p:sp>
        <p:nvSpPr>
          <p:cNvPr id="3" name="Content Placeholder 2">
            <a:extLst>
              <a:ext uri="{FF2B5EF4-FFF2-40B4-BE49-F238E27FC236}">
                <a16:creationId xmlns:a16="http://schemas.microsoft.com/office/drawing/2014/main" id="{F1B53761-3370-3393-A37B-D57CE1867904}"/>
              </a:ext>
            </a:extLst>
          </p:cNvPr>
          <p:cNvSpPr>
            <a:spLocks noGrp="1"/>
          </p:cNvSpPr>
          <p:nvPr>
            <p:ph idx="1"/>
          </p:nvPr>
        </p:nvSpPr>
        <p:spPr>
          <a:xfrm>
            <a:off x="1451729" y="4045669"/>
            <a:ext cx="4644272" cy="2326852"/>
          </a:xfrm>
        </p:spPr>
        <p:txBody>
          <a:bodyPr>
            <a:normAutofit/>
          </a:bodyPr>
          <a:lstStyle/>
          <a:p>
            <a:pPr marL="0" indent="0">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Query</a:t>
            </a:r>
            <a:r>
              <a:rPr lang="en-IN" sz="14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select extract(week from </a:t>
            </a:r>
            <a:r>
              <a:rPr lang="en-US" sz="1400" dirty="0" err="1">
                <a:latin typeface="Calibri" panose="020F0502020204030204" pitchFamily="34" charset="0"/>
                <a:ea typeface="Calibri" panose="020F0502020204030204" pitchFamily="34" charset="0"/>
                <a:cs typeface="Calibri" panose="020F0502020204030204" pitchFamily="34" charset="0"/>
              </a:rPr>
              <a:t>occurred_at</a:t>
            </a:r>
            <a:r>
              <a:rPr lang="en-US" sz="1400" dirty="0">
                <a:latin typeface="Calibri" panose="020F0502020204030204" pitchFamily="34" charset="0"/>
                <a:ea typeface="Calibri" panose="020F0502020204030204" pitchFamily="34" charset="0"/>
                <a:cs typeface="Calibri" panose="020F0502020204030204" pitchFamily="34" charset="0"/>
              </a:rPr>
              <a:t>) as weeks, count(distinct </a:t>
            </a:r>
            <a:r>
              <a:rPr lang="en-US" sz="1400" dirty="0" err="1">
                <a:latin typeface="Calibri" panose="020F0502020204030204" pitchFamily="34" charset="0"/>
                <a:ea typeface="Calibri" panose="020F0502020204030204" pitchFamily="34" charset="0"/>
                <a:cs typeface="Calibri" panose="020F0502020204030204" pitchFamily="34" charset="0"/>
              </a:rPr>
              <a:t>user_id</a:t>
            </a:r>
            <a:r>
              <a:rPr lang="en-US" sz="1400" dirty="0">
                <a:latin typeface="Calibri" panose="020F0502020204030204" pitchFamily="34" charset="0"/>
                <a:ea typeface="Calibri" panose="020F0502020204030204" pitchFamily="34" charset="0"/>
                <a:cs typeface="Calibri" panose="020F0502020204030204" pitchFamily="34" charset="0"/>
              </a:rPr>
              <a:t>) as </a:t>
            </a:r>
            <a:r>
              <a:rPr lang="en-US" sz="1400" dirty="0" err="1">
                <a:latin typeface="Calibri" panose="020F0502020204030204" pitchFamily="34" charset="0"/>
                <a:ea typeface="Calibri" panose="020F0502020204030204" pitchFamily="34" charset="0"/>
                <a:cs typeface="Calibri" panose="020F0502020204030204" pitchFamily="34" charset="0"/>
              </a:rPr>
              <a:t>no_of_users</a:t>
            </a:r>
            <a:r>
              <a:rPr lang="en-US" sz="1400" dirty="0">
                <a:latin typeface="Calibri" panose="020F0502020204030204" pitchFamily="34" charset="0"/>
                <a:ea typeface="Calibri" panose="020F0502020204030204" pitchFamily="34" charset="0"/>
                <a:cs typeface="Calibri" panose="020F0502020204030204" pitchFamily="34" charset="0"/>
              </a:rPr>
              <a:t> from </a:t>
            </a:r>
            <a:r>
              <a:rPr lang="en-US" sz="1400" dirty="0" err="1">
                <a:latin typeface="Calibri" panose="020F0502020204030204" pitchFamily="34" charset="0"/>
                <a:ea typeface="Calibri" panose="020F0502020204030204" pitchFamily="34" charset="0"/>
                <a:cs typeface="Calibri" panose="020F0502020204030204" pitchFamily="34" charset="0"/>
              </a:rPr>
              <a:t>eventswhere</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event_type</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signup_flow</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dirty="0" err="1">
                <a:latin typeface="Calibri" panose="020F0502020204030204" pitchFamily="34" charset="0"/>
                <a:ea typeface="Calibri" panose="020F0502020204030204" pitchFamily="34" charset="0"/>
                <a:cs typeface="Calibri" panose="020F0502020204030204" pitchFamily="34" charset="0"/>
              </a:rPr>
              <a:t>event_name</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complete_signup</a:t>
            </a:r>
            <a:r>
              <a:rPr lang="en-US" sz="1400" dirty="0">
                <a:latin typeface="Calibri" panose="020F0502020204030204" pitchFamily="34" charset="0"/>
                <a:ea typeface="Calibri" panose="020F0502020204030204" pitchFamily="34" charset="0"/>
                <a:cs typeface="Calibri" panose="020F0502020204030204" pitchFamily="34" charset="0"/>
              </a:rPr>
              <a:t>" group by weeks order by weeks;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5008B329-2FF9-4BFE-B8EA-91786FAD63D1}"/>
              </a:ext>
            </a:extLst>
          </p:cNvPr>
          <p:cNvSpPr txBox="1">
            <a:spLocks/>
          </p:cNvSpPr>
          <p:nvPr/>
        </p:nvSpPr>
        <p:spPr>
          <a:xfrm>
            <a:off x="1307355" y="3063711"/>
            <a:ext cx="8761412" cy="98195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Objective: Analyze the retention of users on a weekly basis after signing up for a product.</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Your Task: Write an SQL query to calculate the weekly retention of users based on their sign-up cohort.</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CC39D078-637C-4E72-1FA4-25F9A94B4100}"/>
              </a:ext>
            </a:extLst>
          </p:cNvPr>
          <p:cNvSpPr txBox="1">
            <a:spLocks/>
          </p:cNvSpPr>
          <p:nvPr/>
        </p:nvSpPr>
        <p:spPr>
          <a:xfrm>
            <a:off x="6096000" y="3619894"/>
            <a:ext cx="5065336" cy="29050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458D365-EE96-04A0-FEFA-82F85EB21761}"/>
              </a:ext>
            </a:extLst>
          </p:cNvPr>
          <p:cNvSpPr txBox="1"/>
          <p:nvPr/>
        </p:nvSpPr>
        <p:spPr>
          <a:xfrm>
            <a:off x="6095998" y="4138367"/>
            <a:ext cx="4644272" cy="369332"/>
          </a:xfrm>
          <a:prstGeom prst="rect">
            <a:avLst/>
          </a:prstGeom>
          <a:noFill/>
        </p:spPr>
        <p:txBody>
          <a:bodyPr wrap="square" rtlCol="0">
            <a:spAutoFit/>
          </a:bodyPr>
          <a:lstStyle/>
          <a:p>
            <a:r>
              <a:rPr lang="pt-BR" dirty="0"/>
              <a:t>Weeks   no_of_users</a:t>
            </a:r>
            <a:endParaRPr lang="en-IN" dirty="0"/>
          </a:p>
        </p:txBody>
      </p:sp>
      <p:sp>
        <p:nvSpPr>
          <p:cNvPr id="8" name="TextBox 7">
            <a:extLst>
              <a:ext uri="{FF2B5EF4-FFF2-40B4-BE49-F238E27FC236}">
                <a16:creationId xmlns:a16="http://schemas.microsoft.com/office/drawing/2014/main" id="{1625A68C-4BC4-06FB-46A7-43EB40A20FAC}"/>
              </a:ext>
            </a:extLst>
          </p:cNvPr>
          <p:cNvSpPr txBox="1"/>
          <p:nvPr/>
        </p:nvSpPr>
        <p:spPr>
          <a:xfrm>
            <a:off x="8729221" y="6524922"/>
            <a:ext cx="3728569" cy="246221"/>
          </a:xfrm>
          <a:prstGeom prst="rect">
            <a:avLst/>
          </a:prstGeom>
          <a:noFill/>
        </p:spPr>
        <p:txBody>
          <a:bodyPr wrap="square" rtlCol="0">
            <a:spAutoFit/>
          </a:bodyPr>
          <a:lstStyle/>
          <a:p>
            <a:r>
              <a:rPr lang="en-IN" sz="1000" b="1" dirty="0">
                <a:solidFill>
                  <a:schemeClr val="bg1"/>
                </a:solidFill>
                <a:highlight>
                  <a:srgbClr val="008080"/>
                </a:highlight>
              </a:rPr>
              <a:t>We have many more rows we cant display here</a:t>
            </a:r>
          </a:p>
        </p:txBody>
      </p:sp>
      <p:graphicFrame>
        <p:nvGraphicFramePr>
          <p:cNvPr id="9" name="Table 8">
            <a:extLst>
              <a:ext uri="{FF2B5EF4-FFF2-40B4-BE49-F238E27FC236}">
                <a16:creationId xmlns:a16="http://schemas.microsoft.com/office/drawing/2014/main" id="{6B858FDC-2344-BBBE-63A9-DA53377EFA22}"/>
              </a:ext>
            </a:extLst>
          </p:cNvPr>
          <p:cNvGraphicFramePr>
            <a:graphicFrameLocks noGrp="1"/>
          </p:cNvGraphicFramePr>
          <p:nvPr>
            <p:extLst>
              <p:ext uri="{D42A27DB-BD31-4B8C-83A1-F6EECF244321}">
                <p14:modId xmlns:p14="http://schemas.microsoft.com/office/powerpoint/2010/main" val="59577221"/>
              </p:ext>
            </p:extLst>
          </p:nvPr>
        </p:nvGraphicFramePr>
        <p:xfrm>
          <a:off x="6240374" y="4423059"/>
          <a:ext cx="2951538" cy="2194560"/>
        </p:xfrm>
        <a:graphic>
          <a:graphicData uri="http://schemas.openxmlformats.org/drawingml/2006/table">
            <a:tbl>
              <a:tblPr/>
              <a:tblGrid>
                <a:gridCol w="933424">
                  <a:extLst>
                    <a:ext uri="{9D8B030D-6E8A-4147-A177-3AD203B41FA5}">
                      <a16:colId xmlns:a16="http://schemas.microsoft.com/office/drawing/2014/main" val="2359054948"/>
                    </a:ext>
                  </a:extLst>
                </a:gridCol>
                <a:gridCol w="792535">
                  <a:extLst>
                    <a:ext uri="{9D8B030D-6E8A-4147-A177-3AD203B41FA5}">
                      <a16:colId xmlns:a16="http://schemas.microsoft.com/office/drawing/2014/main" val="4182465858"/>
                    </a:ext>
                  </a:extLst>
                </a:gridCol>
                <a:gridCol w="1225579">
                  <a:extLst>
                    <a:ext uri="{9D8B030D-6E8A-4147-A177-3AD203B41FA5}">
                      <a16:colId xmlns:a16="http://schemas.microsoft.com/office/drawing/2014/main" val="2483841269"/>
                    </a:ext>
                  </a:extLst>
                </a:gridCol>
              </a:tblGrid>
              <a:tr h="336204">
                <a:tc>
                  <a:txBody>
                    <a:bodyPr/>
                    <a:lstStyle/>
                    <a:p>
                      <a:r>
                        <a:rPr lang="en-IN" dirty="0"/>
                        <a:t>17</a:t>
                      </a:r>
                    </a:p>
                  </a:txBody>
                  <a:tcPr anchor="ctr">
                    <a:lnL>
                      <a:noFill/>
                    </a:lnL>
                    <a:lnR>
                      <a:noFill/>
                    </a:lnR>
                    <a:lnT>
                      <a:noFill/>
                    </a:lnT>
                    <a:lnB>
                      <a:noFill/>
                    </a:lnB>
                    <a:noFill/>
                  </a:tcPr>
                </a:tc>
                <a:tc>
                  <a:txBody>
                    <a:bodyPr/>
                    <a:lstStyle/>
                    <a:p>
                      <a:r>
                        <a:rPr lang="en-IN" dirty="0"/>
                        <a:t>72</a:t>
                      </a:r>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3353723018"/>
                  </a:ext>
                </a:extLst>
              </a:tr>
              <a:tr h="336204">
                <a:tc>
                  <a:txBody>
                    <a:bodyPr/>
                    <a:lstStyle/>
                    <a:p>
                      <a:r>
                        <a:rPr lang="en-IN"/>
                        <a:t>18</a:t>
                      </a:r>
                    </a:p>
                  </a:txBody>
                  <a:tcPr anchor="ctr">
                    <a:lnL>
                      <a:noFill/>
                    </a:lnL>
                    <a:lnR>
                      <a:noFill/>
                    </a:lnR>
                    <a:lnT>
                      <a:noFill/>
                    </a:lnT>
                    <a:lnB>
                      <a:noFill/>
                    </a:lnB>
                    <a:noFill/>
                  </a:tcPr>
                </a:tc>
                <a:tc>
                  <a:txBody>
                    <a:bodyPr/>
                    <a:lstStyle/>
                    <a:p>
                      <a:r>
                        <a:rPr lang="en-IN"/>
                        <a:t>163</a:t>
                      </a:r>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3008098496"/>
                  </a:ext>
                </a:extLst>
              </a:tr>
              <a:tr h="336204">
                <a:tc>
                  <a:txBody>
                    <a:bodyPr/>
                    <a:lstStyle/>
                    <a:p>
                      <a:r>
                        <a:rPr lang="en-IN"/>
                        <a:t>19</a:t>
                      </a:r>
                    </a:p>
                  </a:txBody>
                  <a:tcPr anchor="ctr">
                    <a:lnL>
                      <a:noFill/>
                    </a:lnL>
                    <a:lnR>
                      <a:noFill/>
                    </a:lnR>
                    <a:lnT>
                      <a:noFill/>
                    </a:lnT>
                    <a:lnB>
                      <a:noFill/>
                    </a:lnB>
                    <a:noFill/>
                  </a:tcPr>
                </a:tc>
                <a:tc>
                  <a:txBody>
                    <a:bodyPr/>
                    <a:lstStyle/>
                    <a:p>
                      <a:r>
                        <a:rPr lang="en-IN"/>
                        <a:t>185</a:t>
                      </a:r>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3293813800"/>
                  </a:ext>
                </a:extLst>
              </a:tr>
              <a:tr h="336204">
                <a:tc>
                  <a:txBody>
                    <a:bodyPr/>
                    <a:lstStyle/>
                    <a:p>
                      <a:r>
                        <a:rPr lang="en-IN"/>
                        <a:t>20</a:t>
                      </a:r>
                    </a:p>
                  </a:txBody>
                  <a:tcPr anchor="ctr">
                    <a:lnL>
                      <a:noFill/>
                    </a:lnL>
                    <a:lnR>
                      <a:noFill/>
                    </a:lnR>
                    <a:lnT>
                      <a:noFill/>
                    </a:lnT>
                    <a:lnB>
                      <a:noFill/>
                    </a:lnB>
                    <a:noFill/>
                  </a:tcPr>
                </a:tc>
                <a:tc>
                  <a:txBody>
                    <a:bodyPr/>
                    <a:lstStyle/>
                    <a:p>
                      <a:r>
                        <a:rPr lang="en-IN"/>
                        <a:t>176</a:t>
                      </a:r>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80470720"/>
                  </a:ext>
                </a:extLst>
              </a:tr>
              <a:tr h="336204">
                <a:tc>
                  <a:txBody>
                    <a:bodyPr/>
                    <a:lstStyle/>
                    <a:p>
                      <a:r>
                        <a:rPr lang="en-IN"/>
                        <a:t>21</a:t>
                      </a:r>
                    </a:p>
                  </a:txBody>
                  <a:tcPr anchor="ctr">
                    <a:lnL>
                      <a:noFill/>
                    </a:lnL>
                    <a:lnR>
                      <a:noFill/>
                    </a:lnR>
                    <a:lnT>
                      <a:noFill/>
                    </a:lnT>
                    <a:lnB>
                      <a:noFill/>
                    </a:lnB>
                    <a:noFill/>
                  </a:tcPr>
                </a:tc>
                <a:tc>
                  <a:txBody>
                    <a:bodyPr/>
                    <a:lstStyle/>
                    <a:p>
                      <a:r>
                        <a:rPr lang="en-IN"/>
                        <a:t>183</a:t>
                      </a:r>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4270801988"/>
                  </a:ext>
                </a:extLst>
              </a:tr>
              <a:tr h="336204">
                <a:tc>
                  <a:txBody>
                    <a:bodyPr/>
                    <a:lstStyle/>
                    <a:p>
                      <a:r>
                        <a:rPr lang="en-IN" dirty="0"/>
                        <a:t>22</a:t>
                      </a:r>
                    </a:p>
                  </a:txBody>
                  <a:tcPr anchor="ctr">
                    <a:lnL>
                      <a:noFill/>
                    </a:lnL>
                    <a:lnR>
                      <a:noFill/>
                    </a:lnR>
                    <a:lnT>
                      <a:noFill/>
                    </a:lnT>
                    <a:lnB>
                      <a:noFill/>
                    </a:lnB>
                    <a:noFill/>
                  </a:tcPr>
                </a:tc>
                <a:tc>
                  <a:txBody>
                    <a:bodyPr/>
                    <a:lstStyle/>
                    <a:p>
                      <a:r>
                        <a:rPr lang="en-IN" dirty="0"/>
                        <a:t>196</a:t>
                      </a:r>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2678014563"/>
                  </a:ext>
                </a:extLst>
              </a:tr>
            </a:tbl>
          </a:graphicData>
        </a:graphic>
      </p:graphicFrame>
    </p:spTree>
    <p:extLst>
      <p:ext uri="{BB962C8B-B14F-4D97-AF65-F5344CB8AC3E}">
        <p14:creationId xmlns:p14="http://schemas.microsoft.com/office/powerpoint/2010/main" val="102274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0E11-07F6-A13F-4CB8-FFFB05393E45}"/>
              </a:ext>
            </a:extLst>
          </p:cNvPr>
          <p:cNvSpPr>
            <a:spLocks noGrp="1"/>
          </p:cNvSpPr>
          <p:nvPr>
            <p:ph type="title"/>
          </p:nvPr>
        </p:nvSpPr>
        <p:spPr/>
        <p:txBody>
          <a:bodyPr/>
          <a:lstStyle/>
          <a:p>
            <a:r>
              <a:rPr lang="en-IN" b="1" dirty="0">
                <a:solidFill>
                  <a:schemeClr val="bg1"/>
                </a:solidFill>
              </a:rPr>
              <a:t>Task -4 </a:t>
            </a:r>
            <a:r>
              <a:rPr lang="en-IN" b="1" i="0" dirty="0">
                <a:solidFill>
                  <a:schemeClr val="bg1"/>
                </a:solidFill>
                <a:effectLst/>
                <a:latin typeface="Manrope"/>
              </a:rPr>
              <a:t>Weekly Engagement Per Device</a:t>
            </a:r>
            <a:endParaRPr lang="en-IN" b="1" dirty="0">
              <a:solidFill>
                <a:schemeClr val="bg1"/>
              </a:solidFill>
            </a:endParaRPr>
          </a:p>
        </p:txBody>
      </p:sp>
      <p:sp>
        <p:nvSpPr>
          <p:cNvPr id="3" name="Content Placeholder 2">
            <a:extLst>
              <a:ext uri="{FF2B5EF4-FFF2-40B4-BE49-F238E27FC236}">
                <a16:creationId xmlns:a16="http://schemas.microsoft.com/office/drawing/2014/main" id="{F1B53761-3370-3393-A37B-D57CE1867904}"/>
              </a:ext>
            </a:extLst>
          </p:cNvPr>
          <p:cNvSpPr>
            <a:spLocks noGrp="1"/>
          </p:cNvSpPr>
          <p:nvPr>
            <p:ph idx="1"/>
          </p:nvPr>
        </p:nvSpPr>
        <p:spPr>
          <a:xfrm>
            <a:off x="1451729" y="4045669"/>
            <a:ext cx="4644272" cy="2326852"/>
          </a:xfrm>
        </p:spPr>
        <p:txBody>
          <a:bodyPr>
            <a:normAutofit/>
          </a:bodyPr>
          <a:lstStyle/>
          <a:p>
            <a:pPr marL="0" indent="0">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Query</a:t>
            </a:r>
            <a:r>
              <a:rPr lang="en-IN" sz="1400"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select device, extract(week from </a:t>
            </a:r>
            <a:r>
              <a:rPr lang="en-US" sz="1400" dirty="0" err="1">
                <a:latin typeface="Calibri" panose="020F0502020204030204" pitchFamily="34" charset="0"/>
                <a:ea typeface="Calibri" panose="020F0502020204030204" pitchFamily="34" charset="0"/>
                <a:cs typeface="Calibri" panose="020F0502020204030204" pitchFamily="34" charset="0"/>
              </a:rPr>
              <a:t>occurred_at</a:t>
            </a:r>
            <a:r>
              <a:rPr lang="en-US" sz="1400" dirty="0">
                <a:latin typeface="Calibri" panose="020F0502020204030204" pitchFamily="34" charset="0"/>
                <a:ea typeface="Calibri" panose="020F0502020204030204" pitchFamily="34" charset="0"/>
                <a:cs typeface="Calibri" panose="020F0502020204030204" pitchFamily="34" charset="0"/>
              </a:rPr>
              <a:t>) as weeks, count(distinct </a:t>
            </a:r>
            <a:r>
              <a:rPr lang="en-US" sz="1400" dirty="0" err="1">
                <a:latin typeface="Calibri" panose="020F0502020204030204" pitchFamily="34" charset="0"/>
                <a:ea typeface="Calibri" panose="020F0502020204030204" pitchFamily="34" charset="0"/>
                <a:cs typeface="Calibri" panose="020F0502020204030204" pitchFamily="34" charset="0"/>
              </a:rPr>
              <a:t>user_id</a:t>
            </a:r>
            <a:r>
              <a:rPr lang="en-US" sz="1400" dirty="0">
                <a:latin typeface="Calibri" panose="020F0502020204030204" pitchFamily="34" charset="0"/>
                <a:ea typeface="Calibri" panose="020F0502020204030204" pitchFamily="34" charset="0"/>
                <a:cs typeface="Calibri" panose="020F0502020204030204" pitchFamily="34" charset="0"/>
              </a:rPr>
              <a:t>) as </a:t>
            </a:r>
            <a:r>
              <a:rPr lang="en-US" sz="1400" dirty="0" err="1">
                <a:latin typeface="Calibri" panose="020F0502020204030204" pitchFamily="34" charset="0"/>
                <a:ea typeface="Calibri" panose="020F0502020204030204" pitchFamily="34" charset="0"/>
                <a:cs typeface="Calibri" panose="020F0502020204030204" pitchFamily="34" charset="0"/>
              </a:rPr>
              <a:t>no_of_users</a:t>
            </a:r>
            <a:r>
              <a:rPr lang="en-US" sz="1400" dirty="0">
                <a:latin typeface="Calibri" panose="020F0502020204030204" pitchFamily="34" charset="0"/>
                <a:ea typeface="Calibri" panose="020F0502020204030204" pitchFamily="34" charset="0"/>
                <a:cs typeface="Calibri" panose="020F0502020204030204" pitchFamily="34" charset="0"/>
              </a:rPr>
              <a:t> from events where </a:t>
            </a:r>
            <a:r>
              <a:rPr lang="en-US" sz="1400" dirty="0" err="1">
                <a:latin typeface="Calibri" panose="020F0502020204030204" pitchFamily="34" charset="0"/>
                <a:ea typeface="Calibri" panose="020F0502020204030204" pitchFamily="34" charset="0"/>
                <a:cs typeface="Calibri" panose="020F0502020204030204" pitchFamily="34" charset="0"/>
              </a:rPr>
              <a:t>event_type</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engagement"group</a:t>
            </a:r>
            <a:r>
              <a:rPr lang="en-US" sz="1400" dirty="0">
                <a:latin typeface="Calibri" panose="020F0502020204030204" pitchFamily="34" charset="0"/>
                <a:ea typeface="Calibri" panose="020F0502020204030204" pitchFamily="34" charset="0"/>
                <a:cs typeface="Calibri" panose="020F0502020204030204" pitchFamily="34" charset="0"/>
              </a:rPr>
              <a:t> by device, weeks order by weeks;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5008B329-2FF9-4BFE-B8EA-91786FAD63D1}"/>
              </a:ext>
            </a:extLst>
          </p:cNvPr>
          <p:cNvSpPr txBox="1">
            <a:spLocks/>
          </p:cNvSpPr>
          <p:nvPr/>
        </p:nvSpPr>
        <p:spPr>
          <a:xfrm>
            <a:off x="1307355" y="3063711"/>
            <a:ext cx="8761412" cy="981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Objective: Measure the activeness of users on a weekly basis per device.</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Your Task: Write an SQL query to calculate the weekly engagement per device.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CC39D078-637C-4E72-1FA4-25F9A94B4100}"/>
              </a:ext>
            </a:extLst>
          </p:cNvPr>
          <p:cNvSpPr txBox="1">
            <a:spLocks/>
          </p:cNvSpPr>
          <p:nvPr/>
        </p:nvSpPr>
        <p:spPr>
          <a:xfrm>
            <a:off x="6096000" y="3619894"/>
            <a:ext cx="5065336" cy="29050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458D365-EE96-04A0-FEFA-82F85EB21761}"/>
              </a:ext>
            </a:extLst>
          </p:cNvPr>
          <p:cNvSpPr txBox="1"/>
          <p:nvPr/>
        </p:nvSpPr>
        <p:spPr>
          <a:xfrm>
            <a:off x="6095997" y="4138367"/>
            <a:ext cx="5235021" cy="369332"/>
          </a:xfrm>
          <a:prstGeom prst="rect">
            <a:avLst/>
          </a:prstGeom>
          <a:noFill/>
        </p:spPr>
        <p:txBody>
          <a:bodyPr wrap="square" rtlCol="0">
            <a:spAutoFit/>
          </a:bodyPr>
          <a:lstStyle/>
          <a:p>
            <a:r>
              <a:rPr lang="en-US" dirty="0"/>
              <a:t>Device				 weeks   </a:t>
            </a:r>
            <a:r>
              <a:rPr lang="en-US" dirty="0" err="1"/>
              <a:t>no_of_users</a:t>
            </a:r>
            <a:endParaRPr lang="en-IN" dirty="0"/>
          </a:p>
        </p:txBody>
      </p:sp>
      <p:sp>
        <p:nvSpPr>
          <p:cNvPr id="8" name="TextBox 7">
            <a:extLst>
              <a:ext uri="{FF2B5EF4-FFF2-40B4-BE49-F238E27FC236}">
                <a16:creationId xmlns:a16="http://schemas.microsoft.com/office/drawing/2014/main" id="{1625A68C-4BC4-06FB-46A7-43EB40A20FAC}"/>
              </a:ext>
            </a:extLst>
          </p:cNvPr>
          <p:cNvSpPr txBox="1"/>
          <p:nvPr/>
        </p:nvSpPr>
        <p:spPr>
          <a:xfrm>
            <a:off x="8729221" y="6524922"/>
            <a:ext cx="3728569" cy="246221"/>
          </a:xfrm>
          <a:prstGeom prst="rect">
            <a:avLst/>
          </a:prstGeom>
          <a:noFill/>
        </p:spPr>
        <p:txBody>
          <a:bodyPr wrap="square" rtlCol="0">
            <a:spAutoFit/>
          </a:bodyPr>
          <a:lstStyle/>
          <a:p>
            <a:r>
              <a:rPr lang="en-IN" sz="1000" b="1" dirty="0">
                <a:solidFill>
                  <a:schemeClr val="bg1"/>
                </a:solidFill>
                <a:highlight>
                  <a:srgbClr val="008080"/>
                </a:highlight>
              </a:rPr>
              <a:t>We have many more rows we cant display here</a:t>
            </a:r>
          </a:p>
        </p:txBody>
      </p:sp>
      <p:graphicFrame>
        <p:nvGraphicFramePr>
          <p:cNvPr id="9" name="Table 8">
            <a:extLst>
              <a:ext uri="{FF2B5EF4-FFF2-40B4-BE49-F238E27FC236}">
                <a16:creationId xmlns:a16="http://schemas.microsoft.com/office/drawing/2014/main" id="{6B858FDC-2344-BBBE-63A9-DA53377EFA22}"/>
              </a:ext>
            </a:extLst>
          </p:cNvPr>
          <p:cNvGraphicFramePr>
            <a:graphicFrameLocks noGrp="1"/>
          </p:cNvGraphicFramePr>
          <p:nvPr>
            <p:extLst>
              <p:ext uri="{D42A27DB-BD31-4B8C-83A1-F6EECF244321}">
                <p14:modId xmlns:p14="http://schemas.microsoft.com/office/powerpoint/2010/main" val="2802934874"/>
              </p:ext>
            </p:extLst>
          </p:nvPr>
        </p:nvGraphicFramePr>
        <p:xfrm>
          <a:off x="6240375" y="4423059"/>
          <a:ext cx="5778801" cy="2253486"/>
        </p:xfrm>
        <a:graphic>
          <a:graphicData uri="http://schemas.openxmlformats.org/drawingml/2006/table">
            <a:tbl>
              <a:tblPr/>
              <a:tblGrid>
                <a:gridCol w="2655781">
                  <a:extLst>
                    <a:ext uri="{9D8B030D-6E8A-4147-A177-3AD203B41FA5}">
                      <a16:colId xmlns:a16="http://schemas.microsoft.com/office/drawing/2014/main" val="2359054948"/>
                    </a:ext>
                  </a:extLst>
                </a:gridCol>
                <a:gridCol w="1445616">
                  <a:extLst>
                    <a:ext uri="{9D8B030D-6E8A-4147-A177-3AD203B41FA5}">
                      <a16:colId xmlns:a16="http://schemas.microsoft.com/office/drawing/2014/main" val="4182465858"/>
                    </a:ext>
                  </a:extLst>
                </a:gridCol>
                <a:gridCol w="1677404">
                  <a:extLst>
                    <a:ext uri="{9D8B030D-6E8A-4147-A177-3AD203B41FA5}">
                      <a16:colId xmlns:a16="http://schemas.microsoft.com/office/drawing/2014/main" val="2483841269"/>
                    </a:ext>
                  </a:extLst>
                </a:gridCol>
              </a:tblGrid>
              <a:tr h="321923">
                <a:tc>
                  <a:txBody>
                    <a:bodyPr/>
                    <a:lstStyle/>
                    <a:p>
                      <a:r>
                        <a:rPr lang="en-IN" dirty="0"/>
                        <a:t>acer aspire desktop</a:t>
                      </a:r>
                    </a:p>
                  </a:txBody>
                  <a:tcPr anchor="ctr">
                    <a:lnL>
                      <a:noFill/>
                    </a:lnL>
                    <a:lnR>
                      <a:noFill/>
                    </a:lnR>
                    <a:lnT>
                      <a:noFill/>
                    </a:lnT>
                    <a:lnB>
                      <a:noFill/>
                    </a:lnB>
                    <a:noFill/>
                  </a:tcPr>
                </a:tc>
                <a:tc>
                  <a:txBody>
                    <a:bodyPr/>
                    <a:lstStyle/>
                    <a:p>
                      <a:r>
                        <a:rPr lang="en-IN" dirty="0"/>
                        <a:t>17</a:t>
                      </a:r>
                    </a:p>
                  </a:txBody>
                  <a:tcPr anchor="ctr">
                    <a:lnL>
                      <a:noFill/>
                    </a:lnL>
                    <a:lnR>
                      <a:noFill/>
                    </a:lnR>
                    <a:lnT>
                      <a:noFill/>
                    </a:lnT>
                    <a:lnB>
                      <a:noFill/>
                    </a:lnB>
                    <a:noFill/>
                  </a:tcPr>
                </a:tc>
                <a:tc>
                  <a:txBody>
                    <a:bodyPr/>
                    <a:lstStyle/>
                    <a:p>
                      <a:r>
                        <a:rPr lang="en-IN"/>
                        <a:t>9</a:t>
                      </a:r>
                    </a:p>
                  </a:txBody>
                  <a:tcPr anchor="ctr">
                    <a:lnL>
                      <a:noFill/>
                    </a:lnL>
                    <a:lnR>
                      <a:noFill/>
                    </a:lnR>
                    <a:lnT>
                      <a:noFill/>
                    </a:lnT>
                    <a:lnB>
                      <a:noFill/>
                    </a:lnB>
                    <a:noFill/>
                  </a:tcPr>
                </a:tc>
                <a:extLst>
                  <a:ext uri="{0D108BD9-81ED-4DB2-BD59-A6C34878D82A}">
                    <a16:rowId xmlns:a16="http://schemas.microsoft.com/office/drawing/2014/main" val="3353723018"/>
                  </a:ext>
                </a:extLst>
              </a:tr>
              <a:tr h="321923">
                <a:tc>
                  <a:txBody>
                    <a:bodyPr/>
                    <a:lstStyle/>
                    <a:p>
                      <a:r>
                        <a:rPr lang="en-IN" dirty="0"/>
                        <a:t>acer aspire notebook</a:t>
                      </a:r>
                    </a:p>
                  </a:txBody>
                  <a:tcPr anchor="ctr">
                    <a:lnL>
                      <a:noFill/>
                    </a:lnL>
                    <a:lnR>
                      <a:noFill/>
                    </a:lnR>
                    <a:lnT>
                      <a:noFill/>
                    </a:lnT>
                    <a:lnB>
                      <a:noFill/>
                    </a:lnB>
                    <a:noFill/>
                  </a:tcPr>
                </a:tc>
                <a:tc>
                  <a:txBody>
                    <a:bodyPr/>
                    <a:lstStyle/>
                    <a:p>
                      <a:r>
                        <a:rPr lang="en-IN" dirty="0"/>
                        <a:t>17</a:t>
                      </a:r>
                    </a:p>
                  </a:txBody>
                  <a:tcPr anchor="ctr">
                    <a:lnL>
                      <a:noFill/>
                    </a:lnL>
                    <a:lnR>
                      <a:noFill/>
                    </a:lnR>
                    <a:lnT>
                      <a:noFill/>
                    </a:lnT>
                    <a:lnB>
                      <a:noFill/>
                    </a:lnB>
                    <a:noFill/>
                  </a:tcPr>
                </a:tc>
                <a:tc>
                  <a:txBody>
                    <a:bodyPr/>
                    <a:lstStyle/>
                    <a:p>
                      <a:r>
                        <a:rPr lang="en-IN" dirty="0"/>
                        <a:t>20</a:t>
                      </a:r>
                    </a:p>
                  </a:txBody>
                  <a:tcPr anchor="ctr">
                    <a:lnL>
                      <a:noFill/>
                    </a:lnL>
                    <a:lnR>
                      <a:noFill/>
                    </a:lnR>
                    <a:lnT>
                      <a:noFill/>
                    </a:lnT>
                    <a:lnB>
                      <a:noFill/>
                    </a:lnB>
                    <a:noFill/>
                  </a:tcPr>
                </a:tc>
                <a:extLst>
                  <a:ext uri="{0D108BD9-81ED-4DB2-BD59-A6C34878D82A}">
                    <a16:rowId xmlns:a16="http://schemas.microsoft.com/office/drawing/2014/main" val="3008098496"/>
                  </a:ext>
                </a:extLst>
              </a:tr>
              <a:tr h="321923">
                <a:tc>
                  <a:txBody>
                    <a:bodyPr/>
                    <a:lstStyle/>
                    <a:p>
                      <a:r>
                        <a:rPr lang="en-IN" dirty="0"/>
                        <a:t>amazon fire phone</a:t>
                      </a:r>
                    </a:p>
                  </a:txBody>
                  <a:tcPr anchor="ctr">
                    <a:lnL>
                      <a:noFill/>
                    </a:lnL>
                    <a:lnR>
                      <a:noFill/>
                    </a:lnR>
                    <a:lnT>
                      <a:noFill/>
                    </a:lnT>
                    <a:lnB>
                      <a:noFill/>
                    </a:lnB>
                    <a:noFill/>
                  </a:tcPr>
                </a:tc>
                <a:tc>
                  <a:txBody>
                    <a:bodyPr/>
                    <a:lstStyle/>
                    <a:p>
                      <a:r>
                        <a:rPr lang="en-IN" dirty="0"/>
                        <a:t>17</a:t>
                      </a:r>
                    </a:p>
                  </a:txBody>
                  <a:tcPr anchor="ctr">
                    <a:lnL>
                      <a:noFill/>
                    </a:lnL>
                    <a:lnR>
                      <a:noFill/>
                    </a:lnR>
                    <a:lnT>
                      <a:noFill/>
                    </a:lnT>
                    <a:lnB>
                      <a:noFill/>
                    </a:lnB>
                    <a:noFill/>
                  </a:tcPr>
                </a:tc>
                <a:tc>
                  <a:txBody>
                    <a:bodyPr/>
                    <a:lstStyle/>
                    <a:p>
                      <a:r>
                        <a:rPr lang="en-IN" dirty="0"/>
                        <a:t>4</a:t>
                      </a:r>
                    </a:p>
                  </a:txBody>
                  <a:tcPr anchor="ctr">
                    <a:lnL>
                      <a:noFill/>
                    </a:lnL>
                    <a:lnR>
                      <a:noFill/>
                    </a:lnR>
                    <a:lnT>
                      <a:noFill/>
                    </a:lnT>
                    <a:lnB>
                      <a:noFill/>
                    </a:lnB>
                    <a:noFill/>
                  </a:tcPr>
                </a:tc>
                <a:extLst>
                  <a:ext uri="{0D108BD9-81ED-4DB2-BD59-A6C34878D82A}">
                    <a16:rowId xmlns:a16="http://schemas.microsoft.com/office/drawing/2014/main" val="3293813800"/>
                  </a:ext>
                </a:extLst>
              </a:tr>
              <a:tr h="321923">
                <a:tc>
                  <a:txBody>
                    <a:bodyPr/>
                    <a:lstStyle/>
                    <a:p>
                      <a:r>
                        <a:rPr lang="en-IN"/>
                        <a:t>asus chromebook</a:t>
                      </a:r>
                    </a:p>
                  </a:txBody>
                  <a:tcPr anchor="ctr">
                    <a:lnL>
                      <a:noFill/>
                    </a:lnL>
                    <a:lnR>
                      <a:noFill/>
                    </a:lnR>
                    <a:lnT>
                      <a:noFill/>
                    </a:lnT>
                    <a:lnB>
                      <a:noFill/>
                    </a:lnB>
                    <a:noFill/>
                  </a:tcPr>
                </a:tc>
                <a:tc>
                  <a:txBody>
                    <a:bodyPr/>
                    <a:lstStyle/>
                    <a:p>
                      <a:r>
                        <a:rPr lang="en-IN"/>
                        <a:t>17</a:t>
                      </a:r>
                    </a:p>
                  </a:txBody>
                  <a:tcPr anchor="ctr">
                    <a:lnL>
                      <a:noFill/>
                    </a:lnL>
                    <a:lnR>
                      <a:noFill/>
                    </a:lnR>
                    <a:lnT>
                      <a:noFill/>
                    </a:lnT>
                    <a:lnB>
                      <a:noFill/>
                    </a:lnB>
                    <a:noFill/>
                  </a:tcPr>
                </a:tc>
                <a:tc>
                  <a:txBody>
                    <a:bodyPr/>
                    <a:lstStyle/>
                    <a:p>
                      <a:r>
                        <a:rPr lang="en-IN"/>
                        <a:t>21</a:t>
                      </a:r>
                    </a:p>
                  </a:txBody>
                  <a:tcPr anchor="ctr">
                    <a:lnL>
                      <a:noFill/>
                    </a:lnL>
                    <a:lnR>
                      <a:noFill/>
                    </a:lnR>
                    <a:lnT>
                      <a:noFill/>
                    </a:lnT>
                    <a:lnB>
                      <a:noFill/>
                    </a:lnB>
                    <a:noFill/>
                  </a:tcPr>
                </a:tc>
                <a:extLst>
                  <a:ext uri="{0D108BD9-81ED-4DB2-BD59-A6C34878D82A}">
                    <a16:rowId xmlns:a16="http://schemas.microsoft.com/office/drawing/2014/main" val="180470720"/>
                  </a:ext>
                </a:extLst>
              </a:tr>
              <a:tr h="321923">
                <a:tc>
                  <a:txBody>
                    <a:bodyPr/>
                    <a:lstStyle/>
                    <a:p>
                      <a:r>
                        <a:rPr lang="en-IN"/>
                        <a:t>dell inspiron desktop</a:t>
                      </a:r>
                    </a:p>
                  </a:txBody>
                  <a:tcPr anchor="ctr">
                    <a:lnL>
                      <a:noFill/>
                    </a:lnL>
                    <a:lnR>
                      <a:noFill/>
                    </a:lnR>
                    <a:lnT>
                      <a:noFill/>
                    </a:lnT>
                    <a:lnB>
                      <a:noFill/>
                    </a:lnB>
                    <a:noFill/>
                  </a:tcPr>
                </a:tc>
                <a:tc>
                  <a:txBody>
                    <a:bodyPr/>
                    <a:lstStyle/>
                    <a:p>
                      <a:r>
                        <a:rPr lang="en-IN" dirty="0"/>
                        <a:t>17</a:t>
                      </a:r>
                    </a:p>
                  </a:txBody>
                  <a:tcPr anchor="ctr">
                    <a:lnL>
                      <a:noFill/>
                    </a:lnL>
                    <a:lnR>
                      <a:noFill/>
                    </a:lnR>
                    <a:lnT>
                      <a:noFill/>
                    </a:lnT>
                    <a:lnB>
                      <a:noFill/>
                    </a:lnB>
                    <a:noFill/>
                  </a:tcPr>
                </a:tc>
                <a:tc>
                  <a:txBody>
                    <a:bodyPr/>
                    <a:lstStyle/>
                    <a:p>
                      <a:r>
                        <a:rPr lang="en-IN"/>
                        <a:t>18</a:t>
                      </a:r>
                    </a:p>
                  </a:txBody>
                  <a:tcPr anchor="ctr">
                    <a:lnL>
                      <a:noFill/>
                    </a:lnL>
                    <a:lnR>
                      <a:noFill/>
                    </a:lnR>
                    <a:lnT>
                      <a:noFill/>
                    </a:lnT>
                    <a:lnB>
                      <a:noFill/>
                    </a:lnB>
                    <a:noFill/>
                  </a:tcPr>
                </a:tc>
                <a:extLst>
                  <a:ext uri="{0D108BD9-81ED-4DB2-BD59-A6C34878D82A}">
                    <a16:rowId xmlns:a16="http://schemas.microsoft.com/office/drawing/2014/main" val="4270801988"/>
                  </a:ext>
                </a:extLst>
              </a:tr>
              <a:tr h="424686">
                <a:tc>
                  <a:txBody>
                    <a:bodyPr/>
                    <a:lstStyle/>
                    <a:p>
                      <a:r>
                        <a:rPr lang="en-IN" dirty="0"/>
                        <a:t>dell </a:t>
                      </a:r>
                      <a:r>
                        <a:rPr lang="en-IN" dirty="0" err="1"/>
                        <a:t>inspiron</a:t>
                      </a:r>
                      <a:r>
                        <a:rPr lang="en-IN" dirty="0"/>
                        <a:t> notebook</a:t>
                      </a:r>
                    </a:p>
                  </a:txBody>
                  <a:tcPr anchor="ctr">
                    <a:lnL>
                      <a:noFill/>
                    </a:lnL>
                    <a:lnR>
                      <a:noFill/>
                    </a:lnR>
                    <a:lnT>
                      <a:noFill/>
                    </a:lnT>
                    <a:lnB>
                      <a:noFill/>
                    </a:lnB>
                    <a:noFill/>
                  </a:tcPr>
                </a:tc>
                <a:tc>
                  <a:txBody>
                    <a:bodyPr/>
                    <a:lstStyle/>
                    <a:p>
                      <a:r>
                        <a:rPr lang="en-IN" dirty="0"/>
                        <a:t>17</a:t>
                      </a:r>
                    </a:p>
                  </a:txBody>
                  <a:tcPr anchor="ctr">
                    <a:lnL>
                      <a:noFill/>
                    </a:lnL>
                    <a:lnR>
                      <a:noFill/>
                    </a:lnR>
                    <a:lnT>
                      <a:noFill/>
                    </a:lnT>
                    <a:lnB>
                      <a:noFill/>
                    </a:lnB>
                    <a:noFill/>
                  </a:tcPr>
                </a:tc>
                <a:tc>
                  <a:txBody>
                    <a:bodyPr/>
                    <a:lstStyle/>
                    <a:p>
                      <a:r>
                        <a:rPr lang="en-IN" dirty="0"/>
                        <a:t>46</a:t>
                      </a:r>
                    </a:p>
                  </a:txBody>
                  <a:tcPr anchor="ctr">
                    <a:lnL>
                      <a:noFill/>
                    </a:lnL>
                    <a:lnR>
                      <a:noFill/>
                    </a:lnR>
                    <a:lnT>
                      <a:noFill/>
                    </a:lnT>
                    <a:lnB>
                      <a:noFill/>
                    </a:lnB>
                    <a:noFill/>
                  </a:tcPr>
                </a:tc>
                <a:extLst>
                  <a:ext uri="{0D108BD9-81ED-4DB2-BD59-A6C34878D82A}">
                    <a16:rowId xmlns:a16="http://schemas.microsoft.com/office/drawing/2014/main" val="2678014563"/>
                  </a:ext>
                </a:extLst>
              </a:tr>
            </a:tbl>
          </a:graphicData>
        </a:graphic>
      </p:graphicFrame>
    </p:spTree>
    <p:extLst>
      <p:ext uri="{BB962C8B-B14F-4D97-AF65-F5344CB8AC3E}">
        <p14:creationId xmlns:p14="http://schemas.microsoft.com/office/powerpoint/2010/main" val="30818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0E11-07F6-A13F-4CB8-FFFB05393E45}"/>
              </a:ext>
            </a:extLst>
          </p:cNvPr>
          <p:cNvSpPr>
            <a:spLocks noGrp="1"/>
          </p:cNvSpPr>
          <p:nvPr>
            <p:ph type="title"/>
          </p:nvPr>
        </p:nvSpPr>
        <p:spPr/>
        <p:txBody>
          <a:bodyPr/>
          <a:lstStyle/>
          <a:p>
            <a:r>
              <a:rPr lang="en-IN" b="1" dirty="0">
                <a:solidFill>
                  <a:schemeClr val="bg1"/>
                </a:solidFill>
              </a:rPr>
              <a:t>Task -5 </a:t>
            </a:r>
            <a:r>
              <a:rPr lang="en-IN" b="1" i="0" dirty="0">
                <a:solidFill>
                  <a:schemeClr val="bg1"/>
                </a:solidFill>
                <a:effectLst/>
                <a:latin typeface="Manrope"/>
              </a:rPr>
              <a:t>Email Engagement Analysis</a:t>
            </a:r>
            <a:endParaRPr lang="en-IN" b="1" dirty="0">
              <a:solidFill>
                <a:schemeClr val="bg1"/>
              </a:solidFill>
            </a:endParaRPr>
          </a:p>
        </p:txBody>
      </p:sp>
      <p:sp>
        <p:nvSpPr>
          <p:cNvPr id="3" name="Content Placeholder 2">
            <a:extLst>
              <a:ext uri="{FF2B5EF4-FFF2-40B4-BE49-F238E27FC236}">
                <a16:creationId xmlns:a16="http://schemas.microsoft.com/office/drawing/2014/main" id="{F1B53761-3370-3393-A37B-D57CE1867904}"/>
              </a:ext>
            </a:extLst>
          </p:cNvPr>
          <p:cNvSpPr>
            <a:spLocks noGrp="1"/>
          </p:cNvSpPr>
          <p:nvPr>
            <p:ph idx="1"/>
          </p:nvPr>
        </p:nvSpPr>
        <p:spPr>
          <a:xfrm>
            <a:off x="1451728" y="4045668"/>
            <a:ext cx="5627801" cy="2479253"/>
          </a:xfrm>
        </p:spPr>
        <p:txBody>
          <a:bodyPr>
            <a:normAutofit lnSpcReduction="10000"/>
          </a:bodyPr>
          <a:lstStyle/>
          <a:p>
            <a:pPr marL="0" indent="0">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Query</a:t>
            </a:r>
            <a:r>
              <a:rPr lang="en-IN" sz="14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select (sum(case when </a:t>
            </a:r>
            <a:r>
              <a:rPr lang="en-US" sz="1400" dirty="0" err="1">
                <a:latin typeface="Calibri" panose="020F0502020204030204" pitchFamily="34" charset="0"/>
                <a:ea typeface="Calibri" panose="020F0502020204030204" pitchFamily="34" charset="0"/>
                <a:cs typeface="Calibri" panose="020F0502020204030204" pitchFamily="34" charset="0"/>
              </a:rPr>
              <a:t>email_category</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email_opened</a:t>
            </a:r>
            <a:r>
              <a:rPr lang="en-US" sz="1400" dirty="0">
                <a:latin typeface="Calibri" panose="020F0502020204030204" pitchFamily="34" charset="0"/>
                <a:ea typeface="Calibri" panose="020F0502020204030204" pitchFamily="34" charset="0"/>
                <a:cs typeface="Calibri" panose="020F0502020204030204" pitchFamily="34" charset="0"/>
              </a:rPr>
              <a:t>" then 1 else 0 end)/sum(case when </a:t>
            </a:r>
            <a:r>
              <a:rPr lang="en-US" sz="1400" dirty="0" err="1">
                <a:latin typeface="Calibri" panose="020F0502020204030204" pitchFamily="34" charset="0"/>
                <a:ea typeface="Calibri" panose="020F0502020204030204" pitchFamily="34" charset="0"/>
                <a:cs typeface="Calibri" panose="020F0502020204030204" pitchFamily="34" charset="0"/>
              </a:rPr>
              <a:t>email_category</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email_sent</a:t>
            </a:r>
            <a:r>
              <a:rPr lang="en-US" sz="1400" dirty="0">
                <a:latin typeface="Calibri" panose="020F0502020204030204" pitchFamily="34" charset="0"/>
                <a:ea typeface="Calibri" panose="020F0502020204030204" pitchFamily="34" charset="0"/>
                <a:cs typeface="Calibri" panose="020F0502020204030204" pitchFamily="34" charset="0"/>
              </a:rPr>
              <a:t>" then 1 else 0 end))*100 as </a:t>
            </a:r>
            <a:r>
              <a:rPr lang="en-US" sz="1400" dirty="0" err="1">
                <a:latin typeface="Calibri" panose="020F0502020204030204" pitchFamily="34" charset="0"/>
                <a:ea typeface="Calibri" panose="020F0502020204030204" pitchFamily="34" charset="0"/>
                <a:cs typeface="Calibri" panose="020F0502020204030204" pitchFamily="34" charset="0"/>
              </a:rPr>
              <a:t>open_rate</a:t>
            </a:r>
            <a:r>
              <a:rPr lang="en-US" sz="1400" dirty="0">
                <a:latin typeface="Calibri" panose="020F0502020204030204" pitchFamily="34" charset="0"/>
                <a:ea typeface="Calibri" panose="020F0502020204030204" pitchFamily="34" charset="0"/>
                <a:cs typeface="Calibri" panose="020F0502020204030204" pitchFamily="34" charset="0"/>
              </a:rPr>
              <a:t>,(sum(case when </a:t>
            </a:r>
            <a:r>
              <a:rPr lang="en-US" sz="1400" dirty="0" err="1">
                <a:latin typeface="Calibri" panose="020F0502020204030204" pitchFamily="34" charset="0"/>
                <a:ea typeface="Calibri" panose="020F0502020204030204" pitchFamily="34" charset="0"/>
                <a:cs typeface="Calibri" panose="020F0502020204030204" pitchFamily="34" charset="0"/>
              </a:rPr>
              <a:t>email_category</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email_clickthrough</a:t>
            </a:r>
            <a:r>
              <a:rPr lang="en-US" sz="1400" dirty="0">
                <a:latin typeface="Calibri" panose="020F0502020204030204" pitchFamily="34" charset="0"/>
                <a:ea typeface="Calibri" panose="020F0502020204030204" pitchFamily="34" charset="0"/>
                <a:cs typeface="Calibri" panose="020F0502020204030204" pitchFamily="34" charset="0"/>
              </a:rPr>
              <a:t>" then 1 else 0 end)/sum(case when </a:t>
            </a:r>
            <a:r>
              <a:rPr lang="en-US" sz="1400" dirty="0" err="1">
                <a:latin typeface="Calibri" panose="020F0502020204030204" pitchFamily="34" charset="0"/>
                <a:ea typeface="Calibri" panose="020F0502020204030204" pitchFamily="34" charset="0"/>
                <a:cs typeface="Calibri" panose="020F0502020204030204" pitchFamily="34" charset="0"/>
              </a:rPr>
              <a:t>email_category</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email_sent</a:t>
            </a:r>
            <a:r>
              <a:rPr lang="en-US" sz="1400" dirty="0">
                <a:latin typeface="Calibri" panose="020F0502020204030204" pitchFamily="34" charset="0"/>
                <a:ea typeface="Calibri" panose="020F0502020204030204" pitchFamily="34" charset="0"/>
                <a:cs typeface="Calibri" panose="020F0502020204030204" pitchFamily="34" charset="0"/>
              </a:rPr>
              <a:t>" then 1 else 0 end))*100 as </a:t>
            </a:r>
            <a:r>
              <a:rPr lang="en-US" sz="1400" dirty="0" err="1">
                <a:latin typeface="Calibri" panose="020F0502020204030204" pitchFamily="34" charset="0"/>
                <a:ea typeface="Calibri" panose="020F0502020204030204" pitchFamily="34" charset="0"/>
                <a:cs typeface="Calibri" panose="020F0502020204030204" pitchFamily="34" charset="0"/>
              </a:rPr>
              <a:t>click_ratefrom</a:t>
            </a:r>
            <a:r>
              <a:rPr lang="en-US" sz="1400" dirty="0">
                <a:latin typeface="Calibri" panose="020F0502020204030204" pitchFamily="34" charset="0"/>
                <a:ea typeface="Calibri" panose="020F0502020204030204" pitchFamily="34" charset="0"/>
                <a:cs typeface="Calibri" panose="020F0502020204030204" pitchFamily="34" charset="0"/>
              </a:rPr>
              <a:t> (	select *, 	case 		when action in ("</a:t>
            </a:r>
            <a:r>
              <a:rPr lang="en-US" sz="1400" dirty="0" err="1">
                <a:latin typeface="Calibri" panose="020F0502020204030204" pitchFamily="34" charset="0"/>
                <a:ea typeface="Calibri" panose="020F0502020204030204" pitchFamily="34" charset="0"/>
                <a:cs typeface="Calibri" panose="020F0502020204030204" pitchFamily="34" charset="0"/>
              </a:rPr>
              <a:t>sent_weekly_digest</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sent_reengagement_email</a:t>
            </a:r>
            <a:r>
              <a:rPr lang="en-US" sz="1400" dirty="0">
                <a:latin typeface="Calibri" panose="020F0502020204030204" pitchFamily="34" charset="0"/>
                <a:ea typeface="Calibri" panose="020F0502020204030204" pitchFamily="34" charset="0"/>
                <a:cs typeface="Calibri" panose="020F0502020204030204" pitchFamily="34" charset="0"/>
              </a:rPr>
              <a:t>") then ("</a:t>
            </a:r>
            <a:r>
              <a:rPr lang="en-US" sz="1400" dirty="0" err="1">
                <a:latin typeface="Calibri" panose="020F0502020204030204" pitchFamily="34" charset="0"/>
                <a:ea typeface="Calibri" panose="020F0502020204030204" pitchFamily="34" charset="0"/>
                <a:cs typeface="Calibri" panose="020F0502020204030204" pitchFamily="34" charset="0"/>
              </a:rPr>
              <a:t>email_sent</a:t>
            </a:r>
            <a:r>
              <a:rPr lang="en-US" sz="1400" dirty="0">
                <a:latin typeface="Calibri" panose="020F0502020204030204" pitchFamily="34" charset="0"/>
                <a:ea typeface="Calibri" panose="020F0502020204030204" pitchFamily="34" charset="0"/>
                <a:cs typeface="Calibri" panose="020F0502020204030204" pitchFamily="34" charset="0"/>
              </a:rPr>
              <a:t>")		when action in ("</a:t>
            </a:r>
            <a:r>
              <a:rPr lang="en-US" sz="1400" dirty="0" err="1">
                <a:latin typeface="Calibri" panose="020F0502020204030204" pitchFamily="34" charset="0"/>
                <a:ea typeface="Calibri" panose="020F0502020204030204" pitchFamily="34" charset="0"/>
                <a:cs typeface="Calibri" panose="020F0502020204030204" pitchFamily="34" charset="0"/>
              </a:rPr>
              <a:t>email_open</a:t>
            </a:r>
            <a:r>
              <a:rPr lang="en-US" sz="1400" dirty="0">
                <a:latin typeface="Calibri" panose="020F0502020204030204" pitchFamily="34" charset="0"/>
                <a:ea typeface="Calibri" panose="020F0502020204030204" pitchFamily="34" charset="0"/>
                <a:cs typeface="Calibri" panose="020F0502020204030204" pitchFamily="34" charset="0"/>
              </a:rPr>
              <a:t>") then ("</a:t>
            </a:r>
            <a:r>
              <a:rPr lang="en-US" sz="1400" dirty="0" err="1">
                <a:latin typeface="Calibri" panose="020F0502020204030204" pitchFamily="34" charset="0"/>
                <a:ea typeface="Calibri" panose="020F0502020204030204" pitchFamily="34" charset="0"/>
                <a:cs typeface="Calibri" panose="020F0502020204030204" pitchFamily="34" charset="0"/>
              </a:rPr>
              <a:t>email_opened</a:t>
            </a:r>
            <a:r>
              <a:rPr lang="en-US" sz="1400" dirty="0">
                <a:latin typeface="Calibri" panose="020F0502020204030204" pitchFamily="34" charset="0"/>
                <a:ea typeface="Calibri" panose="020F0502020204030204" pitchFamily="34" charset="0"/>
                <a:cs typeface="Calibri" panose="020F0502020204030204" pitchFamily="34" charset="0"/>
              </a:rPr>
              <a:t>")		when action in ("</a:t>
            </a:r>
            <a:r>
              <a:rPr lang="en-US" sz="1400" dirty="0" err="1">
                <a:latin typeface="Calibri" panose="020F0502020204030204" pitchFamily="34" charset="0"/>
                <a:ea typeface="Calibri" panose="020F0502020204030204" pitchFamily="34" charset="0"/>
                <a:cs typeface="Calibri" panose="020F0502020204030204" pitchFamily="34" charset="0"/>
              </a:rPr>
              <a:t>email_clickthrough</a:t>
            </a:r>
            <a:r>
              <a:rPr lang="en-US" sz="1400" dirty="0">
                <a:latin typeface="Calibri" panose="020F0502020204030204" pitchFamily="34" charset="0"/>
                <a:ea typeface="Calibri" panose="020F0502020204030204" pitchFamily="34" charset="0"/>
                <a:cs typeface="Calibri" panose="020F0502020204030204" pitchFamily="34" charset="0"/>
              </a:rPr>
              <a:t>") then ("</a:t>
            </a:r>
            <a:r>
              <a:rPr lang="en-US" sz="1400" dirty="0" err="1">
                <a:latin typeface="Calibri" panose="020F0502020204030204" pitchFamily="34" charset="0"/>
                <a:ea typeface="Calibri" panose="020F0502020204030204" pitchFamily="34" charset="0"/>
                <a:cs typeface="Calibri" panose="020F0502020204030204" pitchFamily="34" charset="0"/>
              </a:rPr>
              <a:t>email_clickthrough</a:t>
            </a:r>
            <a:r>
              <a:rPr lang="en-US" sz="1400" dirty="0">
                <a:latin typeface="Calibri" panose="020F0502020204030204" pitchFamily="34" charset="0"/>
                <a:ea typeface="Calibri" panose="020F0502020204030204" pitchFamily="34" charset="0"/>
                <a:cs typeface="Calibri" panose="020F0502020204030204" pitchFamily="34" charset="0"/>
              </a:rPr>
              <a:t>")	end as </a:t>
            </a:r>
            <a:r>
              <a:rPr lang="en-US" sz="1400" dirty="0" err="1">
                <a:latin typeface="Calibri" panose="020F0502020204030204" pitchFamily="34" charset="0"/>
                <a:ea typeface="Calibri" panose="020F0502020204030204" pitchFamily="34" charset="0"/>
                <a:cs typeface="Calibri" panose="020F0502020204030204" pitchFamily="34" charset="0"/>
              </a:rPr>
              <a:t>email_category</a:t>
            </a:r>
            <a:r>
              <a:rPr lang="en-US" sz="1400" dirty="0">
                <a:latin typeface="Calibri" panose="020F0502020204030204" pitchFamily="34" charset="0"/>
                <a:ea typeface="Calibri" panose="020F0502020204030204" pitchFamily="34" charset="0"/>
                <a:cs typeface="Calibri" panose="020F0502020204030204" pitchFamily="34" charset="0"/>
              </a:rPr>
              <a:t>	from </a:t>
            </a:r>
            <a:r>
              <a:rPr lang="en-US" sz="1400" dirty="0" err="1">
                <a:latin typeface="Calibri" panose="020F0502020204030204" pitchFamily="34" charset="0"/>
                <a:ea typeface="Calibri" panose="020F0502020204030204" pitchFamily="34" charset="0"/>
                <a:cs typeface="Calibri" panose="020F0502020204030204" pitchFamily="34" charset="0"/>
              </a:rPr>
              <a:t>email_events</a:t>
            </a:r>
            <a:r>
              <a:rPr lang="en-US" sz="1400" dirty="0">
                <a:latin typeface="Calibri" panose="020F0502020204030204" pitchFamily="34" charset="0"/>
                <a:ea typeface="Calibri" panose="020F0502020204030204" pitchFamily="34" charset="0"/>
                <a:cs typeface="Calibri" panose="020F0502020204030204" pitchFamily="34" charset="0"/>
              </a:rPr>
              <a:t>) as alias;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5008B329-2FF9-4BFE-B8EA-91786FAD63D1}"/>
              </a:ext>
            </a:extLst>
          </p:cNvPr>
          <p:cNvSpPr txBox="1">
            <a:spLocks/>
          </p:cNvSpPr>
          <p:nvPr/>
        </p:nvSpPr>
        <p:spPr>
          <a:xfrm>
            <a:off x="1307355" y="3063711"/>
            <a:ext cx="8761412" cy="981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Objective: Analyze how users are engaging with the email service.</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Your Task: Write an SQL query to calculate the email engagement metrics.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CC39D078-637C-4E72-1FA4-25F9A94B4100}"/>
              </a:ext>
            </a:extLst>
          </p:cNvPr>
          <p:cNvSpPr txBox="1">
            <a:spLocks/>
          </p:cNvSpPr>
          <p:nvPr/>
        </p:nvSpPr>
        <p:spPr>
          <a:xfrm>
            <a:off x="6096000" y="3619894"/>
            <a:ext cx="5065336" cy="29050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9CEFFC5-44C1-02B8-9475-0B047AF133B4}"/>
              </a:ext>
            </a:extLst>
          </p:cNvPr>
          <p:cNvSpPr txBox="1"/>
          <p:nvPr/>
        </p:nvSpPr>
        <p:spPr>
          <a:xfrm>
            <a:off x="6938134" y="4817098"/>
            <a:ext cx="4138365" cy="646331"/>
          </a:xfrm>
          <a:prstGeom prst="rect">
            <a:avLst/>
          </a:prstGeom>
          <a:noFill/>
        </p:spPr>
        <p:txBody>
          <a:bodyPr wrap="square">
            <a:spAutoFit/>
          </a:bodyPr>
          <a:lstStyle/>
          <a:p>
            <a:r>
              <a:rPr lang="en-IN" dirty="0"/>
              <a:t> 	</a:t>
            </a:r>
            <a:r>
              <a:rPr lang="en-IN" dirty="0" err="1"/>
              <a:t>open_rate</a:t>
            </a:r>
            <a:r>
              <a:rPr lang="en-IN" dirty="0"/>
              <a:t>, 		</a:t>
            </a:r>
            <a:r>
              <a:rPr lang="en-IN" dirty="0" err="1"/>
              <a:t>click_rate</a:t>
            </a:r>
            <a:endParaRPr lang="en-IN" dirty="0"/>
          </a:p>
          <a:p>
            <a:r>
              <a:rPr lang="en-IN" dirty="0"/>
              <a:t>	'33.5834’		 '14.7899'</a:t>
            </a:r>
          </a:p>
        </p:txBody>
      </p:sp>
    </p:spTree>
    <p:extLst>
      <p:ext uri="{BB962C8B-B14F-4D97-AF65-F5344CB8AC3E}">
        <p14:creationId xmlns:p14="http://schemas.microsoft.com/office/powerpoint/2010/main" val="126101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0CCD-35C9-9E0D-DF35-EC3587F56299}"/>
              </a:ext>
            </a:extLst>
          </p:cNvPr>
          <p:cNvSpPr>
            <a:spLocks noGrp="1"/>
          </p:cNvSpPr>
          <p:nvPr>
            <p:ph type="title"/>
          </p:nvPr>
        </p:nvSpPr>
        <p:spPr/>
        <p:txBody>
          <a:bodyPr/>
          <a:lstStyle/>
          <a:p>
            <a:pPr algn="ctr"/>
            <a:r>
              <a:rPr lang="en-IN" dirty="0"/>
              <a:t>Results</a:t>
            </a:r>
          </a:p>
        </p:txBody>
      </p:sp>
      <p:sp>
        <p:nvSpPr>
          <p:cNvPr id="3" name="Content Placeholder 2">
            <a:extLst>
              <a:ext uri="{FF2B5EF4-FFF2-40B4-BE49-F238E27FC236}">
                <a16:creationId xmlns:a16="http://schemas.microsoft.com/office/drawing/2014/main" id="{06609872-67B1-0150-655C-45F91134777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Calibri" panose="020F0502020204030204" pitchFamily="34" charset="0"/>
                <a:ea typeface="Aptos" panose="020B0004020202020204" pitchFamily="34" charset="0"/>
                <a:cs typeface="Times New Roman" panose="02020603050405020304" pitchFamily="18" charset="0"/>
              </a:rPr>
              <a:t>The analysis provided valuable insights into the performance of email campaigns. The high open rate indicates good engagement, while the click rate suggests that while many recipients open the emails, fewer take further action. These insights can guide future improvements in email content and strategies to increase both open and click rates.</a:t>
            </a:r>
            <a:endParaRPr lang="en-IN" sz="18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427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6ECC-2DFE-CB7B-4048-2BBF1476ABC2}"/>
              </a:ext>
            </a:extLst>
          </p:cNvPr>
          <p:cNvSpPr>
            <a:spLocks noGrp="1"/>
          </p:cNvSpPr>
          <p:nvPr>
            <p:ph type="title"/>
          </p:nvPr>
        </p:nvSpPr>
        <p:spPr/>
        <p:txBody>
          <a:bodyPr/>
          <a:lstStyle/>
          <a:p>
            <a:pPr algn="ctr"/>
            <a:r>
              <a:rPr lang="en-IN" dirty="0"/>
              <a:t>Job Data Analysis</a:t>
            </a:r>
          </a:p>
        </p:txBody>
      </p:sp>
      <p:sp>
        <p:nvSpPr>
          <p:cNvPr id="3" name="Content Placeholder 2">
            <a:extLst>
              <a:ext uri="{FF2B5EF4-FFF2-40B4-BE49-F238E27FC236}">
                <a16:creationId xmlns:a16="http://schemas.microsoft.com/office/drawing/2014/main" id="{440F25F0-7BBE-7D73-CC9E-DEF0E7B5E04D}"/>
              </a:ext>
            </a:extLst>
          </p:cNvPr>
          <p:cNvSpPr>
            <a:spLocks noGrp="1"/>
          </p:cNvSpPr>
          <p:nvPr>
            <p:ph idx="1"/>
          </p:nvPr>
        </p:nvSpPr>
        <p:spPr>
          <a:xfrm>
            <a:off x="1154955" y="2603500"/>
            <a:ext cx="8761412" cy="1663700"/>
          </a:xfrm>
        </p:spPr>
        <p:txBody>
          <a:bodyPr>
            <a:normAutofit/>
          </a:bodyPr>
          <a:lstStyle/>
          <a:p>
            <a:pPr algn="l"/>
            <a:r>
              <a:rPr lang="en-US" b="1" i="0" dirty="0">
                <a:solidFill>
                  <a:srgbClr val="3C4858"/>
                </a:solidFill>
                <a:effectLst/>
                <a:latin typeface="Calibri" panose="020F0502020204030204" pitchFamily="34" charset="0"/>
                <a:ea typeface="Calibri" panose="020F0502020204030204" pitchFamily="34" charset="0"/>
                <a:cs typeface="Calibri" panose="020F0502020204030204" pitchFamily="34" charset="0"/>
              </a:rPr>
              <a:t>Project Description</a:t>
            </a:r>
          </a:p>
          <a:p>
            <a:pPr algn="l"/>
            <a:r>
              <a:rPr lang="en-IN" sz="1800" dirty="0">
                <a:solidFill>
                  <a:schemeClr val="tx1"/>
                </a:solidFill>
                <a:effectLst/>
                <a:latin typeface="Calibri" panose="020F0502020204030204" pitchFamily="34" charset="0"/>
                <a:ea typeface="Aptos" panose="020B0004020202020204" pitchFamily="34" charset="0"/>
              </a:rPr>
              <a:t>The primary objective of this project was to </a:t>
            </a:r>
            <a:r>
              <a:rPr lang="en-IN" sz="1800" dirty="0" err="1">
                <a:solidFill>
                  <a:schemeClr val="tx1"/>
                </a:solidFill>
                <a:effectLst/>
                <a:latin typeface="Calibri" panose="020F0502020204030204" pitchFamily="34" charset="0"/>
                <a:ea typeface="Aptos" panose="020B0004020202020204" pitchFamily="34" charset="0"/>
              </a:rPr>
              <a:t>analyze</a:t>
            </a:r>
            <a:r>
              <a:rPr lang="en-IN" sz="1800" dirty="0">
                <a:solidFill>
                  <a:schemeClr val="tx1"/>
                </a:solidFill>
                <a:effectLst/>
                <a:latin typeface="Calibri" panose="020F0502020204030204" pitchFamily="34" charset="0"/>
                <a:ea typeface="Aptos" panose="020B0004020202020204" pitchFamily="34" charset="0"/>
              </a:rPr>
              <a:t> job data to derive actionable insights and understand trends related to job reviews. The dataset includes information on job reviews performed by various actors, including details such as the event type, language of content, time spent reviewing, and more. </a:t>
            </a:r>
            <a:endParaRPr lang="en-IN" dirty="0">
              <a:solidFill>
                <a:schemeClr val="tx1"/>
              </a:solidFill>
            </a:endParaRPr>
          </a:p>
        </p:txBody>
      </p:sp>
      <p:sp>
        <p:nvSpPr>
          <p:cNvPr id="12" name="TextBox 11">
            <a:extLst>
              <a:ext uri="{FF2B5EF4-FFF2-40B4-BE49-F238E27FC236}">
                <a16:creationId xmlns:a16="http://schemas.microsoft.com/office/drawing/2014/main" id="{ACFBE3A9-FE32-8F9B-CEAC-808BA5DCBB4E}"/>
              </a:ext>
            </a:extLst>
          </p:cNvPr>
          <p:cNvSpPr txBox="1"/>
          <p:nvPr/>
        </p:nvSpPr>
        <p:spPr>
          <a:xfrm>
            <a:off x="1404593" y="4820736"/>
            <a:ext cx="8050491" cy="1754326"/>
          </a:xfrm>
          <a:prstGeom prst="rect">
            <a:avLst/>
          </a:prstGeom>
          <a:noFill/>
        </p:spPr>
        <p:txBody>
          <a:bodyPr wrap="square" rtlCol="0">
            <a:spAutoFit/>
          </a:bodyPr>
          <a:lstStyle/>
          <a:p>
            <a:pPr algn="l"/>
            <a:r>
              <a:rPr lang="en-US" b="1" i="0" dirty="0">
                <a:solidFill>
                  <a:srgbClr val="FF5630"/>
                </a:solidFill>
                <a:effectLst/>
                <a:latin typeface="Manrope"/>
              </a:rPr>
              <a:t>A) users</a:t>
            </a:r>
            <a:r>
              <a:rPr lang="en-US" b="0" i="0" dirty="0">
                <a:solidFill>
                  <a:srgbClr val="8492A6"/>
                </a:solidFill>
                <a:effectLst/>
                <a:latin typeface="Manrope"/>
              </a:rPr>
              <a:t>: Contains one row per user, with descriptive information about that user’s account.</a:t>
            </a:r>
          </a:p>
          <a:p>
            <a:pPr algn="l"/>
            <a:r>
              <a:rPr lang="en-US" b="1" i="0" dirty="0">
                <a:solidFill>
                  <a:srgbClr val="FF5630"/>
                </a:solidFill>
                <a:effectLst/>
                <a:latin typeface="Manrope"/>
              </a:rPr>
              <a:t>B) events</a:t>
            </a:r>
            <a:r>
              <a:rPr lang="en-US" b="0" i="0" dirty="0">
                <a:solidFill>
                  <a:srgbClr val="8492A6"/>
                </a:solidFill>
                <a:effectLst/>
                <a:latin typeface="Manrope"/>
              </a:rPr>
              <a:t>: Contains one row per event, where an event is an action that a user has taken (e.g., login, messaging, search).</a:t>
            </a:r>
          </a:p>
          <a:p>
            <a:pPr algn="l"/>
            <a:r>
              <a:rPr lang="en-US" b="1" i="0" dirty="0">
                <a:solidFill>
                  <a:srgbClr val="FF5630"/>
                </a:solidFill>
                <a:effectLst/>
                <a:latin typeface="Manrope"/>
              </a:rPr>
              <a:t>C) </a:t>
            </a:r>
            <a:r>
              <a:rPr lang="en-US" b="1" i="0" dirty="0" err="1">
                <a:solidFill>
                  <a:srgbClr val="FF5630"/>
                </a:solidFill>
                <a:effectLst/>
                <a:latin typeface="Manrope"/>
              </a:rPr>
              <a:t>email_events</a:t>
            </a:r>
            <a:r>
              <a:rPr lang="en-US" b="0" i="0" dirty="0">
                <a:solidFill>
                  <a:srgbClr val="8492A6"/>
                </a:solidFill>
                <a:effectLst/>
                <a:latin typeface="Manrope"/>
              </a:rPr>
              <a:t>: Contains events specific to the sending of emails.</a:t>
            </a:r>
          </a:p>
          <a:p>
            <a:endParaRPr lang="en-IN" dirty="0"/>
          </a:p>
        </p:txBody>
      </p:sp>
      <p:sp>
        <p:nvSpPr>
          <p:cNvPr id="13" name="TextBox 12">
            <a:extLst>
              <a:ext uri="{FF2B5EF4-FFF2-40B4-BE49-F238E27FC236}">
                <a16:creationId xmlns:a16="http://schemas.microsoft.com/office/drawing/2014/main" id="{AAB4B2DB-D795-DD1D-7A41-C5472A448272}"/>
              </a:ext>
            </a:extLst>
          </p:cNvPr>
          <p:cNvSpPr txBox="1"/>
          <p:nvPr/>
        </p:nvSpPr>
        <p:spPr>
          <a:xfrm>
            <a:off x="1564849" y="4267200"/>
            <a:ext cx="5863473"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WE Have 3 tables to work on:</a:t>
            </a:r>
          </a:p>
        </p:txBody>
      </p:sp>
    </p:spTree>
    <p:extLst>
      <p:ext uri="{BB962C8B-B14F-4D97-AF65-F5344CB8AC3E}">
        <p14:creationId xmlns:p14="http://schemas.microsoft.com/office/powerpoint/2010/main" val="110677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0E11-07F6-A13F-4CB8-FFFB05393E45}"/>
              </a:ext>
            </a:extLst>
          </p:cNvPr>
          <p:cNvSpPr>
            <a:spLocks noGrp="1"/>
          </p:cNvSpPr>
          <p:nvPr>
            <p:ph type="title"/>
          </p:nvPr>
        </p:nvSpPr>
        <p:spPr/>
        <p:txBody>
          <a:bodyPr/>
          <a:lstStyle/>
          <a:p>
            <a:r>
              <a:rPr lang="en-IN" b="1" dirty="0">
                <a:solidFill>
                  <a:schemeClr val="bg1"/>
                </a:solidFill>
              </a:rPr>
              <a:t>Task -1 </a:t>
            </a:r>
            <a:r>
              <a:rPr lang="en-IN" b="1" i="0" dirty="0">
                <a:solidFill>
                  <a:schemeClr val="bg1"/>
                </a:solidFill>
                <a:effectLst/>
                <a:latin typeface="Manrope"/>
              </a:rPr>
              <a:t>Jobs Reviewed Over Time</a:t>
            </a:r>
            <a:endParaRPr lang="en-IN" b="1" dirty="0">
              <a:solidFill>
                <a:schemeClr val="bg1"/>
              </a:solidFill>
            </a:endParaRPr>
          </a:p>
        </p:txBody>
      </p:sp>
      <p:sp>
        <p:nvSpPr>
          <p:cNvPr id="3" name="Content Placeholder 2">
            <a:extLst>
              <a:ext uri="{FF2B5EF4-FFF2-40B4-BE49-F238E27FC236}">
                <a16:creationId xmlns:a16="http://schemas.microsoft.com/office/drawing/2014/main" id="{F1B53761-3370-3393-A37B-D57CE1867904}"/>
              </a:ext>
            </a:extLst>
          </p:cNvPr>
          <p:cNvSpPr>
            <a:spLocks noGrp="1"/>
          </p:cNvSpPr>
          <p:nvPr>
            <p:ph idx="1"/>
          </p:nvPr>
        </p:nvSpPr>
        <p:spPr>
          <a:xfrm>
            <a:off x="1451729" y="4045669"/>
            <a:ext cx="4644272" cy="2326852"/>
          </a:xfrm>
        </p:spPr>
        <p:txBody>
          <a:bodyPr>
            <a:normAutofit/>
          </a:bodyPr>
          <a:lstStyle/>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Query: 																	 </a:t>
            </a:r>
            <a:r>
              <a:rPr lang="en-US" sz="1400" dirty="0">
                <a:latin typeface="Calibri" panose="020F0502020204030204" pitchFamily="34" charset="0"/>
                <a:ea typeface="Calibri" panose="020F0502020204030204" pitchFamily="34" charset="0"/>
                <a:cs typeface="Calibri" panose="020F0502020204030204" pitchFamily="34" charset="0"/>
              </a:rPr>
              <a:t>SELECT ds as date, round((count(</a:t>
            </a:r>
            <a:r>
              <a:rPr lang="en-US" sz="1400" dirty="0" err="1">
                <a:latin typeface="Calibri" panose="020F0502020204030204" pitchFamily="34" charset="0"/>
                <a:ea typeface="Calibri" panose="020F0502020204030204" pitchFamily="34" charset="0"/>
                <a:cs typeface="Calibri" panose="020F0502020204030204" pitchFamily="34" charset="0"/>
              </a:rPr>
              <a:t>job_id</a:t>
            </a:r>
            <a:r>
              <a:rPr lang="en-US" sz="1400" dirty="0">
                <a:latin typeface="Calibri" panose="020F0502020204030204" pitchFamily="34" charset="0"/>
                <a:ea typeface="Calibri" panose="020F0502020204030204" pitchFamily="34" charset="0"/>
                <a:cs typeface="Calibri" panose="020F0502020204030204" pitchFamily="34" charset="0"/>
              </a:rPr>
              <a:t>)/sum(</a:t>
            </a:r>
            <a:r>
              <a:rPr lang="en-US" sz="1400" dirty="0" err="1">
                <a:latin typeface="Calibri" panose="020F0502020204030204" pitchFamily="34" charset="0"/>
                <a:ea typeface="Calibri" panose="020F0502020204030204" pitchFamily="34" charset="0"/>
                <a:cs typeface="Calibri" panose="020F0502020204030204" pitchFamily="34" charset="0"/>
              </a:rPr>
              <a:t>time_spent</a:t>
            </a:r>
            <a:r>
              <a:rPr lang="en-US" sz="1400" dirty="0">
                <a:latin typeface="Calibri" panose="020F0502020204030204" pitchFamily="34" charset="0"/>
                <a:ea typeface="Calibri" panose="020F0502020204030204" pitchFamily="34" charset="0"/>
                <a:cs typeface="Calibri" panose="020F0502020204030204" pitchFamily="34" charset="0"/>
              </a:rPr>
              <a:t>))*3600) as "jobs viewed per hour per day“ from </a:t>
            </a:r>
            <a:r>
              <a:rPr lang="en-US" sz="1400" dirty="0" err="1">
                <a:latin typeface="Calibri" panose="020F0502020204030204" pitchFamily="34" charset="0"/>
                <a:ea typeface="Calibri" panose="020F0502020204030204" pitchFamily="34" charset="0"/>
                <a:cs typeface="Calibri" panose="020F0502020204030204" pitchFamily="34" charset="0"/>
              </a:rPr>
              <a:t>job_data</a:t>
            </a:r>
            <a:r>
              <a:rPr lang="en-US" sz="1400" dirty="0">
                <a:latin typeface="Calibri" panose="020F0502020204030204" pitchFamily="34" charset="0"/>
                <a:ea typeface="Calibri" panose="020F0502020204030204" pitchFamily="34" charset="0"/>
                <a:cs typeface="Calibri" panose="020F0502020204030204" pitchFamily="34" charset="0"/>
              </a:rPr>
              <a:t> WHERE ds BETWEEN "2020-11-01" AND "2020-11-30" group by ds;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5008B329-2FF9-4BFE-B8EA-91786FAD63D1}"/>
              </a:ext>
            </a:extLst>
          </p:cNvPr>
          <p:cNvSpPr txBox="1">
            <a:spLocks/>
          </p:cNvSpPr>
          <p:nvPr/>
        </p:nvSpPr>
        <p:spPr>
          <a:xfrm>
            <a:off x="1307355" y="3063711"/>
            <a:ext cx="8761412" cy="98195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Objective: Calculate the number of jobs reviewed per hour for each day in November 2020.</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Your Task: Write an SQL query to calculate the number of jobs reviewed per hour for each day in November 2020.</a:t>
            </a:r>
          </a:p>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CC39D078-637C-4E72-1FA4-25F9A94B4100}"/>
              </a:ext>
            </a:extLst>
          </p:cNvPr>
          <p:cNvSpPr txBox="1">
            <a:spLocks/>
          </p:cNvSpPr>
          <p:nvPr/>
        </p:nvSpPr>
        <p:spPr>
          <a:xfrm>
            <a:off x="6096000" y="3619894"/>
            <a:ext cx="5065336" cy="29050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1418C44-DF45-BEF2-E08B-D4F358564370}"/>
              </a:ext>
            </a:extLst>
          </p:cNvPr>
          <p:cNvSpPr txBox="1"/>
          <p:nvPr/>
        </p:nvSpPr>
        <p:spPr>
          <a:xfrm>
            <a:off x="6759019" y="4289196"/>
            <a:ext cx="6585407" cy="2308324"/>
          </a:xfrm>
          <a:prstGeom prst="rect">
            <a:avLst/>
          </a:prstGeom>
          <a:noFill/>
        </p:spPr>
        <p:txBody>
          <a:bodyPr wrap="square">
            <a:spAutoFit/>
          </a:bodyPr>
          <a:lstStyle/>
          <a:p>
            <a:r>
              <a:rPr lang="en-US" dirty="0"/>
              <a:t>   date,         jobs viewed per </a:t>
            </a:r>
          </a:p>
          <a:p>
            <a:r>
              <a:rPr lang="en-US" dirty="0"/>
              <a:t>			hour per day</a:t>
            </a:r>
            <a:endParaRPr lang="en-IN" dirty="0"/>
          </a:p>
          <a:p>
            <a:r>
              <a:rPr lang="en-IN" dirty="0"/>
              <a:t>2020-11-30	180</a:t>
            </a:r>
          </a:p>
          <a:p>
            <a:r>
              <a:rPr lang="en-IN" dirty="0"/>
              <a:t>2020-11-29	180</a:t>
            </a:r>
          </a:p>
          <a:p>
            <a:r>
              <a:rPr lang="en-IN" dirty="0"/>
              <a:t>2020-11-28	218</a:t>
            </a:r>
          </a:p>
          <a:p>
            <a:r>
              <a:rPr lang="en-IN" dirty="0"/>
              <a:t>2020-11-27	35</a:t>
            </a:r>
          </a:p>
          <a:p>
            <a:r>
              <a:rPr lang="en-IN" dirty="0"/>
              <a:t>2020-11-26	64</a:t>
            </a:r>
          </a:p>
          <a:p>
            <a:r>
              <a:rPr lang="en-IN" dirty="0"/>
              <a:t>2020-11-25	80</a:t>
            </a:r>
          </a:p>
        </p:txBody>
      </p:sp>
    </p:spTree>
    <p:extLst>
      <p:ext uri="{BB962C8B-B14F-4D97-AF65-F5344CB8AC3E}">
        <p14:creationId xmlns:p14="http://schemas.microsoft.com/office/powerpoint/2010/main" val="106958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93FD-C748-2C86-56C6-087145217D6B}"/>
              </a:ext>
            </a:extLst>
          </p:cNvPr>
          <p:cNvSpPr>
            <a:spLocks noGrp="1"/>
          </p:cNvSpPr>
          <p:nvPr>
            <p:ph type="title"/>
          </p:nvPr>
        </p:nvSpPr>
        <p:spPr/>
        <p:txBody>
          <a:bodyPr/>
          <a:lstStyle/>
          <a:p>
            <a:r>
              <a:rPr lang="en-US" b="1" i="0" dirty="0">
                <a:solidFill>
                  <a:schemeClr val="bg1"/>
                </a:solidFill>
                <a:effectLst/>
                <a:latin typeface="Manrope"/>
              </a:rPr>
              <a:t>Task 2:Throughput Analysis</a:t>
            </a:r>
            <a:endParaRPr lang="en-IN" dirty="0">
              <a:solidFill>
                <a:schemeClr val="bg1"/>
              </a:solidFill>
            </a:endParaRPr>
          </a:p>
        </p:txBody>
      </p:sp>
      <p:sp>
        <p:nvSpPr>
          <p:cNvPr id="3" name="Content Placeholder 2">
            <a:extLst>
              <a:ext uri="{FF2B5EF4-FFF2-40B4-BE49-F238E27FC236}">
                <a16:creationId xmlns:a16="http://schemas.microsoft.com/office/drawing/2014/main" id="{AE9D0B7A-12D8-34FF-FA4C-737BA905585F}"/>
              </a:ext>
            </a:extLst>
          </p:cNvPr>
          <p:cNvSpPr>
            <a:spLocks noGrp="1"/>
          </p:cNvSpPr>
          <p:nvPr>
            <p:ph idx="1"/>
          </p:nvPr>
        </p:nvSpPr>
        <p:spPr>
          <a:xfrm>
            <a:off x="1154955" y="2603500"/>
            <a:ext cx="8761412" cy="1091807"/>
          </a:xfrm>
        </p:spPr>
        <p:txBody>
          <a:bodyPr>
            <a:normAutofit fontScale="92500" lnSpcReduction="10000"/>
          </a:bodyPr>
          <a:lstStyle/>
          <a:p>
            <a:pPr marL="742950" lvl="1" indent="-285750" algn="l">
              <a:buFont typeface="+mj-lt"/>
              <a:buAutoNum type="alphaUcPeriod"/>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Objective: Calculate the 7-day rolling average of throughput (number of events per second).</a:t>
            </a:r>
          </a:p>
          <a:p>
            <a:pPr marL="742950" lvl="1" indent="-285750" algn="l">
              <a:buFont typeface="+mj-lt"/>
              <a:buAutoNum type="alphaUcPeriod"/>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Your Task: Write an SQL query to calculate the 7-day rolling average of throughput. Additionally, explain whether you prefer using the daily metric or the 7-day rolling average for throughput, and why.</a:t>
            </a:r>
          </a:p>
          <a:p>
            <a:endParaRPr lang="en-IN" dirty="0"/>
          </a:p>
        </p:txBody>
      </p:sp>
      <p:sp>
        <p:nvSpPr>
          <p:cNvPr id="6" name="TextBox 5">
            <a:extLst>
              <a:ext uri="{FF2B5EF4-FFF2-40B4-BE49-F238E27FC236}">
                <a16:creationId xmlns:a16="http://schemas.microsoft.com/office/drawing/2014/main" id="{EC9D8C01-D20F-F6CC-9F89-EA4E0750512A}"/>
              </a:ext>
            </a:extLst>
          </p:cNvPr>
          <p:cNvSpPr txBox="1"/>
          <p:nvPr/>
        </p:nvSpPr>
        <p:spPr>
          <a:xfrm>
            <a:off x="1715679" y="3695307"/>
            <a:ext cx="4380322" cy="1600438"/>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Query</a:t>
            </a:r>
            <a:r>
              <a:rPr lang="en-US" sz="1400" dirty="0">
                <a:latin typeface="Calibri" panose="020F0502020204030204" pitchFamily="34" charset="0"/>
                <a:ea typeface="Calibri" panose="020F0502020204030204" pitchFamily="34" charset="0"/>
                <a:cs typeface="Calibri" panose="020F0502020204030204" pitchFamily="34" charset="0"/>
              </a:rPr>
              <a:t>:</a:t>
            </a:r>
          </a:p>
          <a:p>
            <a:r>
              <a:rPr lang="en-US" sz="1400" dirty="0">
                <a:latin typeface="Calibri" panose="020F0502020204030204" pitchFamily="34" charset="0"/>
                <a:ea typeface="Calibri" panose="020F0502020204030204" pitchFamily="34" charset="0"/>
                <a:cs typeface="Calibri" panose="020F0502020204030204" pitchFamily="34" charset="0"/>
              </a:rPr>
              <a:t>SELECT ds AS date,     ROUND(COUNT(event) / SUM(</a:t>
            </a:r>
            <a:r>
              <a:rPr lang="en-US" sz="1400" dirty="0" err="1">
                <a:latin typeface="Calibri" panose="020F0502020204030204" pitchFamily="34" charset="0"/>
                <a:ea typeface="Calibri" panose="020F0502020204030204" pitchFamily="34" charset="0"/>
                <a:cs typeface="Calibri" panose="020F0502020204030204" pitchFamily="34" charset="0"/>
              </a:rPr>
              <a:t>time_spent</a:t>
            </a:r>
            <a:r>
              <a:rPr lang="en-US" sz="1400" dirty="0">
                <a:latin typeface="Calibri" panose="020F0502020204030204" pitchFamily="34" charset="0"/>
                <a:ea typeface="Calibri" panose="020F0502020204030204" pitchFamily="34" charset="0"/>
                <a:cs typeface="Calibri" panose="020F0502020204030204" pitchFamily="34" charset="0"/>
              </a:rPr>
              <a:t>), 2) AS </a:t>
            </a:r>
            <a:r>
              <a:rPr lang="en-US" sz="1400" dirty="0" err="1">
                <a:latin typeface="Calibri" panose="020F0502020204030204" pitchFamily="34" charset="0"/>
                <a:ea typeface="Calibri" panose="020F0502020204030204" pitchFamily="34" charset="0"/>
                <a:cs typeface="Calibri" panose="020F0502020204030204" pitchFamily="34" charset="0"/>
              </a:rPr>
              <a:t>daily_throughput</a:t>
            </a:r>
            <a:r>
              <a:rPr lang="en-US" sz="1400" dirty="0">
                <a:latin typeface="Calibri" panose="020F0502020204030204" pitchFamily="34" charset="0"/>
                <a:ea typeface="Calibri" panose="020F0502020204030204" pitchFamily="34" charset="0"/>
                <a:cs typeface="Calibri" panose="020F0502020204030204" pitchFamily="34" charset="0"/>
              </a:rPr>
              <a:t>,    ROUND(AVG(COUNT(event) / SUM(</a:t>
            </a:r>
            <a:r>
              <a:rPr lang="en-US" sz="1400" dirty="0" err="1">
                <a:latin typeface="Calibri" panose="020F0502020204030204" pitchFamily="34" charset="0"/>
                <a:ea typeface="Calibri" panose="020F0502020204030204" pitchFamily="34" charset="0"/>
                <a:cs typeface="Calibri" panose="020F0502020204030204" pitchFamily="34" charset="0"/>
              </a:rPr>
              <a:t>time_spent</a:t>
            </a:r>
            <a:r>
              <a:rPr lang="en-US" sz="1400" dirty="0">
                <a:latin typeface="Calibri" panose="020F0502020204030204" pitchFamily="34" charset="0"/>
                <a:ea typeface="Calibri" panose="020F0502020204030204" pitchFamily="34" charset="0"/>
                <a:cs typeface="Calibri" panose="020F0502020204030204" pitchFamily="34" charset="0"/>
              </a:rPr>
              <a:t>)) over (ORDER BY ds ROWS BETWEEN 6 preceding AND current row), 2) AS rolling_7day_avg FROM </a:t>
            </a:r>
            <a:r>
              <a:rPr lang="en-US" sz="1400" dirty="0" err="1">
                <a:latin typeface="Calibri" panose="020F0502020204030204" pitchFamily="34" charset="0"/>
                <a:ea typeface="Calibri" panose="020F0502020204030204" pitchFamily="34" charset="0"/>
                <a:cs typeface="Calibri" panose="020F0502020204030204" pitchFamily="34" charset="0"/>
              </a:rPr>
              <a:t>job_dataGROUP</a:t>
            </a:r>
            <a:r>
              <a:rPr lang="en-US" sz="1400" dirty="0">
                <a:latin typeface="Calibri" panose="020F0502020204030204" pitchFamily="34" charset="0"/>
                <a:ea typeface="Calibri" panose="020F0502020204030204" pitchFamily="34" charset="0"/>
                <a:cs typeface="Calibri" panose="020F0502020204030204" pitchFamily="34" charset="0"/>
              </a:rPr>
              <a:t> BY </a:t>
            </a:r>
            <a:r>
              <a:rPr lang="en-US" sz="1400" dirty="0" err="1">
                <a:latin typeface="Calibri" panose="020F0502020204030204" pitchFamily="34" charset="0"/>
                <a:ea typeface="Calibri" panose="020F0502020204030204" pitchFamily="34" charset="0"/>
                <a:cs typeface="Calibri" panose="020F0502020204030204" pitchFamily="34" charset="0"/>
              </a:rPr>
              <a:t>dsORDER</a:t>
            </a:r>
            <a:r>
              <a:rPr lang="en-US" sz="1400" dirty="0">
                <a:latin typeface="Calibri" panose="020F0502020204030204" pitchFamily="34" charset="0"/>
                <a:ea typeface="Calibri" panose="020F0502020204030204" pitchFamily="34" charset="0"/>
                <a:cs typeface="Calibri" panose="020F0502020204030204" pitchFamily="34" charset="0"/>
              </a:rPr>
              <a:t> BY ds;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238EFFD8-8C59-2D41-7F78-25B8D5B996AB}"/>
              </a:ext>
            </a:extLst>
          </p:cNvPr>
          <p:cNvGraphicFramePr>
            <a:graphicFrameLocks noGrp="1"/>
          </p:cNvGraphicFramePr>
          <p:nvPr>
            <p:extLst>
              <p:ext uri="{D42A27DB-BD31-4B8C-83A1-F6EECF244321}">
                <p14:modId xmlns:p14="http://schemas.microsoft.com/office/powerpoint/2010/main" val="1657177637"/>
              </p:ext>
            </p:extLst>
          </p:nvPr>
        </p:nvGraphicFramePr>
        <p:xfrm>
          <a:off x="6309674" y="4196814"/>
          <a:ext cx="4691406" cy="2316132"/>
        </p:xfrm>
        <a:graphic>
          <a:graphicData uri="http://schemas.openxmlformats.org/drawingml/2006/table">
            <a:tbl>
              <a:tblPr/>
              <a:tblGrid>
                <a:gridCol w="1563802">
                  <a:extLst>
                    <a:ext uri="{9D8B030D-6E8A-4147-A177-3AD203B41FA5}">
                      <a16:colId xmlns:a16="http://schemas.microsoft.com/office/drawing/2014/main" val="1131297392"/>
                    </a:ext>
                  </a:extLst>
                </a:gridCol>
                <a:gridCol w="1563802">
                  <a:extLst>
                    <a:ext uri="{9D8B030D-6E8A-4147-A177-3AD203B41FA5}">
                      <a16:colId xmlns:a16="http://schemas.microsoft.com/office/drawing/2014/main" val="3571006886"/>
                    </a:ext>
                  </a:extLst>
                </a:gridCol>
                <a:gridCol w="1563802">
                  <a:extLst>
                    <a:ext uri="{9D8B030D-6E8A-4147-A177-3AD203B41FA5}">
                      <a16:colId xmlns:a16="http://schemas.microsoft.com/office/drawing/2014/main" val="1156918899"/>
                    </a:ext>
                  </a:extLst>
                </a:gridCol>
              </a:tblGrid>
              <a:tr h="386022">
                <a:tc>
                  <a:txBody>
                    <a:bodyPr/>
                    <a:lstStyle/>
                    <a:p>
                      <a:r>
                        <a:rPr lang="en-IN"/>
                        <a:t>2020-11-25</a:t>
                      </a:r>
                    </a:p>
                  </a:txBody>
                  <a:tcPr anchor="ctr">
                    <a:lnL>
                      <a:noFill/>
                    </a:lnL>
                    <a:lnR>
                      <a:noFill/>
                    </a:lnR>
                    <a:lnT>
                      <a:noFill/>
                    </a:lnT>
                    <a:lnB>
                      <a:noFill/>
                    </a:lnB>
                    <a:noFill/>
                  </a:tcPr>
                </a:tc>
                <a:tc>
                  <a:txBody>
                    <a:bodyPr/>
                    <a:lstStyle/>
                    <a:p>
                      <a:r>
                        <a:rPr lang="en-IN"/>
                        <a:t>0.02</a:t>
                      </a:r>
                    </a:p>
                  </a:txBody>
                  <a:tcPr anchor="ctr">
                    <a:lnL>
                      <a:noFill/>
                    </a:lnL>
                    <a:lnR>
                      <a:noFill/>
                    </a:lnR>
                    <a:lnT>
                      <a:noFill/>
                    </a:lnT>
                    <a:lnB>
                      <a:noFill/>
                    </a:lnB>
                    <a:noFill/>
                  </a:tcPr>
                </a:tc>
                <a:tc>
                  <a:txBody>
                    <a:bodyPr/>
                    <a:lstStyle/>
                    <a:p>
                      <a:r>
                        <a:rPr lang="en-IN"/>
                        <a:t>0.02</a:t>
                      </a:r>
                    </a:p>
                  </a:txBody>
                  <a:tcPr anchor="ctr">
                    <a:lnL>
                      <a:noFill/>
                    </a:lnL>
                    <a:lnR>
                      <a:noFill/>
                    </a:lnR>
                    <a:lnT>
                      <a:noFill/>
                    </a:lnT>
                    <a:lnB>
                      <a:noFill/>
                    </a:lnB>
                    <a:noFill/>
                  </a:tcPr>
                </a:tc>
                <a:extLst>
                  <a:ext uri="{0D108BD9-81ED-4DB2-BD59-A6C34878D82A}">
                    <a16:rowId xmlns:a16="http://schemas.microsoft.com/office/drawing/2014/main" val="960908628"/>
                  </a:ext>
                </a:extLst>
              </a:tr>
              <a:tr h="386022">
                <a:tc>
                  <a:txBody>
                    <a:bodyPr/>
                    <a:lstStyle/>
                    <a:p>
                      <a:r>
                        <a:rPr lang="en-IN"/>
                        <a:t>2020-11-26</a:t>
                      </a:r>
                    </a:p>
                  </a:txBody>
                  <a:tcPr anchor="ctr">
                    <a:lnL>
                      <a:noFill/>
                    </a:lnL>
                    <a:lnR>
                      <a:noFill/>
                    </a:lnR>
                    <a:lnT>
                      <a:noFill/>
                    </a:lnT>
                    <a:lnB>
                      <a:noFill/>
                    </a:lnB>
                    <a:noFill/>
                  </a:tcPr>
                </a:tc>
                <a:tc>
                  <a:txBody>
                    <a:bodyPr/>
                    <a:lstStyle/>
                    <a:p>
                      <a:r>
                        <a:rPr lang="en-IN" dirty="0"/>
                        <a:t>0.02</a:t>
                      </a:r>
                    </a:p>
                  </a:txBody>
                  <a:tcPr anchor="ctr">
                    <a:lnL>
                      <a:noFill/>
                    </a:lnL>
                    <a:lnR>
                      <a:noFill/>
                    </a:lnR>
                    <a:lnT>
                      <a:noFill/>
                    </a:lnT>
                    <a:lnB>
                      <a:noFill/>
                    </a:lnB>
                    <a:noFill/>
                  </a:tcPr>
                </a:tc>
                <a:tc>
                  <a:txBody>
                    <a:bodyPr/>
                    <a:lstStyle/>
                    <a:p>
                      <a:r>
                        <a:rPr lang="en-IN"/>
                        <a:t>0.02</a:t>
                      </a:r>
                    </a:p>
                  </a:txBody>
                  <a:tcPr anchor="ctr">
                    <a:lnL>
                      <a:noFill/>
                    </a:lnL>
                    <a:lnR>
                      <a:noFill/>
                    </a:lnR>
                    <a:lnT>
                      <a:noFill/>
                    </a:lnT>
                    <a:lnB>
                      <a:noFill/>
                    </a:lnB>
                    <a:noFill/>
                  </a:tcPr>
                </a:tc>
                <a:extLst>
                  <a:ext uri="{0D108BD9-81ED-4DB2-BD59-A6C34878D82A}">
                    <a16:rowId xmlns:a16="http://schemas.microsoft.com/office/drawing/2014/main" val="4276347906"/>
                  </a:ext>
                </a:extLst>
              </a:tr>
              <a:tr h="386022">
                <a:tc>
                  <a:txBody>
                    <a:bodyPr/>
                    <a:lstStyle/>
                    <a:p>
                      <a:r>
                        <a:rPr lang="en-IN"/>
                        <a:t>2020-11-27</a:t>
                      </a:r>
                    </a:p>
                  </a:txBody>
                  <a:tcPr anchor="ctr">
                    <a:lnL>
                      <a:noFill/>
                    </a:lnL>
                    <a:lnR>
                      <a:noFill/>
                    </a:lnR>
                    <a:lnT>
                      <a:noFill/>
                    </a:lnT>
                    <a:lnB>
                      <a:noFill/>
                    </a:lnB>
                    <a:noFill/>
                  </a:tcPr>
                </a:tc>
                <a:tc>
                  <a:txBody>
                    <a:bodyPr/>
                    <a:lstStyle/>
                    <a:p>
                      <a:r>
                        <a:rPr lang="en-IN" dirty="0"/>
                        <a:t>0.01</a:t>
                      </a:r>
                    </a:p>
                  </a:txBody>
                  <a:tcPr anchor="ctr">
                    <a:lnL>
                      <a:noFill/>
                    </a:lnL>
                    <a:lnR>
                      <a:noFill/>
                    </a:lnR>
                    <a:lnT>
                      <a:noFill/>
                    </a:lnT>
                    <a:lnB>
                      <a:noFill/>
                    </a:lnB>
                    <a:noFill/>
                  </a:tcPr>
                </a:tc>
                <a:tc>
                  <a:txBody>
                    <a:bodyPr/>
                    <a:lstStyle/>
                    <a:p>
                      <a:r>
                        <a:rPr lang="en-IN"/>
                        <a:t>0.02</a:t>
                      </a:r>
                    </a:p>
                  </a:txBody>
                  <a:tcPr anchor="ctr">
                    <a:lnL>
                      <a:noFill/>
                    </a:lnL>
                    <a:lnR>
                      <a:noFill/>
                    </a:lnR>
                    <a:lnT>
                      <a:noFill/>
                    </a:lnT>
                    <a:lnB>
                      <a:noFill/>
                    </a:lnB>
                    <a:noFill/>
                  </a:tcPr>
                </a:tc>
                <a:extLst>
                  <a:ext uri="{0D108BD9-81ED-4DB2-BD59-A6C34878D82A}">
                    <a16:rowId xmlns:a16="http://schemas.microsoft.com/office/drawing/2014/main" val="3054284004"/>
                  </a:ext>
                </a:extLst>
              </a:tr>
              <a:tr h="386022">
                <a:tc>
                  <a:txBody>
                    <a:bodyPr/>
                    <a:lstStyle/>
                    <a:p>
                      <a:r>
                        <a:rPr lang="en-IN"/>
                        <a:t>2020-11-28</a:t>
                      </a:r>
                    </a:p>
                  </a:txBody>
                  <a:tcPr anchor="ctr">
                    <a:lnL>
                      <a:noFill/>
                    </a:lnL>
                    <a:lnR>
                      <a:noFill/>
                    </a:lnR>
                    <a:lnT>
                      <a:noFill/>
                    </a:lnT>
                    <a:lnB>
                      <a:noFill/>
                    </a:lnB>
                    <a:noFill/>
                  </a:tcPr>
                </a:tc>
                <a:tc>
                  <a:txBody>
                    <a:bodyPr/>
                    <a:lstStyle/>
                    <a:p>
                      <a:r>
                        <a:rPr lang="en-IN" dirty="0"/>
                        <a:t>0.06</a:t>
                      </a:r>
                    </a:p>
                  </a:txBody>
                  <a:tcPr anchor="ctr">
                    <a:lnL>
                      <a:noFill/>
                    </a:lnL>
                    <a:lnR>
                      <a:noFill/>
                    </a:lnR>
                    <a:lnT>
                      <a:noFill/>
                    </a:lnT>
                    <a:lnB>
                      <a:noFill/>
                    </a:lnB>
                    <a:noFill/>
                  </a:tcPr>
                </a:tc>
                <a:tc>
                  <a:txBody>
                    <a:bodyPr/>
                    <a:lstStyle/>
                    <a:p>
                      <a:r>
                        <a:rPr lang="en-IN"/>
                        <a:t>0.03</a:t>
                      </a:r>
                    </a:p>
                  </a:txBody>
                  <a:tcPr anchor="ctr">
                    <a:lnL>
                      <a:noFill/>
                    </a:lnL>
                    <a:lnR>
                      <a:noFill/>
                    </a:lnR>
                    <a:lnT>
                      <a:noFill/>
                    </a:lnT>
                    <a:lnB>
                      <a:noFill/>
                    </a:lnB>
                    <a:noFill/>
                  </a:tcPr>
                </a:tc>
                <a:extLst>
                  <a:ext uri="{0D108BD9-81ED-4DB2-BD59-A6C34878D82A}">
                    <a16:rowId xmlns:a16="http://schemas.microsoft.com/office/drawing/2014/main" val="1878737050"/>
                  </a:ext>
                </a:extLst>
              </a:tr>
              <a:tr h="386022">
                <a:tc>
                  <a:txBody>
                    <a:bodyPr/>
                    <a:lstStyle/>
                    <a:p>
                      <a:r>
                        <a:rPr lang="en-IN"/>
                        <a:t>2020-11-29</a:t>
                      </a:r>
                    </a:p>
                  </a:txBody>
                  <a:tcPr anchor="ctr">
                    <a:lnL>
                      <a:noFill/>
                    </a:lnL>
                    <a:lnR>
                      <a:noFill/>
                    </a:lnR>
                    <a:lnT>
                      <a:noFill/>
                    </a:lnT>
                    <a:lnB>
                      <a:noFill/>
                    </a:lnB>
                    <a:noFill/>
                  </a:tcPr>
                </a:tc>
                <a:tc>
                  <a:txBody>
                    <a:bodyPr/>
                    <a:lstStyle/>
                    <a:p>
                      <a:r>
                        <a:rPr lang="en-IN" dirty="0"/>
                        <a:t>0.05</a:t>
                      </a:r>
                    </a:p>
                  </a:txBody>
                  <a:tcPr anchor="ctr">
                    <a:lnL>
                      <a:noFill/>
                    </a:lnL>
                    <a:lnR>
                      <a:noFill/>
                    </a:lnR>
                    <a:lnT>
                      <a:noFill/>
                    </a:lnT>
                    <a:lnB>
                      <a:noFill/>
                    </a:lnB>
                    <a:noFill/>
                  </a:tcPr>
                </a:tc>
                <a:tc>
                  <a:txBody>
                    <a:bodyPr/>
                    <a:lstStyle/>
                    <a:p>
                      <a:r>
                        <a:rPr lang="en-IN"/>
                        <a:t>0.03</a:t>
                      </a:r>
                    </a:p>
                  </a:txBody>
                  <a:tcPr anchor="ctr">
                    <a:lnL>
                      <a:noFill/>
                    </a:lnL>
                    <a:lnR>
                      <a:noFill/>
                    </a:lnR>
                    <a:lnT>
                      <a:noFill/>
                    </a:lnT>
                    <a:lnB>
                      <a:noFill/>
                    </a:lnB>
                    <a:noFill/>
                  </a:tcPr>
                </a:tc>
                <a:extLst>
                  <a:ext uri="{0D108BD9-81ED-4DB2-BD59-A6C34878D82A}">
                    <a16:rowId xmlns:a16="http://schemas.microsoft.com/office/drawing/2014/main" val="3941261394"/>
                  </a:ext>
                </a:extLst>
              </a:tr>
              <a:tr h="386022">
                <a:tc>
                  <a:txBody>
                    <a:bodyPr/>
                    <a:lstStyle/>
                    <a:p>
                      <a:r>
                        <a:rPr lang="en-IN" dirty="0"/>
                        <a:t>2020-11-30</a:t>
                      </a:r>
                    </a:p>
                  </a:txBody>
                  <a:tcPr anchor="ctr">
                    <a:lnL>
                      <a:noFill/>
                    </a:lnL>
                    <a:lnR>
                      <a:noFill/>
                    </a:lnR>
                    <a:lnT>
                      <a:noFill/>
                    </a:lnT>
                    <a:lnB>
                      <a:noFill/>
                    </a:lnB>
                    <a:noFill/>
                  </a:tcPr>
                </a:tc>
                <a:tc>
                  <a:txBody>
                    <a:bodyPr/>
                    <a:lstStyle/>
                    <a:p>
                      <a:r>
                        <a:rPr lang="en-IN"/>
                        <a:t>0.05</a:t>
                      </a:r>
                    </a:p>
                  </a:txBody>
                  <a:tcPr anchor="ctr">
                    <a:lnL>
                      <a:noFill/>
                    </a:lnL>
                    <a:lnR>
                      <a:noFill/>
                    </a:lnR>
                    <a:lnT>
                      <a:noFill/>
                    </a:lnT>
                    <a:lnB>
                      <a:noFill/>
                    </a:lnB>
                    <a:noFill/>
                  </a:tcPr>
                </a:tc>
                <a:tc>
                  <a:txBody>
                    <a:bodyPr/>
                    <a:lstStyle/>
                    <a:p>
                      <a:r>
                        <a:rPr lang="en-IN" dirty="0"/>
                        <a:t>0.04</a:t>
                      </a:r>
                    </a:p>
                  </a:txBody>
                  <a:tcPr anchor="ctr">
                    <a:lnL>
                      <a:noFill/>
                    </a:lnL>
                    <a:lnR>
                      <a:noFill/>
                    </a:lnR>
                    <a:lnT>
                      <a:noFill/>
                    </a:lnT>
                    <a:lnB>
                      <a:noFill/>
                    </a:lnB>
                    <a:noFill/>
                  </a:tcPr>
                </a:tc>
                <a:extLst>
                  <a:ext uri="{0D108BD9-81ED-4DB2-BD59-A6C34878D82A}">
                    <a16:rowId xmlns:a16="http://schemas.microsoft.com/office/drawing/2014/main" val="2579398472"/>
                  </a:ext>
                </a:extLst>
              </a:tr>
            </a:tbl>
          </a:graphicData>
        </a:graphic>
      </p:graphicFrame>
      <p:sp>
        <p:nvSpPr>
          <p:cNvPr id="9" name="TextBox 8">
            <a:extLst>
              <a:ext uri="{FF2B5EF4-FFF2-40B4-BE49-F238E27FC236}">
                <a16:creationId xmlns:a16="http://schemas.microsoft.com/office/drawing/2014/main" id="{417CC6BE-B10A-47CB-7020-EEDF29D72878}"/>
              </a:ext>
            </a:extLst>
          </p:cNvPr>
          <p:cNvSpPr txBox="1"/>
          <p:nvPr/>
        </p:nvSpPr>
        <p:spPr>
          <a:xfrm>
            <a:off x="6259398" y="3912124"/>
            <a:ext cx="5187431" cy="369332"/>
          </a:xfrm>
          <a:prstGeom prst="rect">
            <a:avLst/>
          </a:prstGeom>
          <a:noFill/>
        </p:spPr>
        <p:txBody>
          <a:bodyPr wrap="square" rtlCol="0">
            <a:spAutoFit/>
          </a:bodyPr>
          <a:lstStyle/>
          <a:p>
            <a:r>
              <a:rPr lang="en-US" dirty="0"/>
              <a:t>Date  </a:t>
            </a:r>
            <a:r>
              <a:rPr lang="en-US" dirty="0" err="1"/>
              <a:t>daily_throughput</a:t>
            </a:r>
            <a:r>
              <a:rPr lang="en-US" dirty="0"/>
              <a:t>  rolling_7day_avg</a:t>
            </a:r>
            <a:endParaRPr lang="en-IN" dirty="0"/>
          </a:p>
        </p:txBody>
      </p:sp>
    </p:spTree>
    <p:extLst>
      <p:ext uri="{BB962C8B-B14F-4D97-AF65-F5344CB8AC3E}">
        <p14:creationId xmlns:p14="http://schemas.microsoft.com/office/powerpoint/2010/main" val="394074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93FD-C748-2C86-56C6-087145217D6B}"/>
              </a:ext>
            </a:extLst>
          </p:cNvPr>
          <p:cNvSpPr>
            <a:spLocks noGrp="1"/>
          </p:cNvSpPr>
          <p:nvPr>
            <p:ph type="title"/>
          </p:nvPr>
        </p:nvSpPr>
        <p:spPr/>
        <p:txBody>
          <a:bodyPr/>
          <a:lstStyle/>
          <a:p>
            <a:r>
              <a:rPr lang="en-US" b="1" i="0" dirty="0">
                <a:solidFill>
                  <a:schemeClr val="bg1"/>
                </a:solidFill>
                <a:effectLst/>
                <a:latin typeface="Manrope"/>
              </a:rPr>
              <a:t>Task 3:Language Share Analysis:</a:t>
            </a:r>
            <a:endParaRPr lang="en-IN" dirty="0">
              <a:solidFill>
                <a:schemeClr val="bg1"/>
              </a:solidFill>
            </a:endParaRPr>
          </a:p>
        </p:txBody>
      </p:sp>
      <p:sp>
        <p:nvSpPr>
          <p:cNvPr id="3" name="Content Placeholder 2">
            <a:extLst>
              <a:ext uri="{FF2B5EF4-FFF2-40B4-BE49-F238E27FC236}">
                <a16:creationId xmlns:a16="http://schemas.microsoft.com/office/drawing/2014/main" id="{AE9D0B7A-12D8-34FF-FA4C-737BA905585F}"/>
              </a:ext>
            </a:extLst>
          </p:cNvPr>
          <p:cNvSpPr>
            <a:spLocks noGrp="1"/>
          </p:cNvSpPr>
          <p:nvPr>
            <p:ph idx="1"/>
          </p:nvPr>
        </p:nvSpPr>
        <p:spPr>
          <a:xfrm>
            <a:off x="1154955" y="2603500"/>
            <a:ext cx="8761412" cy="1091807"/>
          </a:xfrm>
        </p:spPr>
        <p:txBody>
          <a:bodyPr>
            <a:normAutofit/>
          </a:bodyPr>
          <a:lstStyle/>
          <a:p>
            <a:pPr marL="742950" lvl="1" indent="-285750" algn="l">
              <a:buFont typeface="+mj-lt"/>
              <a:buAutoNum type="alphaUcPeriod"/>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Objective: Calculate the percentage share of each language in the last 30 days.</a:t>
            </a:r>
          </a:p>
          <a:p>
            <a:pPr marL="742950" lvl="1" indent="-285750" algn="l">
              <a:buFont typeface="+mj-lt"/>
              <a:buAutoNum type="alphaUcPeriod"/>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Your Task: Write an SQL query to calculate the percentage share of each language over the last 30 days.</a:t>
            </a:r>
            <a:endParaRPr lang="en-IN" dirty="0"/>
          </a:p>
        </p:txBody>
      </p:sp>
      <p:sp>
        <p:nvSpPr>
          <p:cNvPr id="6" name="TextBox 5">
            <a:extLst>
              <a:ext uri="{FF2B5EF4-FFF2-40B4-BE49-F238E27FC236}">
                <a16:creationId xmlns:a16="http://schemas.microsoft.com/office/drawing/2014/main" id="{EC9D8C01-D20F-F6CC-9F89-EA4E0750512A}"/>
              </a:ext>
            </a:extLst>
          </p:cNvPr>
          <p:cNvSpPr txBox="1"/>
          <p:nvPr/>
        </p:nvSpPr>
        <p:spPr>
          <a:xfrm>
            <a:off x="1715679" y="3695307"/>
            <a:ext cx="4380322" cy="738664"/>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Query</a:t>
            </a:r>
            <a:r>
              <a:rPr lang="en-US" sz="1400" dirty="0">
                <a:latin typeface="Calibri" panose="020F0502020204030204" pitchFamily="34" charset="0"/>
                <a:ea typeface="Calibri" panose="020F0502020204030204" pitchFamily="34" charset="0"/>
                <a:cs typeface="Calibri" panose="020F0502020204030204" pitchFamily="34" charset="0"/>
              </a:rPr>
              <a:t>:</a:t>
            </a:r>
          </a:p>
          <a:p>
            <a:r>
              <a:rPr lang="en-US" sz="1400" dirty="0">
                <a:latin typeface="Calibri" panose="020F0502020204030204" pitchFamily="34" charset="0"/>
                <a:ea typeface="Calibri" panose="020F0502020204030204" pitchFamily="34" charset="0"/>
                <a:cs typeface="Calibri" panose="020F0502020204030204" pitchFamily="34" charset="0"/>
              </a:rPr>
              <a:t>SELECT language, round(((count(language)/8)*100),2) as </a:t>
            </a:r>
            <a:r>
              <a:rPr lang="en-US" sz="1400" dirty="0" err="1">
                <a:latin typeface="Calibri" panose="020F0502020204030204" pitchFamily="34" charset="0"/>
                <a:ea typeface="Calibri" panose="020F0502020204030204" pitchFamily="34" charset="0"/>
                <a:cs typeface="Calibri" panose="020F0502020204030204" pitchFamily="34" charset="0"/>
              </a:rPr>
              <a:t>lang_share</a:t>
            </a:r>
            <a:r>
              <a:rPr lang="en-US" sz="1400" dirty="0">
                <a:latin typeface="Calibri" panose="020F0502020204030204" pitchFamily="34" charset="0"/>
                <a:ea typeface="Calibri" panose="020F0502020204030204" pitchFamily="34" charset="0"/>
                <a:cs typeface="Calibri" panose="020F0502020204030204" pitchFamily="34" charset="0"/>
              </a:rPr>
              <a:t> FROM </a:t>
            </a:r>
            <a:r>
              <a:rPr lang="en-US" sz="1400" dirty="0" err="1">
                <a:latin typeface="Calibri" panose="020F0502020204030204" pitchFamily="34" charset="0"/>
                <a:ea typeface="Calibri" panose="020F0502020204030204" pitchFamily="34" charset="0"/>
                <a:cs typeface="Calibri" panose="020F0502020204030204" pitchFamily="34" charset="0"/>
              </a:rPr>
              <a:t>job_data</a:t>
            </a:r>
            <a:r>
              <a:rPr lang="en-US" sz="1400" dirty="0">
                <a:latin typeface="Calibri" panose="020F0502020204030204" pitchFamily="34" charset="0"/>
                <a:ea typeface="Calibri" panose="020F0502020204030204" pitchFamily="34" charset="0"/>
                <a:cs typeface="Calibri" panose="020F0502020204030204" pitchFamily="34" charset="0"/>
              </a:rPr>
              <a:t> group by language;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17CC6BE-B10A-47CB-7020-EEDF29D72878}"/>
              </a:ext>
            </a:extLst>
          </p:cNvPr>
          <p:cNvSpPr txBox="1"/>
          <p:nvPr/>
        </p:nvSpPr>
        <p:spPr>
          <a:xfrm>
            <a:off x="6262765" y="3879973"/>
            <a:ext cx="5187431" cy="369332"/>
          </a:xfrm>
          <a:prstGeom prst="rect">
            <a:avLst/>
          </a:prstGeom>
          <a:noFill/>
        </p:spPr>
        <p:txBody>
          <a:bodyPr wrap="square" rtlCol="0">
            <a:spAutoFit/>
          </a:bodyPr>
          <a:lstStyle/>
          <a:p>
            <a:r>
              <a:rPr lang="en-US" dirty="0"/>
              <a:t>  Language                   </a:t>
            </a:r>
            <a:r>
              <a:rPr lang="en-US" dirty="0" err="1"/>
              <a:t>lang_share</a:t>
            </a:r>
            <a:endParaRPr lang="en-IN" dirty="0"/>
          </a:p>
        </p:txBody>
      </p:sp>
      <p:graphicFrame>
        <p:nvGraphicFramePr>
          <p:cNvPr id="4" name="Table 3">
            <a:extLst>
              <a:ext uri="{FF2B5EF4-FFF2-40B4-BE49-F238E27FC236}">
                <a16:creationId xmlns:a16="http://schemas.microsoft.com/office/drawing/2014/main" id="{C7F7E4EC-F794-F109-D987-748203F24040}"/>
              </a:ext>
            </a:extLst>
          </p:cNvPr>
          <p:cNvGraphicFramePr>
            <a:graphicFrameLocks noGrp="1"/>
          </p:cNvGraphicFramePr>
          <p:nvPr>
            <p:extLst>
              <p:ext uri="{D42A27DB-BD31-4B8C-83A1-F6EECF244321}">
                <p14:modId xmlns:p14="http://schemas.microsoft.com/office/powerpoint/2010/main" val="2489627345"/>
              </p:ext>
            </p:extLst>
          </p:nvPr>
        </p:nvGraphicFramePr>
        <p:xfrm>
          <a:off x="6570480" y="4318385"/>
          <a:ext cx="4572002" cy="2194560"/>
        </p:xfrm>
        <a:graphic>
          <a:graphicData uri="http://schemas.openxmlformats.org/drawingml/2006/table">
            <a:tbl>
              <a:tblPr/>
              <a:tblGrid>
                <a:gridCol w="2286001">
                  <a:extLst>
                    <a:ext uri="{9D8B030D-6E8A-4147-A177-3AD203B41FA5}">
                      <a16:colId xmlns:a16="http://schemas.microsoft.com/office/drawing/2014/main" val="4160540589"/>
                    </a:ext>
                  </a:extLst>
                </a:gridCol>
                <a:gridCol w="2286001">
                  <a:extLst>
                    <a:ext uri="{9D8B030D-6E8A-4147-A177-3AD203B41FA5}">
                      <a16:colId xmlns:a16="http://schemas.microsoft.com/office/drawing/2014/main" val="3945170953"/>
                    </a:ext>
                  </a:extLst>
                </a:gridCol>
              </a:tblGrid>
              <a:tr h="335779">
                <a:tc>
                  <a:txBody>
                    <a:bodyPr/>
                    <a:lstStyle/>
                    <a:p>
                      <a:r>
                        <a:rPr lang="en-IN" sz="1800"/>
                        <a:t>English</a:t>
                      </a:r>
                    </a:p>
                  </a:txBody>
                  <a:tcPr anchor="ctr">
                    <a:lnL>
                      <a:noFill/>
                    </a:lnL>
                    <a:lnR>
                      <a:noFill/>
                    </a:lnR>
                    <a:lnT>
                      <a:noFill/>
                    </a:lnT>
                    <a:lnB>
                      <a:noFill/>
                    </a:lnB>
                    <a:noFill/>
                  </a:tcPr>
                </a:tc>
                <a:tc>
                  <a:txBody>
                    <a:bodyPr/>
                    <a:lstStyle/>
                    <a:p>
                      <a:r>
                        <a:rPr lang="en-IN" sz="1800"/>
                        <a:t>12.50</a:t>
                      </a:r>
                    </a:p>
                  </a:txBody>
                  <a:tcPr anchor="ctr">
                    <a:lnL>
                      <a:noFill/>
                    </a:lnL>
                    <a:lnR>
                      <a:noFill/>
                    </a:lnR>
                    <a:lnT>
                      <a:noFill/>
                    </a:lnT>
                    <a:lnB>
                      <a:noFill/>
                    </a:lnB>
                    <a:noFill/>
                  </a:tcPr>
                </a:tc>
                <a:extLst>
                  <a:ext uri="{0D108BD9-81ED-4DB2-BD59-A6C34878D82A}">
                    <a16:rowId xmlns:a16="http://schemas.microsoft.com/office/drawing/2014/main" val="556885881"/>
                  </a:ext>
                </a:extLst>
              </a:tr>
              <a:tr h="335779">
                <a:tc>
                  <a:txBody>
                    <a:bodyPr/>
                    <a:lstStyle/>
                    <a:p>
                      <a:r>
                        <a:rPr lang="en-IN" sz="1800"/>
                        <a:t>Arabic</a:t>
                      </a:r>
                    </a:p>
                  </a:txBody>
                  <a:tcPr anchor="ctr">
                    <a:lnL>
                      <a:noFill/>
                    </a:lnL>
                    <a:lnR>
                      <a:noFill/>
                    </a:lnR>
                    <a:lnT>
                      <a:noFill/>
                    </a:lnT>
                    <a:lnB>
                      <a:noFill/>
                    </a:lnB>
                    <a:noFill/>
                  </a:tcPr>
                </a:tc>
                <a:tc>
                  <a:txBody>
                    <a:bodyPr/>
                    <a:lstStyle/>
                    <a:p>
                      <a:r>
                        <a:rPr lang="en-IN" sz="1800"/>
                        <a:t>12.50</a:t>
                      </a:r>
                    </a:p>
                  </a:txBody>
                  <a:tcPr anchor="ctr">
                    <a:lnL>
                      <a:noFill/>
                    </a:lnL>
                    <a:lnR>
                      <a:noFill/>
                    </a:lnR>
                    <a:lnT>
                      <a:noFill/>
                    </a:lnT>
                    <a:lnB>
                      <a:noFill/>
                    </a:lnB>
                    <a:noFill/>
                  </a:tcPr>
                </a:tc>
                <a:extLst>
                  <a:ext uri="{0D108BD9-81ED-4DB2-BD59-A6C34878D82A}">
                    <a16:rowId xmlns:a16="http://schemas.microsoft.com/office/drawing/2014/main" val="2858435613"/>
                  </a:ext>
                </a:extLst>
              </a:tr>
              <a:tr h="335779">
                <a:tc>
                  <a:txBody>
                    <a:bodyPr/>
                    <a:lstStyle/>
                    <a:p>
                      <a:r>
                        <a:rPr lang="en-IN" sz="1800"/>
                        <a:t>Persian</a:t>
                      </a:r>
                    </a:p>
                  </a:txBody>
                  <a:tcPr anchor="ctr">
                    <a:lnL>
                      <a:noFill/>
                    </a:lnL>
                    <a:lnR>
                      <a:noFill/>
                    </a:lnR>
                    <a:lnT>
                      <a:noFill/>
                    </a:lnT>
                    <a:lnB>
                      <a:noFill/>
                    </a:lnB>
                    <a:noFill/>
                  </a:tcPr>
                </a:tc>
                <a:tc>
                  <a:txBody>
                    <a:bodyPr/>
                    <a:lstStyle/>
                    <a:p>
                      <a:r>
                        <a:rPr lang="en-IN" sz="1800"/>
                        <a:t>37.50</a:t>
                      </a:r>
                    </a:p>
                  </a:txBody>
                  <a:tcPr anchor="ctr">
                    <a:lnL>
                      <a:noFill/>
                    </a:lnL>
                    <a:lnR>
                      <a:noFill/>
                    </a:lnR>
                    <a:lnT>
                      <a:noFill/>
                    </a:lnT>
                    <a:lnB>
                      <a:noFill/>
                    </a:lnB>
                    <a:noFill/>
                  </a:tcPr>
                </a:tc>
                <a:extLst>
                  <a:ext uri="{0D108BD9-81ED-4DB2-BD59-A6C34878D82A}">
                    <a16:rowId xmlns:a16="http://schemas.microsoft.com/office/drawing/2014/main" val="2209504719"/>
                  </a:ext>
                </a:extLst>
              </a:tr>
              <a:tr h="335779">
                <a:tc>
                  <a:txBody>
                    <a:bodyPr/>
                    <a:lstStyle/>
                    <a:p>
                      <a:r>
                        <a:rPr lang="en-IN" sz="1800"/>
                        <a:t>Hindi</a:t>
                      </a:r>
                    </a:p>
                  </a:txBody>
                  <a:tcPr anchor="ctr">
                    <a:lnL>
                      <a:noFill/>
                    </a:lnL>
                    <a:lnR>
                      <a:noFill/>
                    </a:lnR>
                    <a:lnT>
                      <a:noFill/>
                    </a:lnT>
                    <a:lnB>
                      <a:noFill/>
                    </a:lnB>
                    <a:noFill/>
                  </a:tcPr>
                </a:tc>
                <a:tc>
                  <a:txBody>
                    <a:bodyPr/>
                    <a:lstStyle/>
                    <a:p>
                      <a:r>
                        <a:rPr lang="en-IN" sz="1800"/>
                        <a:t>12.50</a:t>
                      </a:r>
                    </a:p>
                  </a:txBody>
                  <a:tcPr anchor="ctr">
                    <a:lnL>
                      <a:noFill/>
                    </a:lnL>
                    <a:lnR>
                      <a:noFill/>
                    </a:lnR>
                    <a:lnT>
                      <a:noFill/>
                    </a:lnT>
                    <a:lnB>
                      <a:noFill/>
                    </a:lnB>
                    <a:noFill/>
                  </a:tcPr>
                </a:tc>
                <a:extLst>
                  <a:ext uri="{0D108BD9-81ED-4DB2-BD59-A6C34878D82A}">
                    <a16:rowId xmlns:a16="http://schemas.microsoft.com/office/drawing/2014/main" val="1675773974"/>
                  </a:ext>
                </a:extLst>
              </a:tr>
              <a:tr h="335779">
                <a:tc>
                  <a:txBody>
                    <a:bodyPr/>
                    <a:lstStyle/>
                    <a:p>
                      <a:r>
                        <a:rPr lang="en-IN" sz="1800"/>
                        <a:t>French</a:t>
                      </a:r>
                    </a:p>
                  </a:txBody>
                  <a:tcPr anchor="ctr">
                    <a:lnL>
                      <a:noFill/>
                    </a:lnL>
                    <a:lnR>
                      <a:noFill/>
                    </a:lnR>
                    <a:lnT>
                      <a:noFill/>
                    </a:lnT>
                    <a:lnB>
                      <a:noFill/>
                    </a:lnB>
                    <a:noFill/>
                  </a:tcPr>
                </a:tc>
                <a:tc>
                  <a:txBody>
                    <a:bodyPr/>
                    <a:lstStyle/>
                    <a:p>
                      <a:r>
                        <a:rPr lang="en-IN" sz="1800"/>
                        <a:t>12.50</a:t>
                      </a:r>
                    </a:p>
                  </a:txBody>
                  <a:tcPr anchor="ctr">
                    <a:lnL>
                      <a:noFill/>
                    </a:lnL>
                    <a:lnR>
                      <a:noFill/>
                    </a:lnR>
                    <a:lnT>
                      <a:noFill/>
                    </a:lnT>
                    <a:lnB>
                      <a:noFill/>
                    </a:lnB>
                    <a:noFill/>
                  </a:tcPr>
                </a:tc>
                <a:extLst>
                  <a:ext uri="{0D108BD9-81ED-4DB2-BD59-A6C34878D82A}">
                    <a16:rowId xmlns:a16="http://schemas.microsoft.com/office/drawing/2014/main" val="2359538992"/>
                  </a:ext>
                </a:extLst>
              </a:tr>
              <a:tr h="335779">
                <a:tc>
                  <a:txBody>
                    <a:bodyPr/>
                    <a:lstStyle/>
                    <a:p>
                      <a:r>
                        <a:rPr lang="en-IN" sz="1800"/>
                        <a:t>Italian</a:t>
                      </a:r>
                    </a:p>
                  </a:txBody>
                  <a:tcPr anchor="ctr">
                    <a:lnL>
                      <a:noFill/>
                    </a:lnL>
                    <a:lnR>
                      <a:noFill/>
                    </a:lnR>
                    <a:lnT>
                      <a:noFill/>
                    </a:lnT>
                    <a:lnB>
                      <a:noFill/>
                    </a:lnB>
                    <a:noFill/>
                  </a:tcPr>
                </a:tc>
                <a:tc>
                  <a:txBody>
                    <a:bodyPr/>
                    <a:lstStyle/>
                    <a:p>
                      <a:r>
                        <a:rPr lang="en-IN" sz="1800" dirty="0"/>
                        <a:t>12.50</a:t>
                      </a:r>
                    </a:p>
                  </a:txBody>
                  <a:tcPr anchor="ctr">
                    <a:lnL>
                      <a:noFill/>
                    </a:lnL>
                    <a:lnR>
                      <a:noFill/>
                    </a:lnR>
                    <a:lnT>
                      <a:noFill/>
                    </a:lnT>
                    <a:lnB>
                      <a:noFill/>
                    </a:lnB>
                    <a:noFill/>
                  </a:tcPr>
                </a:tc>
                <a:extLst>
                  <a:ext uri="{0D108BD9-81ED-4DB2-BD59-A6C34878D82A}">
                    <a16:rowId xmlns:a16="http://schemas.microsoft.com/office/drawing/2014/main" val="2263556954"/>
                  </a:ext>
                </a:extLst>
              </a:tr>
            </a:tbl>
          </a:graphicData>
        </a:graphic>
      </p:graphicFrame>
      <p:pic>
        <p:nvPicPr>
          <p:cNvPr id="11" name="Picture 10" descr="A colorful pie chart with text&#10;&#10;Description automatically generated">
            <a:extLst>
              <a:ext uri="{FF2B5EF4-FFF2-40B4-BE49-F238E27FC236}">
                <a16:creationId xmlns:a16="http://schemas.microsoft.com/office/drawing/2014/main" id="{C534808F-3428-8BD5-E636-7D7FFF7CB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629" y="4575347"/>
            <a:ext cx="2579741" cy="1900862"/>
          </a:xfrm>
          <a:prstGeom prst="rect">
            <a:avLst/>
          </a:prstGeom>
        </p:spPr>
      </p:pic>
    </p:spTree>
    <p:extLst>
      <p:ext uri="{BB962C8B-B14F-4D97-AF65-F5344CB8AC3E}">
        <p14:creationId xmlns:p14="http://schemas.microsoft.com/office/powerpoint/2010/main" val="331368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93FD-C748-2C86-56C6-087145217D6B}"/>
              </a:ext>
            </a:extLst>
          </p:cNvPr>
          <p:cNvSpPr>
            <a:spLocks noGrp="1"/>
          </p:cNvSpPr>
          <p:nvPr>
            <p:ph type="title"/>
          </p:nvPr>
        </p:nvSpPr>
        <p:spPr/>
        <p:txBody>
          <a:bodyPr/>
          <a:lstStyle/>
          <a:p>
            <a:r>
              <a:rPr lang="en-US" b="1" i="0" dirty="0">
                <a:solidFill>
                  <a:schemeClr val="bg1"/>
                </a:solidFill>
                <a:effectLst/>
                <a:latin typeface="Manrope"/>
              </a:rPr>
              <a:t>Task 4:Duplicate Rows Detection</a:t>
            </a:r>
            <a:endParaRPr lang="en-IN" dirty="0">
              <a:solidFill>
                <a:schemeClr val="bg1"/>
              </a:solidFill>
            </a:endParaRPr>
          </a:p>
        </p:txBody>
      </p:sp>
      <p:sp>
        <p:nvSpPr>
          <p:cNvPr id="3" name="Content Placeholder 2">
            <a:extLst>
              <a:ext uri="{FF2B5EF4-FFF2-40B4-BE49-F238E27FC236}">
                <a16:creationId xmlns:a16="http://schemas.microsoft.com/office/drawing/2014/main" id="{AE9D0B7A-12D8-34FF-FA4C-737BA905585F}"/>
              </a:ext>
            </a:extLst>
          </p:cNvPr>
          <p:cNvSpPr>
            <a:spLocks noGrp="1"/>
          </p:cNvSpPr>
          <p:nvPr>
            <p:ph idx="1"/>
          </p:nvPr>
        </p:nvSpPr>
        <p:spPr>
          <a:xfrm>
            <a:off x="1154955" y="2603500"/>
            <a:ext cx="8761412" cy="1091807"/>
          </a:xfrm>
        </p:spPr>
        <p:txBody>
          <a:bodyPr>
            <a:normAutofit/>
          </a:bodyPr>
          <a:lstStyle/>
          <a:p>
            <a:pPr marL="742950" lvl="1" indent="-285750" algn="l">
              <a:buFont typeface="+mj-lt"/>
              <a:buAutoNum type="alphaUcPeriod"/>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Objective: Identify duplicate rows in the data.</a:t>
            </a:r>
          </a:p>
          <a:p>
            <a:pPr marL="742950" lvl="1" indent="-285750" algn="l">
              <a:buFont typeface="+mj-lt"/>
              <a:buAutoNum type="alphaUcPeriod"/>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Your Task: Write an SQL query to display duplicate rows from the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job_data</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table.</a:t>
            </a:r>
            <a:endParaRPr lang="en-IN" dirty="0"/>
          </a:p>
        </p:txBody>
      </p:sp>
      <p:sp>
        <p:nvSpPr>
          <p:cNvPr id="6" name="TextBox 5">
            <a:extLst>
              <a:ext uri="{FF2B5EF4-FFF2-40B4-BE49-F238E27FC236}">
                <a16:creationId xmlns:a16="http://schemas.microsoft.com/office/drawing/2014/main" id="{EC9D8C01-D20F-F6CC-9F89-EA4E0750512A}"/>
              </a:ext>
            </a:extLst>
          </p:cNvPr>
          <p:cNvSpPr txBox="1"/>
          <p:nvPr/>
        </p:nvSpPr>
        <p:spPr>
          <a:xfrm>
            <a:off x="1715679" y="3695307"/>
            <a:ext cx="4380322" cy="954107"/>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Query</a:t>
            </a:r>
            <a:r>
              <a:rPr lang="en-US" sz="1400" dirty="0">
                <a:latin typeface="Calibri" panose="020F0502020204030204" pitchFamily="34" charset="0"/>
                <a:ea typeface="Calibri" panose="020F0502020204030204" pitchFamily="34" charset="0"/>
                <a:cs typeface="Calibri" panose="020F0502020204030204" pitchFamily="34" charset="0"/>
              </a:rPr>
              <a: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SELECT </a:t>
            </a:r>
            <a:r>
              <a:rPr lang="en-US" sz="1400" dirty="0" err="1">
                <a:latin typeface="Calibri" panose="020F0502020204030204" pitchFamily="34" charset="0"/>
                <a:ea typeface="Calibri" panose="020F0502020204030204" pitchFamily="34" charset="0"/>
                <a:cs typeface="Calibri" panose="020F0502020204030204" pitchFamily="34" charset="0"/>
              </a:rPr>
              <a:t>actor_id</a:t>
            </a:r>
            <a:r>
              <a:rPr lang="en-US" sz="1400" dirty="0">
                <a:latin typeface="Calibri" panose="020F0502020204030204" pitchFamily="34" charset="0"/>
                <a:ea typeface="Calibri" panose="020F0502020204030204" pitchFamily="34" charset="0"/>
                <a:cs typeface="Calibri" panose="020F0502020204030204" pitchFamily="34" charset="0"/>
              </a:rPr>
              <a:t>, count(</a:t>
            </a:r>
            <a:r>
              <a:rPr lang="en-US" sz="1400" dirty="0" err="1">
                <a:latin typeface="Calibri" panose="020F0502020204030204" pitchFamily="34" charset="0"/>
                <a:ea typeface="Calibri" panose="020F0502020204030204" pitchFamily="34" charset="0"/>
                <a:cs typeface="Calibri" panose="020F0502020204030204" pitchFamily="34" charset="0"/>
              </a:rPr>
              <a:t>actor_id</a:t>
            </a:r>
            <a:r>
              <a:rPr lang="en-US" sz="1400" dirty="0">
                <a:latin typeface="Calibri" panose="020F0502020204030204" pitchFamily="34" charset="0"/>
                <a:ea typeface="Calibri" panose="020F0502020204030204" pitchFamily="34" charset="0"/>
                <a:cs typeface="Calibri" panose="020F0502020204030204" pitchFamily="34" charset="0"/>
              </a:rPr>
              <a:t>) as </a:t>
            </a:r>
            <a:r>
              <a:rPr lang="en-US" sz="1400" dirty="0" err="1">
                <a:latin typeface="Calibri" panose="020F0502020204030204" pitchFamily="34" charset="0"/>
                <a:ea typeface="Calibri" panose="020F0502020204030204" pitchFamily="34" charset="0"/>
                <a:cs typeface="Calibri" panose="020F0502020204030204" pitchFamily="34" charset="0"/>
              </a:rPr>
              <a:t>tot_count</a:t>
            </a:r>
            <a:r>
              <a:rPr lang="en-US" sz="1400" dirty="0">
                <a:latin typeface="Calibri" panose="020F0502020204030204" pitchFamily="34" charset="0"/>
                <a:ea typeface="Calibri" panose="020F0502020204030204" pitchFamily="34" charset="0"/>
                <a:cs typeface="Calibri" panose="020F0502020204030204" pitchFamily="34" charset="0"/>
              </a:rPr>
              <a:t> from </a:t>
            </a:r>
            <a:r>
              <a:rPr lang="en-US" sz="1400" dirty="0" err="1">
                <a:latin typeface="Calibri" panose="020F0502020204030204" pitchFamily="34" charset="0"/>
                <a:ea typeface="Calibri" panose="020F0502020204030204" pitchFamily="34" charset="0"/>
                <a:cs typeface="Calibri" panose="020F0502020204030204" pitchFamily="34" charset="0"/>
              </a:rPr>
              <a:t>job_dataGROUP</a:t>
            </a:r>
            <a:r>
              <a:rPr lang="en-US" sz="1400" dirty="0">
                <a:latin typeface="Calibri" panose="020F0502020204030204" pitchFamily="34" charset="0"/>
                <a:ea typeface="Calibri" panose="020F0502020204030204" pitchFamily="34" charset="0"/>
                <a:cs typeface="Calibri" panose="020F0502020204030204" pitchFamily="34" charset="0"/>
              </a:rPr>
              <a:t> BY </a:t>
            </a:r>
            <a:r>
              <a:rPr lang="en-US" sz="1400" dirty="0" err="1">
                <a:latin typeface="Calibri" panose="020F0502020204030204" pitchFamily="34" charset="0"/>
                <a:ea typeface="Calibri" panose="020F0502020204030204" pitchFamily="34" charset="0"/>
                <a:cs typeface="Calibri" panose="020F0502020204030204" pitchFamily="34" charset="0"/>
              </a:rPr>
              <a:t>actor_id</a:t>
            </a:r>
            <a:r>
              <a:rPr lang="en-US" sz="1400" dirty="0">
                <a:latin typeface="Calibri" panose="020F0502020204030204" pitchFamily="34" charset="0"/>
                <a:ea typeface="Calibri" panose="020F0502020204030204" pitchFamily="34" charset="0"/>
                <a:cs typeface="Calibri" panose="020F0502020204030204" pitchFamily="34" charset="0"/>
              </a:rPr>
              <a:t> HAVING </a:t>
            </a:r>
            <a:r>
              <a:rPr lang="en-US" sz="1400" dirty="0" err="1">
                <a:latin typeface="Calibri" panose="020F0502020204030204" pitchFamily="34" charset="0"/>
                <a:ea typeface="Calibri" panose="020F0502020204030204" pitchFamily="34" charset="0"/>
                <a:cs typeface="Calibri" panose="020F0502020204030204" pitchFamily="34" charset="0"/>
              </a:rPr>
              <a:t>tot_count</a:t>
            </a:r>
            <a:r>
              <a:rPr lang="en-US" sz="1400" dirty="0">
                <a:latin typeface="Calibri" panose="020F0502020204030204" pitchFamily="34" charset="0"/>
                <a:ea typeface="Calibri" panose="020F0502020204030204" pitchFamily="34" charset="0"/>
                <a:cs typeface="Calibri" panose="020F0502020204030204" pitchFamily="34" charset="0"/>
              </a:rPr>
              <a:t>&gt;1;</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17CC6BE-B10A-47CB-7020-EEDF29D72878}"/>
              </a:ext>
            </a:extLst>
          </p:cNvPr>
          <p:cNvSpPr txBox="1"/>
          <p:nvPr/>
        </p:nvSpPr>
        <p:spPr>
          <a:xfrm>
            <a:off x="6259398" y="3912124"/>
            <a:ext cx="5187431" cy="369332"/>
          </a:xfrm>
          <a:prstGeom prst="rect">
            <a:avLst/>
          </a:prstGeom>
          <a:noFill/>
        </p:spPr>
        <p:txBody>
          <a:bodyPr wrap="square" rtlCol="0">
            <a:spAutoFit/>
          </a:bodyPr>
          <a:lstStyle/>
          <a:p>
            <a:r>
              <a:rPr lang="en-US" dirty="0"/>
              <a:t> </a:t>
            </a:r>
            <a:r>
              <a:rPr lang="en-US" dirty="0" err="1"/>
              <a:t>actor_id</a:t>
            </a:r>
            <a:r>
              <a:rPr lang="en-US" dirty="0"/>
              <a:t>                  </a:t>
            </a:r>
            <a:r>
              <a:rPr lang="en-US" dirty="0" err="1"/>
              <a:t>tot_count</a:t>
            </a:r>
            <a:endParaRPr lang="en-IN" dirty="0"/>
          </a:p>
        </p:txBody>
      </p:sp>
      <p:graphicFrame>
        <p:nvGraphicFramePr>
          <p:cNvPr id="4" name="Table 3">
            <a:extLst>
              <a:ext uri="{FF2B5EF4-FFF2-40B4-BE49-F238E27FC236}">
                <a16:creationId xmlns:a16="http://schemas.microsoft.com/office/drawing/2014/main" id="{C0F7620F-C410-4B38-6D86-F848A983E96C}"/>
              </a:ext>
            </a:extLst>
          </p:cNvPr>
          <p:cNvGraphicFramePr>
            <a:graphicFrameLocks noGrp="1"/>
          </p:cNvGraphicFramePr>
          <p:nvPr>
            <p:extLst>
              <p:ext uri="{D42A27DB-BD31-4B8C-83A1-F6EECF244321}">
                <p14:modId xmlns:p14="http://schemas.microsoft.com/office/powerpoint/2010/main" val="147866222"/>
              </p:ext>
            </p:extLst>
          </p:nvPr>
        </p:nvGraphicFramePr>
        <p:xfrm>
          <a:off x="6504495" y="4374038"/>
          <a:ext cx="4458878" cy="631596"/>
        </p:xfrm>
        <a:graphic>
          <a:graphicData uri="http://schemas.openxmlformats.org/drawingml/2006/table">
            <a:tbl>
              <a:tblPr/>
              <a:tblGrid>
                <a:gridCol w="2229439">
                  <a:extLst>
                    <a:ext uri="{9D8B030D-6E8A-4147-A177-3AD203B41FA5}">
                      <a16:colId xmlns:a16="http://schemas.microsoft.com/office/drawing/2014/main" val="84170249"/>
                    </a:ext>
                  </a:extLst>
                </a:gridCol>
                <a:gridCol w="2229439">
                  <a:extLst>
                    <a:ext uri="{9D8B030D-6E8A-4147-A177-3AD203B41FA5}">
                      <a16:colId xmlns:a16="http://schemas.microsoft.com/office/drawing/2014/main" val="3070452177"/>
                    </a:ext>
                  </a:extLst>
                </a:gridCol>
              </a:tblGrid>
              <a:tr h="631596">
                <a:tc>
                  <a:txBody>
                    <a:bodyPr/>
                    <a:lstStyle/>
                    <a:p>
                      <a:r>
                        <a:rPr lang="en-IN" sz="1800" dirty="0"/>
                        <a:t>1003</a:t>
                      </a:r>
                    </a:p>
                  </a:txBody>
                  <a:tcPr anchor="ctr">
                    <a:lnL>
                      <a:noFill/>
                    </a:lnL>
                    <a:lnR>
                      <a:noFill/>
                    </a:lnR>
                    <a:lnT>
                      <a:noFill/>
                    </a:lnT>
                    <a:lnB>
                      <a:noFill/>
                    </a:lnB>
                    <a:noFill/>
                  </a:tcPr>
                </a:tc>
                <a:tc>
                  <a:txBody>
                    <a:bodyPr/>
                    <a:lstStyle/>
                    <a:p>
                      <a:r>
                        <a:rPr lang="en-IN" sz="1800" dirty="0"/>
                        <a:t>2</a:t>
                      </a:r>
                    </a:p>
                  </a:txBody>
                  <a:tcPr anchor="ctr">
                    <a:lnL>
                      <a:noFill/>
                    </a:lnL>
                    <a:lnR>
                      <a:noFill/>
                    </a:lnR>
                    <a:lnT>
                      <a:noFill/>
                    </a:lnT>
                    <a:lnB>
                      <a:noFill/>
                    </a:lnB>
                    <a:noFill/>
                  </a:tcPr>
                </a:tc>
                <a:extLst>
                  <a:ext uri="{0D108BD9-81ED-4DB2-BD59-A6C34878D82A}">
                    <a16:rowId xmlns:a16="http://schemas.microsoft.com/office/drawing/2014/main" val="1287345308"/>
                  </a:ext>
                </a:extLst>
              </a:tr>
            </a:tbl>
          </a:graphicData>
        </a:graphic>
      </p:graphicFrame>
      <p:pic>
        <p:nvPicPr>
          <p:cNvPr id="7" name="Picture 6" descr="A graph with numbers and a bar&#10;&#10;Description automatically generated">
            <a:extLst>
              <a:ext uri="{FF2B5EF4-FFF2-40B4-BE49-F238E27FC236}">
                <a16:creationId xmlns:a16="http://schemas.microsoft.com/office/drawing/2014/main" id="{0286D7E8-C1BF-01AB-ADCA-C3F18E4F3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679" y="4787114"/>
            <a:ext cx="3798195" cy="1640263"/>
          </a:xfrm>
          <a:prstGeom prst="rect">
            <a:avLst/>
          </a:prstGeom>
        </p:spPr>
      </p:pic>
    </p:spTree>
    <p:extLst>
      <p:ext uri="{BB962C8B-B14F-4D97-AF65-F5344CB8AC3E}">
        <p14:creationId xmlns:p14="http://schemas.microsoft.com/office/powerpoint/2010/main" val="292051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16AF-ADB0-A7E7-C99B-3DB740B2CDE5}"/>
              </a:ext>
            </a:extLst>
          </p:cNvPr>
          <p:cNvSpPr>
            <a:spLocks noGrp="1"/>
          </p:cNvSpPr>
          <p:nvPr>
            <p:ph type="title"/>
          </p:nvPr>
        </p:nvSpPr>
        <p:spPr/>
        <p:txBody>
          <a:bodyPr/>
          <a:lstStyle/>
          <a:p>
            <a:pPr algn="ctr"/>
            <a:r>
              <a:rPr lang="en-IN" dirty="0"/>
              <a:t>Results</a:t>
            </a:r>
          </a:p>
        </p:txBody>
      </p:sp>
      <p:sp>
        <p:nvSpPr>
          <p:cNvPr id="3" name="Content Placeholder 2">
            <a:extLst>
              <a:ext uri="{FF2B5EF4-FFF2-40B4-BE49-F238E27FC236}">
                <a16:creationId xmlns:a16="http://schemas.microsoft.com/office/drawing/2014/main" id="{0A49CEF0-4B2B-8AA9-3E5F-1800B4B29401}"/>
              </a:ext>
            </a:extLst>
          </p:cNvPr>
          <p:cNvSpPr>
            <a:spLocks noGrp="1"/>
          </p:cNvSpPr>
          <p:nvPr>
            <p:ph idx="1"/>
          </p:nvPr>
        </p:nvSpPr>
        <p:spPr/>
        <p:txBody>
          <a:bodyPr>
            <a:normAutofit fontScale="92500" lnSpcReduction="10000"/>
          </a:bodyPr>
          <a:lstStyle/>
          <a:p>
            <a:pPr>
              <a:lnSpc>
                <a:spcPct val="107000"/>
              </a:lnSpc>
              <a:spcAft>
                <a:spcPts val="800"/>
              </a:spcAft>
            </a:pPr>
            <a:r>
              <a:rPr lang="en-IN" sz="1800" dirty="0">
                <a:effectLst/>
                <a:latin typeface="Calibri" panose="020F0502020204030204" pitchFamily="34" charset="0"/>
                <a:ea typeface="Aptos" panose="020B0004020202020204" pitchFamily="34" charset="0"/>
                <a:cs typeface="Times New Roman" panose="02020603050405020304" pitchFamily="18" charset="0"/>
              </a:rPr>
              <a:t>The analysis provided valuable insights into job review patterns, language distribution, and data quality. The key achievements include:</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07000"/>
              </a:lnSpc>
              <a:spcAft>
                <a:spcPts val="800"/>
              </a:spcAft>
              <a:buSzPts val="1000"/>
              <a:buFont typeface="Symbol" panose="05050102010706020507" pitchFamily="18" charset="2"/>
              <a:buChar char=""/>
              <a:tabLst>
                <a:tab pos="457200" algn="l"/>
              </a:tabLst>
            </a:pPr>
            <a:r>
              <a:rPr lang="en-IN" dirty="0">
                <a:effectLst/>
                <a:latin typeface="Calibri" panose="020F0502020204030204" pitchFamily="34" charset="0"/>
                <a:ea typeface="Aptos" panose="020B0004020202020204" pitchFamily="34" charset="0"/>
                <a:cs typeface="Times New Roman" panose="02020603050405020304" pitchFamily="18" charset="0"/>
              </a:rPr>
              <a:t>Understanding daily and rolling throughput trends, which aids in resource allocation and operational planning.</a:t>
            </a:r>
            <a:endParaRPr lang="en-IN"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07000"/>
              </a:lnSpc>
              <a:spcAft>
                <a:spcPts val="800"/>
              </a:spcAft>
              <a:buSzPts val="1000"/>
              <a:buFont typeface="Symbol" panose="05050102010706020507" pitchFamily="18" charset="2"/>
              <a:buChar char=""/>
              <a:tabLst>
                <a:tab pos="457200" algn="l"/>
              </a:tabLst>
            </a:pPr>
            <a:r>
              <a:rPr lang="en-IN" dirty="0">
                <a:effectLst/>
                <a:latin typeface="Calibri" panose="020F0502020204030204" pitchFamily="34" charset="0"/>
                <a:ea typeface="Aptos" panose="020B0004020202020204" pitchFamily="34" charset="0"/>
                <a:cs typeface="Times New Roman" panose="02020603050405020304" pitchFamily="18" charset="0"/>
              </a:rPr>
              <a:t>Identifying and addressing duplicate entries, improving data accuracy.</a:t>
            </a:r>
            <a:endParaRPr lang="en-IN"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07000"/>
              </a:lnSpc>
              <a:spcAft>
                <a:spcPts val="800"/>
              </a:spcAft>
              <a:buSzPts val="1000"/>
              <a:buFont typeface="Symbol" panose="05050102010706020507" pitchFamily="18" charset="2"/>
              <a:buChar char=""/>
              <a:tabLst>
                <a:tab pos="457200" algn="l"/>
              </a:tabLst>
            </a:pPr>
            <a:r>
              <a:rPr lang="en-IN" dirty="0">
                <a:effectLst/>
                <a:latin typeface="Calibri" panose="020F0502020204030204" pitchFamily="34" charset="0"/>
                <a:ea typeface="Aptos" panose="020B0004020202020204" pitchFamily="34" charset="0"/>
                <a:cs typeface="Times New Roman" panose="02020603050405020304" pitchFamily="18" charset="0"/>
              </a:rPr>
              <a:t>Gaining insights into language distribution, allowing for better focus on languages with higher representation.</a:t>
            </a:r>
            <a:endParaRPr lang="en-IN"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Aptos" panose="020B0004020202020204" pitchFamily="34" charset="0"/>
                <a:cs typeface="Times New Roman" panose="02020603050405020304" pitchFamily="18" charset="0"/>
              </a:rPr>
              <a:t>These findings contribute to a better understanding of job review dynamics and support informed decision-making for improving processes and resource management.</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840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6ECC-2DFE-CB7B-4048-2BBF1476ABC2}"/>
              </a:ext>
            </a:extLst>
          </p:cNvPr>
          <p:cNvSpPr>
            <a:spLocks noGrp="1"/>
          </p:cNvSpPr>
          <p:nvPr>
            <p:ph type="title"/>
          </p:nvPr>
        </p:nvSpPr>
        <p:spPr/>
        <p:txBody>
          <a:bodyPr/>
          <a:lstStyle/>
          <a:p>
            <a:pPr algn="ctr"/>
            <a:r>
              <a:rPr lang="en-US" dirty="0"/>
              <a:t>Investigating Metric Spike</a:t>
            </a:r>
            <a:endParaRPr lang="en-IN" dirty="0"/>
          </a:p>
        </p:txBody>
      </p:sp>
      <p:sp>
        <p:nvSpPr>
          <p:cNvPr id="3" name="Content Placeholder 2">
            <a:extLst>
              <a:ext uri="{FF2B5EF4-FFF2-40B4-BE49-F238E27FC236}">
                <a16:creationId xmlns:a16="http://schemas.microsoft.com/office/drawing/2014/main" id="{440F25F0-7BBE-7D73-CC9E-DEF0E7B5E04D}"/>
              </a:ext>
            </a:extLst>
          </p:cNvPr>
          <p:cNvSpPr>
            <a:spLocks noGrp="1"/>
          </p:cNvSpPr>
          <p:nvPr>
            <p:ph idx="1"/>
          </p:nvPr>
        </p:nvSpPr>
        <p:spPr>
          <a:xfrm>
            <a:off x="1154955" y="2603500"/>
            <a:ext cx="8761412" cy="1663700"/>
          </a:xfrm>
        </p:spPr>
        <p:txBody>
          <a:bodyPr>
            <a:normAutofit/>
          </a:bodyPr>
          <a:lstStyle/>
          <a:p>
            <a:pPr algn="l"/>
            <a:r>
              <a:rPr lang="en-US" b="1" i="0" dirty="0">
                <a:solidFill>
                  <a:srgbClr val="3C4858"/>
                </a:solidFill>
                <a:effectLst/>
                <a:latin typeface="Calibri" panose="020F0502020204030204" pitchFamily="34" charset="0"/>
                <a:ea typeface="Calibri" panose="020F0502020204030204" pitchFamily="34" charset="0"/>
                <a:cs typeface="Calibri" panose="020F0502020204030204" pitchFamily="34" charset="0"/>
              </a:rPr>
              <a:t>Project Description</a:t>
            </a:r>
          </a:p>
          <a:p>
            <a:pPr algn="l"/>
            <a:r>
              <a:rPr lang="en-US" sz="1800" dirty="0">
                <a:effectLst/>
                <a:latin typeface="Calibri" panose="020F0502020204030204" pitchFamily="34" charset="0"/>
                <a:ea typeface="Aptos" panose="020B0004020202020204" pitchFamily="34" charset="0"/>
              </a:rPr>
              <a:t>The objective of this project is to </a:t>
            </a:r>
            <a:r>
              <a:rPr lang="en-US" sz="1800" dirty="0" err="1">
                <a:effectLst/>
                <a:latin typeface="Calibri" panose="020F0502020204030204" pitchFamily="34" charset="0"/>
                <a:ea typeface="Aptos" panose="020B0004020202020204" pitchFamily="34" charset="0"/>
              </a:rPr>
              <a:t>analyse</a:t>
            </a:r>
            <a:r>
              <a:rPr lang="en-US" sz="1800" dirty="0">
                <a:effectLst/>
                <a:latin typeface="Calibri" panose="020F0502020204030204" pitchFamily="34" charset="0"/>
                <a:ea typeface="Aptos" panose="020B0004020202020204" pitchFamily="34" charset="0"/>
              </a:rPr>
              <a:t> email events data to evaluate the performance of email campaigns. The focus is on understanding the effectiveness of emails by calculating the open and click rates. This analysis helps in assessing how engaging and successful the email communications are.</a:t>
            </a:r>
            <a:endParaRPr lang="en-IN" dirty="0"/>
          </a:p>
        </p:txBody>
      </p:sp>
      <p:pic>
        <p:nvPicPr>
          <p:cNvPr id="9" name="Picture 8" descr="A colorful circle with black background&#10;&#10;Description automatically generated">
            <a:extLst>
              <a:ext uri="{FF2B5EF4-FFF2-40B4-BE49-F238E27FC236}">
                <a16:creationId xmlns:a16="http://schemas.microsoft.com/office/drawing/2014/main" id="{9E3C80C5-9373-4956-C752-A02DDDC5C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00" y="2931883"/>
            <a:ext cx="5543550" cy="4086225"/>
          </a:xfrm>
          <a:prstGeom prst="rect">
            <a:avLst/>
          </a:prstGeom>
        </p:spPr>
      </p:pic>
      <p:pic>
        <p:nvPicPr>
          <p:cNvPr id="11" name="Picture 10" descr="A graph with green bars&#10;&#10;Description automatically generated">
            <a:extLst>
              <a:ext uri="{FF2B5EF4-FFF2-40B4-BE49-F238E27FC236}">
                <a16:creationId xmlns:a16="http://schemas.microsoft.com/office/drawing/2014/main" id="{C463BB4D-9511-2FD8-5C01-96D84861F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31" y="4176074"/>
            <a:ext cx="6143625" cy="2528888"/>
          </a:xfrm>
          <a:prstGeom prst="rect">
            <a:avLst/>
          </a:prstGeom>
        </p:spPr>
      </p:pic>
    </p:spTree>
    <p:extLst>
      <p:ext uri="{BB962C8B-B14F-4D97-AF65-F5344CB8AC3E}">
        <p14:creationId xmlns:p14="http://schemas.microsoft.com/office/powerpoint/2010/main" val="100474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0E11-07F6-A13F-4CB8-FFFB05393E45}"/>
              </a:ext>
            </a:extLst>
          </p:cNvPr>
          <p:cNvSpPr>
            <a:spLocks noGrp="1"/>
          </p:cNvSpPr>
          <p:nvPr>
            <p:ph type="title"/>
          </p:nvPr>
        </p:nvSpPr>
        <p:spPr/>
        <p:txBody>
          <a:bodyPr/>
          <a:lstStyle/>
          <a:p>
            <a:r>
              <a:rPr lang="en-IN" b="1" dirty="0">
                <a:solidFill>
                  <a:schemeClr val="bg1"/>
                </a:solidFill>
              </a:rPr>
              <a:t>Task -1 </a:t>
            </a:r>
            <a:r>
              <a:rPr lang="en-IN" b="1" i="0" dirty="0">
                <a:solidFill>
                  <a:schemeClr val="bg1"/>
                </a:solidFill>
                <a:effectLst/>
                <a:latin typeface="Manrope"/>
              </a:rPr>
              <a:t>Weekly User Engagement</a:t>
            </a:r>
            <a:endParaRPr lang="en-IN" b="1" dirty="0">
              <a:solidFill>
                <a:schemeClr val="bg1"/>
              </a:solidFill>
            </a:endParaRPr>
          </a:p>
        </p:txBody>
      </p:sp>
      <p:sp>
        <p:nvSpPr>
          <p:cNvPr id="3" name="Content Placeholder 2">
            <a:extLst>
              <a:ext uri="{FF2B5EF4-FFF2-40B4-BE49-F238E27FC236}">
                <a16:creationId xmlns:a16="http://schemas.microsoft.com/office/drawing/2014/main" id="{F1B53761-3370-3393-A37B-D57CE1867904}"/>
              </a:ext>
            </a:extLst>
          </p:cNvPr>
          <p:cNvSpPr>
            <a:spLocks noGrp="1"/>
          </p:cNvSpPr>
          <p:nvPr>
            <p:ph idx="1"/>
          </p:nvPr>
        </p:nvSpPr>
        <p:spPr>
          <a:xfrm>
            <a:off x="1451729" y="4045669"/>
            <a:ext cx="4644272" cy="2326852"/>
          </a:xfrm>
        </p:spPr>
        <p:txBody>
          <a:bodyPr>
            <a:normAutofit/>
          </a:bodyPr>
          <a:lstStyle/>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Query: 																	 </a:t>
            </a:r>
            <a:r>
              <a:rPr lang="en-US" sz="1400" dirty="0">
                <a:latin typeface="Calibri" panose="020F0502020204030204" pitchFamily="34" charset="0"/>
                <a:ea typeface="Calibri" panose="020F0502020204030204" pitchFamily="34" charset="0"/>
                <a:cs typeface="Calibri" panose="020F0502020204030204" pitchFamily="34" charset="0"/>
              </a:rPr>
              <a:t>select extract(week from </a:t>
            </a:r>
            <a:r>
              <a:rPr lang="en-US" sz="1400" dirty="0" err="1">
                <a:latin typeface="Calibri" panose="020F0502020204030204" pitchFamily="34" charset="0"/>
                <a:ea typeface="Calibri" panose="020F0502020204030204" pitchFamily="34" charset="0"/>
                <a:cs typeface="Calibri" panose="020F0502020204030204" pitchFamily="34" charset="0"/>
              </a:rPr>
              <a:t>occurred_at</a:t>
            </a:r>
            <a:r>
              <a:rPr lang="en-US" sz="1400" dirty="0">
                <a:latin typeface="Calibri" panose="020F0502020204030204" pitchFamily="34" charset="0"/>
                <a:ea typeface="Calibri" panose="020F0502020204030204" pitchFamily="34" charset="0"/>
                <a:cs typeface="Calibri" panose="020F0502020204030204" pitchFamily="34" charset="0"/>
              </a:rPr>
              <a:t>) as </a:t>
            </a:r>
            <a:r>
              <a:rPr lang="en-US" sz="1400" dirty="0" err="1">
                <a:latin typeface="Calibri" panose="020F0502020204030204" pitchFamily="34" charset="0"/>
                <a:ea typeface="Calibri" panose="020F0502020204030204" pitchFamily="34" charset="0"/>
                <a:cs typeface="Calibri" panose="020F0502020204030204" pitchFamily="34" charset="0"/>
              </a:rPr>
              <a:t>weeks,count</a:t>
            </a:r>
            <a:r>
              <a:rPr lang="en-US" sz="1400" dirty="0">
                <a:latin typeface="Calibri" panose="020F0502020204030204" pitchFamily="34" charset="0"/>
                <a:ea typeface="Calibri" panose="020F0502020204030204" pitchFamily="34" charset="0"/>
                <a:cs typeface="Calibri" panose="020F0502020204030204" pitchFamily="34" charset="0"/>
              </a:rPr>
              <a:t>(distinct </a:t>
            </a:r>
            <a:r>
              <a:rPr lang="en-US" sz="1400" dirty="0" err="1">
                <a:latin typeface="Calibri" panose="020F0502020204030204" pitchFamily="34" charset="0"/>
                <a:ea typeface="Calibri" panose="020F0502020204030204" pitchFamily="34" charset="0"/>
                <a:cs typeface="Calibri" panose="020F0502020204030204" pitchFamily="34" charset="0"/>
              </a:rPr>
              <a:t>user_id</a:t>
            </a:r>
            <a:r>
              <a:rPr lang="en-US" sz="1400" dirty="0">
                <a:latin typeface="Calibri" panose="020F0502020204030204" pitchFamily="34" charset="0"/>
                <a:ea typeface="Calibri" panose="020F0502020204030204" pitchFamily="34" charset="0"/>
                <a:cs typeface="Calibri" panose="020F0502020204030204" pitchFamily="34" charset="0"/>
              </a:rPr>
              <a:t>) as </a:t>
            </a:r>
            <a:r>
              <a:rPr lang="en-US" sz="1400" dirty="0" err="1">
                <a:latin typeface="Calibri" panose="020F0502020204030204" pitchFamily="34" charset="0"/>
                <a:ea typeface="Calibri" panose="020F0502020204030204" pitchFamily="34" charset="0"/>
                <a:cs typeface="Calibri" panose="020F0502020204030204" pitchFamily="34" charset="0"/>
              </a:rPr>
              <a:t>no_of_usersfrom</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eventswhere</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event_type</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engagement"group</a:t>
            </a:r>
            <a:r>
              <a:rPr lang="en-US" sz="1400" dirty="0">
                <a:latin typeface="Calibri" panose="020F0502020204030204" pitchFamily="34" charset="0"/>
                <a:ea typeface="Calibri" panose="020F0502020204030204" pitchFamily="34" charset="0"/>
                <a:cs typeface="Calibri" panose="020F0502020204030204" pitchFamily="34" charset="0"/>
              </a:rPr>
              <a:t> by </a:t>
            </a:r>
            <a:r>
              <a:rPr lang="en-US" sz="1400" dirty="0" err="1">
                <a:latin typeface="Calibri" panose="020F0502020204030204" pitchFamily="34" charset="0"/>
                <a:ea typeface="Calibri" panose="020F0502020204030204" pitchFamily="34" charset="0"/>
                <a:cs typeface="Calibri" panose="020F0502020204030204" pitchFamily="34" charset="0"/>
              </a:rPr>
              <a:t>weeksorder</a:t>
            </a:r>
            <a:r>
              <a:rPr lang="en-US" sz="1400" dirty="0">
                <a:latin typeface="Calibri" panose="020F0502020204030204" pitchFamily="34" charset="0"/>
                <a:ea typeface="Calibri" panose="020F0502020204030204" pitchFamily="34" charset="0"/>
                <a:cs typeface="Calibri" panose="020F0502020204030204" pitchFamily="34" charset="0"/>
              </a:rPr>
              <a:t> by weeks;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5008B329-2FF9-4BFE-B8EA-91786FAD63D1}"/>
              </a:ext>
            </a:extLst>
          </p:cNvPr>
          <p:cNvSpPr txBox="1">
            <a:spLocks/>
          </p:cNvSpPr>
          <p:nvPr/>
        </p:nvSpPr>
        <p:spPr>
          <a:xfrm>
            <a:off x="1307355" y="3063711"/>
            <a:ext cx="8761412" cy="9819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Objective: Measure the activeness of users on a weekly basis.</a:t>
            </a:r>
          </a:p>
          <a:p>
            <a:pPr>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Your Task: Write an SQL query to calculate the weekly user engagement.</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CC39D078-637C-4E72-1FA4-25F9A94B4100}"/>
              </a:ext>
            </a:extLst>
          </p:cNvPr>
          <p:cNvSpPr txBox="1">
            <a:spLocks/>
          </p:cNvSpPr>
          <p:nvPr/>
        </p:nvSpPr>
        <p:spPr>
          <a:xfrm>
            <a:off x="6096000" y="3619894"/>
            <a:ext cx="5065336" cy="29050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buFont typeface="Wingdings 3" charset="2"/>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4A46608E-5643-22F5-DA63-18CF3998018C}"/>
              </a:ext>
            </a:extLst>
          </p:cNvPr>
          <p:cNvGraphicFramePr>
            <a:graphicFrameLocks noGrp="1"/>
          </p:cNvGraphicFramePr>
          <p:nvPr>
            <p:extLst>
              <p:ext uri="{D42A27DB-BD31-4B8C-83A1-F6EECF244321}">
                <p14:modId xmlns:p14="http://schemas.microsoft.com/office/powerpoint/2010/main" val="2106636054"/>
              </p:ext>
            </p:extLst>
          </p:nvPr>
        </p:nvGraphicFramePr>
        <p:xfrm>
          <a:off x="6095998" y="4404202"/>
          <a:ext cx="4301768" cy="2194560"/>
        </p:xfrm>
        <a:graphic>
          <a:graphicData uri="http://schemas.openxmlformats.org/drawingml/2006/table">
            <a:tbl>
              <a:tblPr/>
              <a:tblGrid>
                <a:gridCol w="2150884">
                  <a:extLst>
                    <a:ext uri="{9D8B030D-6E8A-4147-A177-3AD203B41FA5}">
                      <a16:colId xmlns:a16="http://schemas.microsoft.com/office/drawing/2014/main" val="3034454516"/>
                    </a:ext>
                  </a:extLst>
                </a:gridCol>
                <a:gridCol w="2150884">
                  <a:extLst>
                    <a:ext uri="{9D8B030D-6E8A-4147-A177-3AD203B41FA5}">
                      <a16:colId xmlns:a16="http://schemas.microsoft.com/office/drawing/2014/main" val="2436822388"/>
                    </a:ext>
                  </a:extLst>
                </a:gridCol>
              </a:tblGrid>
              <a:tr h="291917">
                <a:tc>
                  <a:txBody>
                    <a:bodyPr/>
                    <a:lstStyle/>
                    <a:p>
                      <a:r>
                        <a:rPr lang="en-IN" sz="1800"/>
                        <a:t>17</a:t>
                      </a:r>
                    </a:p>
                  </a:txBody>
                  <a:tcPr anchor="ctr">
                    <a:lnL>
                      <a:noFill/>
                    </a:lnL>
                    <a:lnR>
                      <a:noFill/>
                    </a:lnR>
                    <a:lnT>
                      <a:noFill/>
                    </a:lnT>
                    <a:lnB>
                      <a:noFill/>
                    </a:lnB>
                    <a:noFill/>
                  </a:tcPr>
                </a:tc>
                <a:tc>
                  <a:txBody>
                    <a:bodyPr/>
                    <a:lstStyle/>
                    <a:p>
                      <a:r>
                        <a:rPr lang="en-IN" sz="1800" dirty="0"/>
                        <a:t>663</a:t>
                      </a:r>
                    </a:p>
                  </a:txBody>
                  <a:tcPr anchor="ctr">
                    <a:lnL>
                      <a:noFill/>
                    </a:lnL>
                    <a:lnR>
                      <a:noFill/>
                    </a:lnR>
                    <a:lnT>
                      <a:noFill/>
                    </a:lnT>
                    <a:lnB>
                      <a:noFill/>
                    </a:lnB>
                    <a:noFill/>
                  </a:tcPr>
                </a:tc>
                <a:extLst>
                  <a:ext uri="{0D108BD9-81ED-4DB2-BD59-A6C34878D82A}">
                    <a16:rowId xmlns:a16="http://schemas.microsoft.com/office/drawing/2014/main" val="377568029"/>
                  </a:ext>
                </a:extLst>
              </a:tr>
              <a:tr h="291917">
                <a:tc>
                  <a:txBody>
                    <a:bodyPr/>
                    <a:lstStyle/>
                    <a:p>
                      <a:r>
                        <a:rPr lang="en-IN" sz="1800"/>
                        <a:t>18</a:t>
                      </a:r>
                    </a:p>
                  </a:txBody>
                  <a:tcPr anchor="ctr">
                    <a:lnL>
                      <a:noFill/>
                    </a:lnL>
                    <a:lnR>
                      <a:noFill/>
                    </a:lnR>
                    <a:lnT>
                      <a:noFill/>
                    </a:lnT>
                    <a:lnB>
                      <a:noFill/>
                    </a:lnB>
                    <a:noFill/>
                  </a:tcPr>
                </a:tc>
                <a:tc>
                  <a:txBody>
                    <a:bodyPr/>
                    <a:lstStyle/>
                    <a:p>
                      <a:r>
                        <a:rPr lang="en-IN" sz="1800"/>
                        <a:t>1068</a:t>
                      </a:r>
                    </a:p>
                  </a:txBody>
                  <a:tcPr anchor="ctr">
                    <a:lnL>
                      <a:noFill/>
                    </a:lnL>
                    <a:lnR>
                      <a:noFill/>
                    </a:lnR>
                    <a:lnT>
                      <a:noFill/>
                    </a:lnT>
                    <a:lnB>
                      <a:noFill/>
                    </a:lnB>
                    <a:noFill/>
                  </a:tcPr>
                </a:tc>
                <a:extLst>
                  <a:ext uri="{0D108BD9-81ED-4DB2-BD59-A6C34878D82A}">
                    <a16:rowId xmlns:a16="http://schemas.microsoft.com/office/drawing/2014/main" val="1319279329"/>
                  </a:ext>
                </a:extLst>
              </a:tr>
              <a:tr h="291917">
                <a:tc>
                  <a:txBody>
                    <a:bodyPr/>
                    <a:lstStyle/>
                    <a:p>
                      <a:r>
                        <a:rPr lang="en-IN" sz="1800" dirty="0"/>
                        <a:t>19</a:t>
                      </a:r>
                    </a:p>
                  </a:txBody>
                  <a:tcPr anchor="ctr">
                    <a:lnL>
                      <a:noFill/>
                    </a:lnL>
                    <a:lnR>
                      <a:noFill/>
                    </a:lnR>
                    <a:lnT>
                      <a:noFill/>
                    </a:lnT>
                    <a:lnB>
                      <a:noFill/>
                    </a:lnB>
                    <a:noFill/>
                  </a:tcPr>
                </a:tc>
                <a:tc>
                  <a:txBody>
                    <a:bodyPr/>
                    <a:lstStyle/>
                    <a:p>
                      <a:r>
                        <a:rPr lang="en-IN" sz="1800" dirty="0"/>
                        <a:t>1113</a:t>
                      </a:r>
                    </a:p>
                  </a:txBody>
                  <a:tcPr anchor="ctr">
                    <a:lnL>
                      <a:noFill/>
                    </a:lnL>
                    <a:lnR>
                      <a:noFill/>
                    </a:lnR>
                    <a:lnT>
                      <a:noFill/>
                    </a:lnT>
                    <a:lnB>
                      <a:noFill/>
                    </a:lnB>
                    <a:noFill/>
                  </a:tcPr>
                </a:tc>
                <a:extLst>
                  <a:ext uri="{0D108BD9-81ED-4DB2-BD59-A6C34878D82A}">
                    <a16:rowId xmlns:a16="http://schemas.microsoft.com/office/drawing/2014/main" val="1170585473"/>
                  </a:ext>
                </a:extLst>
              </a:tr>
              <a:tr h="291917">
                <a:tc>
                  <a:txBody>
                    <a:bodyPr/>
                    <a:lstStyle/>
                    <a:p>
                      <a:r>
                        <a:rPr lang="en-IN" sz="1800"/>
                        <a:t>20</a:t>
                      </a:r>
                    </a:p>
                  </a:txBody>
                  <a:tcPr anchor="ctr">
                    <a:lnL>
                      <a:noFill/>
                    </a:lnL>
                    <a:lnR>
                      <a:noFill/>
                    </a:lnR>
                    <a:lnT>
                      <a:noFill/>
                    </a:lnT>
                    <a:lnB>
                      <a:noFill/>
                    </a:lnB>
                    <a:noFill/>
                  </a:tcPr>
                </a:tc>
                <a:tc>
                  <a:txBody>
                    <a:bodyPr/>
                    <a:lstStyle/>
                    <a:p>
                      <a:r>
                        <a:rPr lang="en-IN" sz="1800" dirty="0"/>
                        <a:t>1154</a:t>
                      </a:r>
                    </a:p>
                  </a:txBody>
                  <a:tcPr anchor="ctr">
                    <a:lnL>
                      <a:noFill/>
                    </a:lnL>
                    <a:lnR>
                      <a:noFill/>
                    </a:lnR>
                    <a:lnT>
                      <a:noFill/>
                    </a:lnT>
                    <a:lnB>
                      <a:noFill/>
                    </a:lnB>
                    <a:noFill/>
                  </a:tcPr>
                </a:tc>
                <a:extLst>
                  <a:ext uri="{0D108BD9-81ED-4DB2-BD59-A6C34878D82A}">
                    <a16:rowId xmlns:a16="http://schemas.microsoft.com/office/drawing/2014/main" val="2643482359"/>
                  </a:ext>
                </a:extLst>
              </a:tr>
              <a:tr h="291917">
                <a:tc>
                  <a:txBody>
                    <a:bodyPr/>
                    <a:lstStyle/>
                    <a:p>
                      <a:r>
                        <a:rPr lang="en-IN" sz="1800"/>
                        <a:t>21</a:t>
                      </a:r>
                    </a:p>
                  </a:txBody>
                  <a:tcPr anchor="ctr">
                    <a:lnL>
                      <a:noFill/>
                    </a:lnL>
                    <a:lnR>
                      <a:noFill/>
                    </a:lnR>
                    <a:lnT>
                      <a:noFill/>
                    </a:lnT>
                    <a:lnB>
                      <a:noFill/>
                    </a:lnB>
                    <a:noFill/>
                  </a:tcPr>
                </a:tc>
                <a:tc>
                  <a:txBody>
                    <a:bodyPr/>
                    <a:lstStyle/>
                    <a:p>
                      <a:r>
                        <a:rPr lang="en-IN" sz="1800"/>
                        <a:t>1121</a:t>
                      </a:r>
                    </a:p>
                  </a:txBody>
                  <a:tcPr anchor="ctr">
                    <a:lnL>
                      <a:noFill/>
                    </a:lnL>
                    <a:lnR>
                      <a:noFill/>
                    </a:lnR>
                    <a:lnT>
                      <a:noFill/>
                    </a:lnT>
                    <a:lnB>
                      <a:noFill/>
                    </a:lnB>
                    <a:noFill/>
                  </a:tcPr>
                </a:tc>
                <a:extLst>
                  <a:ext uri="{0D108BD9-81ED-4DB2-BD59-A6C34878D82A}">
                    <a16:rowId xmlns:a16="http://schemas.microsoft.com/office/drawing/2014/main" val="430259301"/>
                  </a:ext>
                </a:extLst>
              </a:tr>
              <a:tr h="291917">
                <a:tc>
                  <a:txBody>
                    <a:bodyPr/>
                    <a:lstStyle/>
                    <a:p>
                      <a:r>
                        <a:rPr lang="en-IN" sz="1800"/>
                        <a:t>22</a:t>
                      </a:r>
                    </a:p>
                  </a:txBody>
                  <a:tcPr anchor="ctr">
                    <a:lnL>
                      <a:noFill/>
                    </a:lnL>
                    <a:lnR>
                      <a:noFill/>
                    </a:lnR>
                    <a:lnT>
                      <a:noFill/>
                    </a:lnT>
                    <a:lnB>
                      <a:noFill/>
                    </a:lnB>
                    <a:noFill/>
                  </a:tcPr>
                </a:tc>
                <a:tc>
                  <a:txBody>
                    <a:bodyPr/>
                    <a:lstStyle/>
                    <a:p>
                      <a:r>
                        <a:rPr lang="en-IN" sz="1800" dirty="0"/>
                        <a:t>1186</a:t>
                      </a:r>
                    </a:p>
                  </a:txBody>
                  <a:tcPr anchor="ctr">
                    <a:lnL>
                      <a:noFill/>
                    </a:lnL>
                    <a:lnR>
                      <a:noFill/>
                    </a:lnR>
                    <a:lnT>
                      <a:noFill/>
                    </a:lnT>
                    <a:lnB>
                      <a:noFill/>
                    </a:lnB>
                    <a:noFill/>
                  </a:tcPr>
                </a:tc>
                <a:extLst>
                  <a:ext uri="{0D108BD9-81ED-4DB2-BD59-A6C34878D82A}">
                    <a16:rowId xmlns:a16="http://schemas.microsoft.com/office/drawing/2014/main" val="1497417367"/>
                  </a:ext>
                </a:extLst>
              </a:tr>
            </a:tbl>
          </a:graphicData>
        </a:graphic>
      </p:graphicFrame>
      <p:sp>
        <p:nvSpPr>
          <p:cNvPr id="7" name="TextBox 6">
            <a:extLst>
              <a:ext uri="{FF2B5EF4-FFF2-40B4-BE49-F238E27FC236}">
                <a16:creationId xmlns:a16="http://schemas.microsoft.com/office/drawing/2014/main" id="{D458D365-EE96-04A0-FEFA-82F85EB21761}"/>
              </a:ext>
            </a:extLst>
          </p:cNvPr>
          <p:cNvSpPr txBox="1"/>
          <p:nvPr/>
        </p:nvSpPr>
        <p:spPr>
          <a:xfrm>
            <a:off x="6095999" y="4138367"/>
            <a:ext cx="3224394" cy="369332"/>
          </a:xfrm>
          <a:prstGeom prst="rect">
            <a:avLst/>
          </a:prstGeom>
          <a:noFill/>
        </p:spPr>
        <p:txBody>
          <a:bodyPr wrap="square" rtlCol="0">
            <a:spAutoFit/>
          </a:bodyPr>
          <a:lstStyle/>
          <a:p>
            <a:r>
              <a:rPr lang="en-IN" dirty="0"/>
              <a:t>Weeks                </a:t>
            </a:r>
            <a:r>
              <a:rPr lang="en-IN" dirty="0" err="1"/>
              <a:t>no_of_users</a:t>
            </a:r>
            <a:endParaRPr lang="en-IN" dirty="0"/>
          </a:p>
        </p:txBody>
      </p:sp>
      <p:sp>
        <p:nvSpPr>
          <p:cNvPr id="8" name="TextBox 7">
            <a:extLst>
              <a:ext uri="{FF2B5EF4-FFF2-40B4-BE49-F238E27FC236}">
                <a16:creationId xmlns:a16="http://schemas.microsoft.com/office/drawing/2014/main" id="{1625A68C-4BC4-06FB-46A7-43EB40A20FAC}"/>
              </a:ext>
            </a:extLst>
          </p:cNvPr>
          <p:cNvSpPr txBox="1"/>
          <p:nvPr/>
        </p:nvSpPr>
        <p:spPr>
          <a:xfrm>
            <a:off x="8729221" y="6524922"/>
            <a:ext cx="3728569" cy="246221"/>
          </a:xfrm>
          <a:prstGeom prst="rect">
            <a:avLst/>
          </a:prstGeom>
          <a:noFill/>
        </p:spPr>
        <p:txBody>
          <a:bodyPr wrap="square" rtlCol="0">
            <a:spAutoFit/>
          </a:bodyPr>
          <a:lstStyle/>
          <a:p>
            <a:r>
              <a:rPr lang="en-IN" sz="1000" b="1" dirty="0">
                <a:solidFill>
                  <a:schemeClr val="bg1"/>
                </a:solidFill>
                <a:highlight>
                  <a:srgbClr val="008080"/>
                </a:highlight>
              </a:rPr>
              <a:t>We have many more rows we cant display here</a:t>
            </a:r>
          </a:p>
        </p:txBody>
      </p:sp>
    </p:spTree>
    <p:extLst>
      <p:ext uri="{BB962C8B-B14F-4D97-AF65-F5344CB8AC3E}">
        <p14:creationId xmlns:p14="http://schemas.microsoft.com/office/powerpoint/2010/main" val="1201894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92</TotalTime>
  <Words>1636</Words>
  <Application>Microsoft Office PowerPoint</Application>
  <PresentationFormat>Widescreen</PresentationFormat>
  <Paragraphs>174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Century Gothic</vt:lpstr>
      <vt:lpstr>Manrope</vt:lpstr>
      <vt:lpstr>Symbol</vt:lpstr>
      <vt:lpstr>Wingdings 3</vt:lpstr>
      <vt:lpstr>Ion Boardroom</vt:lpstr>
      <vt:lpstr>Operation Analytics and Investigating Metric Spike</vt:lpstr>
      <vt:lpstr>Job Data Analysis</vt:lpstr>
      <vt:lpstr>Task -1 Jobs Reviewed Over Time</vt:lpstr>
      <vt:lpstr>Task 2:Throughput Analysis</vt:lpstr>
      <vt:lpstr>Task 3:Language Share Analysis:</vt:lpstr>
      <vt:lpstr>Task 4:Duplicate Rows Detection</vt:lpstr>
      <vt:lpstr>Results</vt:lpstr>
      <vt:lpstr>Investigating Metric Spike</vt:lpstr>
      <vt:lpstr>Task -1 Weekly User Engagement</vt:lpstr>
      <vt:lpstr>Task -2 User Growth Analysis</vt:lpstr>
      <vt:lpstr>Task -3 Weekly Retention Analysis</vt:lpstr>
      <vt:lpstr>Task -4 Weekly Engagement Per Device</vt:lpstr>
      <vt:lpstr>Task -5 Email Engagement Analysis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 Ankesh</dc:creator>
  <cp:lastModifiedBy>Om Ankesh</cp:lastModifiedBy>
  <cp:revision>1</cp:revision>
  <dcterms:created xsi:type="dcterms:W3CDTF">2024-09-15T10:36:45Z</dcterms:created>
  <dcterms:modified xsi:type="dcterms:W3CDTF">2024-09-15T12:22:54Z</dcterms:modified>
</cp:coreProperties>
</file>