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71" r:id="rId2"/>
    <p:sldId id="316" r:id="rId3"/>
    <p:sldId id="317" r:id="rId4"/>
    <p:sldId id="314" r:id="rId5"/>
    <p:sldId id="315" r:id="rId6"/>
    <p:sldId id="310" r:id="rId7"/>
    <p:sldId id="302" r:id="rId8"/>
    <p:sldId id="30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 Condensed Light" panose="020B04030500000200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CC83DF-EE12-4D48-80D6-5B307DF12E97}">
  <a:tblStyle styleId="{58CC83DF-EE12-4D48-80D6-5B307DF12E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24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52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74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19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2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9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6AF7930-67E0-424C-8A5D-2F9943831C1E}"/>
              </a:ext>
            </a:extLst>
          </p:cNvPr>
          <p:cNvSpPr txBox="1"/>
          <p:nvPr/>
        </p:nvSpPr>
        <p:spPr>
          <a:xfrm>
            <a:off x="403660" y="987155"/>
            <a:ext cx="4463143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is an example of how Face recognition system works: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8F8F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8F8F8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171943E-CAFB-47AD-9E03-5262CEEF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285" y="1578638"/>
            <a:ext cx="2525486" cy="2282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4549B2-40A5-43D9-98F5-A2593A6054B0}"/>
              </a:ext>
            </a:extLst>
          </p:cNvPr>
          <p:cNvSpPr txBox="1"/>
          <p:nvPr/>
        </p:nvSpPr>
        <p:spPr>
          <a:xfrm>
            <a:off x="2111828" y="217714"/>
            <a:ext cx="4259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Face recognition tests</a:t>
            </a:r>
            <a:endParaRPr lang="en-US" sz="3000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26F5C-0EB7-42BF-9CB8-A803F13DB6E1}"/>
              </a:ext>
            </a:extLst>
          </p:cNvPr>
          <p:cNvSpPr txBox="1"/>
          <p:nvPr/>
        </p:nvSpPr>
        <p:spPr>
          <a:xfrm>
            <a:off x="403660" y="2290796"/>
            <a:ext cx="502194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8F8F8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                         Step 1:</a:t>
            </a:r>
          </a:p>
          <a:p>
            <a:pPr algn="ctr"/>
            <a:endParaRPr lang="en-US" sz="3000" b="1" dirty="0">
              <a:solidFill>
                <a:srgbClr val="F8F8F8"/>
              </a:solidFill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take a training photo of Mohammed Salah as a reference to be uploaded and stored on the system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171943E-CAFB-47AD-9E03-5262CEEF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146" y="3292506"/>
            <a:ext cx="1969425" cy="1828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4549B2-40A5-43D9-98F5-A2593A6054B0}"/>
              </a:ext>
            </a:extLst>
          </p:cNvPr>
          <p:cNvSpPr txBox="1"/>
          <p:nvPr/>
        </p:nvSpPr>
        <p:spPr>
          <a:xfrm>
            <a:off x="2111828" y="217714"/>
            <a:ext cx="425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8F8F8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Step 2: Tilted To Frontal Image </a:t>
            </a:r>
            <a:endParaRPr lang="en-US" dirty="0"/>
          </a:p>
        </p:txBody>
      </p:sp>
      <p:pic>
        <p:nvPicPr>
          <p:cNvPr id="1026" name="Picture 2" descr="Mohamed Salah closing in on Kenny Dalglish's goal record v Brighton -  Liverpool FC">
            <a:extLst>
              <a:ext uri="{FF2B5EF4-FFF2-40B4-BE49-F238E27FC236}">
                <a16:creationId xmlns:a16="http://schemas.microsoft.com/office/drawing/2014/main" id="{21DAA7CE-495A-46F7-A91A-AD9183A3C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" y="3424517"/>
            <a:ext cx="18383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A20F76-FB69-4F98-92DE-2D87764567C9}"/>
              </a:ext>
            </a:extLst>
          </p:cNvPr>
          <p:cNvCxnSpPr>
            <a:cxnSpLocks/>
          </p:cNvCxnSpPr>
          <p:nvPr/>
        </p:nvCxnSpPr>
        <p:spPr>
          <a:xfrm>
            <a:off x="1952171" y="4275763"/>
            <a:ext cx="103051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9CD744-743F-46DE-AB33-C686891379D3}"/>
              </a:ext>
            </a:extLst>
          </p:cNvPr>
          <p:cNvCxnSpPr>
            <a:cxnSpLocks/>
          </p:cNvCxnSpPr>
          <p:nvPr/>
        </p:nvCxnSpPr>
        <p:spPr>
          <a:xfrm flipV="1">
            <a:off x="5141685" y="4206696"/>
            <a:ext cx="1162084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AE07496-4100-4194-A3C2-8399E8AD51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52"/>
          <a:stretch/>
        </p:blipFill>
        <p:spPr>
          <a:xfrm>
            <a:off x="3091544" y="3424515"/>
            <a:ext cx="1969424" cy="16573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24F126-B41F-4DF6-854B-7A4F26F0C8CB}"/>
              </a:ext>
            </a:extLst>
          </p:cNvPr>
          <p:cNvSpPr txBox="1"/>
          <p:nvPr/>
        </p:nvSpPr>
        <p:spPr>
          <a:xfrm>
            <a:off x="166914" y="1306286"/>
            <a:ext cx="8810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accent4"/>
                </a:solidFill>
              </a:rPr>
              <a:t>The frontal and tilted images of the same person are completely different for the network.</a:t>
            </a:r>
          </a:p>
          <a:p>
            <a:pPr algn="just"/>
            <a:endParaRPr lang="en-US" sz="1800" dirty="0">
              <a:solidFill>
                <a:schemeClr val="accent4"/>
              </a:solidFill>
            </a:endParaRPr>
          </a:p>
          <a:p>
            <a:pPr algn="just"/>
            <a:r>
              <a:rPr lang="en-US" sz="1800" dirty="0">
                <a:solidFill>
                  <a:schemeClr val="accent4"/>
                </a:solidFill>
              </a:rPr>
              <a:t>Therefore, we use dilp library to find the facial landmarks and warps it so the system can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14835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171943E-CAFB-47AD-9E03-5262CEEF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" y="3253485"/>
            <a:ext cx="1969425" cy="1828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4549B2-40A5-43D9-98F5-A2593A6054B0}"/>
              </a:ext>
            </a:extLst>
          </p:cNvPr>
          <p:cNvSpPr txBox="1"/>
          <p:nvPr/>
        </p:nvSpPr>
        <p:spPr>
          <a:xfrm>
            <a:off x="2111828" y="217714"/>
            <a:ext cx="5210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8F8F8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Step 3: Encoding Features with  HOG 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A20F76-FB69-4F98-92DE-2D87764567C9}"/>
              </a:ext>
            </a:extLst>
          </p:cNvPr>
          <p:cNvCxnSpPr>
            <a:cxnSpLocks/>
          </p:cNvCxnSpPr>
          <p:nvPr/>
        </p:nvCxnSpPr>
        <p:spPr>
          <a:xfrm>
            <a:off x="1952171" y="4275763"/>
            <a:ext cx="103051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9CD744-743F-46DE-AB33-C686891379D3}"/>
              </a:ext>
            </a:extLst>
          </p:cNvPr>
          <p:cNvCxnSpPr>
            <a:cxnSpLocks/>
          </p:cNvCxnSpPr>
          <p:nvPr/>
        </p:nvCxnSpPr>
        <p:spPr>
          <a:xfrm flipV="1">
            <a:off x="5512241" y="4275763"/>
            <a:ext cx="1162084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4DA41B-57C5-43DE-95D1-854A90C6C1E3}"/>
              </a:ext>
            </a:extLst>
          </p:cNvPr>
          <p:cNvSpPr txBox="1"/>
          <p:nvPr/>
        </p:nvSpPr>
        <p:spPr>
          <a:xfrm>
            <a:off x="123371" y="1150660"/>
            <a:ext cx="8193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harter"/>
              </a:rPr>
              <a:t>Histogram of Oriented Gradients or in short HOG create a simplified version of the image.</a:t>
            </a:r>
          </a:p>
          <a:p>
            <a:endParaRPr lang="en-US" sz="1800" b="0" i="0" dirty="0">
              <a:solidFill>
                <a:schemeClr val="tx2"/>
              </a:solidFill>
              <a:effectLst/>
              <a:latin typeface="charter"/>
            </a:endParaRPr>
          </a:p>
          <a:p>
            <a:r>
              <a:rPr lang="en-US" sz="1800" dirty="0">
                <a:solidFill>
                  <a:schemeClr val="tx2"/>
                </a:solidFill>
                <a:latin typeface="charter"/>
              </a:rPr>
              <a:t>The HOG measures the features of the face by generating  128 points of the face.</a:t>
            </a:r>
          </a:p>
          <a:p>
            <a:endParaRPr lang="en-US" sz="1800" dirty="0">
              <a:solidFill>
                <a:schemeClr val="tx2"/>
              </a:solidFill>
              <a:latin typeface="charter"/>
            </a:endParaRPr>
          </a:p>
          <a:p>
            <a:r>
              <a:rPr lang="en-US" sz="1800" dirty="0">
                <a:solidFill>
                  <a:schemeClr val="tx2"/>
                </a:solidFill>
                <a:latin typeface="charter"/>
              </a:rPr>
              <a:t>The  128 measurement points is used define a person and differentiate between different people as well.( but how?)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9FC60EB-B6E5-4A48-B65B-C5298845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986" y="3196054"/>
            <a:ext cx="2491026" cy="188581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E9C71D2-D72B-4BA7-90B4-B3BFA99C2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625" y="3143802"/>
            <a:ext cx="2291004" cy="19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6AF7930-67E0-424C-8A5D-2F9943831C1E}"/>
              </a:ext>
            </a:extLst>
          </p:cNvPr>
          <p:cNvSpPr txBox="1"/>
          <p:nvPr/>
        </p:nvSpPr>
        <p:spPr>
          <a:xfrm>
            <a:off x="319315" y="65536"/>
            <a:ext cx="7852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Step 4 : choosing a Machine learning method </a:t>
            </a:r>
          </a:p>
          <a:p>
            <a:pPr algn="ctr"/>
            <a:r>
              <a:rPr lang="en-US" sz="3000" b="1" dirty="0">
                <a:solidFill>
                  <a:schemeClr val="tx2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endParaRPr 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</p:txBody>
      </p:sp>
      <p:sp>
        <p:nvSpPr>
          <p:cNvPr id="83" name="Google Shape;653;p34">
            <a:extLst>
              <a:ext uri="{FF2B5EF4-FFF2-40B4-BE49-F238E27FC236}">
                <a16:creationId xmlns:a16="http://schemas.microsoft.com/office/drawing/2014/main" id="{D3727422-115A-4DB0-B75B-7C6BDDD2961A}"/>
              </a:ext>
            </a:extLst>
          </p:cNvPr>
          <p:cNvSpPr/>
          <p:nvPr/>
        </p:nvSpPr>
        <p:spPr>
          <a:xfrm>
            <a:off x="4050612" y="1206836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656;p34">
            <a:extLst>
              <a:ext uri="{FF2B5EF4-FFF2-40B4-BE49-F238E27FC236}">
                <a16:creationId xmlns:a16="http://schemas.microsoft.com/office/drawing/2014/main" id="{8C353ADF-023F-498C-A8DE-CC5155A2A194}"/>
              </a:ext>
            </a:extLst>
          </p:cNvPr>
          <p:cNvSpPr txBox="1">
            <a:spLocks/>
          </p:cNvSpPr>
          <p:nvPr/>
        </p:nvSpPr>
        <p:spPr>
          <a:xfrm>
            <a:off x="796500" y="2170612"/>
            <a:ext cx="2234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endParaRPr lang="en-US" sz="1400" dirty="0"/>
          </a:p>
        </p:txBody>
      </p:sp>
      <p:sp>
        <p:nvSpPr>
          <p:cNvPr id="85" name="Google Shape;666;p34">
            <a:extLst>
              <a:ext uri="{FF2B5EF4-FFF2-40B4-BE49-F238E27FC236}">
                <a16:creationId xmlns:a16="http://schemas.microsoft.com/office/drawing/2014/main" id="{CFA5F50B-B298-4741-A485-5FC70B641398}"/>
              </a:ext>
            </a:extLst>
          </p:cNvPr>
          <p:cNvSpPr txBox="1">
            <a:spLocks/>
          </p:cNvSpPr>
          <p:nvPr/>
        </p:nvSpPr>
        <p:spPr>
          <a:xfrm flipH="1">
            <a:off x="1879600" y="858967"/>
            <a:ext cx="115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</a:t>
            </a:r>
            <a:endParaRPr lang="en-U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6" name="Google Shape;668;p34">
            <a:extLst>
              <a:ext uri="{FF2B5EF4-FFF2-40B4-BE49-F238E27FC236}">
                <a16:creationId xmlns:a16="http://schemas.microsoft.com/office/drawing/2014/main" id="{E0E85DE7-DC5A-489B-92D9-5FAC740996CC}"/>
              </a:ext>
            </a:extLst>
          </p:cNvPr>
          <p:cNvSpPr txBox="1">
            <a:spLocks/>
          </p:cNvSpPr>
          <p:nvPr/>
        </p:nvSpPr>
        <p:spPr>
          <a:xfrm>
            <a:off x="2242486" y="2166948"/>
            <a:ext cx="79549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1800" b="1" dirty="0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DC</a:t>
            </a:r>
          </a:p>
        </p:txBody>
      </p:sp>
      <p:sp>
        <p:nvSpPr>
          <p:cNvPr id="87" name="Google Shape;670;p34">
            <a:extLst>
              <a:ext uri="{FF2B5EF4-FFF2-40B4-BE49-F238E27FC236}">
                <a16:creationId xmlns:a16="http://schemas.microsoft.com/office/drawing/2014/main" id="{22E39E2E-EBEC-4ABD-B392-D18A09A3AC7C}"/>
              </a:ext>
            </a:extLst>
          </p:cNvPr>
          <p:cNvSpPr/>
          <p:nvPr/>
        </p:nvSpPr>
        <p:spPr>
          <a:xfrm>
            <a:off x="3154787" y="2119136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671;p34">
            <a:extLst>
              <a:ext uri="{FF2B5EF4-FFF2-40B4-BE49-F238E27FC236}">
                <a16:creationId xmlns:a16="http://schemas.microsoft.com/office/drawing/2014/main" id="{190A83E2-CFC7-47C4-AF44-E517E17D708B}"/>
              </a:ext>
            </a:extLst>
          </p:cNvPr>
          <p:cNvSpPr/>
          <p:nvPr/>
        </p:nvSpPr>
        <p:spPr>
          <a:xfrm>
            <a:off x="5408137" y="2119136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672;p34">
            <a:extLst>
              <a:ext uri="{FF2B5EF4-FFF2-40B4-BE49-F238E27FC236}">
                <a16:creationId xmlns:a16="http://schemas.microsoft.com/office/drawing/2014/main" id="{DFF3C1E1-EE1D-44AF-BC86-5759B0B90664}"/>
              </a:ext>
            </a:extLst>
          </p:cNvPr>
          <p:cNvSpPr/>
          <p:nvPr/>
        </p:nvSpPr>
        <p:spPr>
          <a:xfrm>
            <a:off x="3154787" y="756236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673;p34">
            <a:extLst>
              <a:ext uri="{FF2B5EF4-FFF2-40B4-BE49-F238E27FC236}">
                <a16:creationId xmlns:a16="http://schemas.microsoft.com/office/drawing/2014/main" id="{DDE7456A-ED60-46DE-BD45-15151AAAF2E7}"/>
              </a:ext>
            </a:extLst>
          </p:cNvPr>
          <p:cNvSpPr/>
          <p:nvPr/>
        </p:nvSpPr>
        <p:spPr>
          <a:xfrm>
            <a:off x="5408137" y="756236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674;p34">
            <a:extLst>
              <a:ext uri="{FF2B5EF4-FFF2-40B4-BE49-F238E27FC236}">
                <a16:creationId xmlns:a16="http://schemas.microsoft.com/office/drawing/2014/main" id="{372DFF4F-C836-4907-A3E3-C049F69409A2}"/>
              </a:ext>
            </a:extLst>
          </p:cNvPr>
          <p:cNvCxnSpPr>
            <a:cxnSpLocks/>
            <a:stCxn id="89" idx="3"/>
            <a:endCxn id="83" idx="1"/>
          </p:cNvCxnSpPr>
          <p:nvPr/>
        </p:nvCxnSpPr>
        <p:spPr>
          <a:xfrm>
            <a:off x="3605387" y="981536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675;p34">
            <a:extLst>
              <a:ext uri="{FF2B5EF4-FFF2-40B4-BE49-F238E27FC236}">
                <a16:creationId xmlns:a16="http://schemas.microsoft.com/office/drawing/2014/main" id="{9611A59C-A823-4079-8CED-B2C98ACA90BF}"/>
              </a:ext>
            </a:extLst>
          </p:cNvPr>
          <p:cNvCxnSpPr>
            <a:cxnSpLocks/>
            <a:stCxn id="83" idx="1"/>
            <a:endCxn id="87" idx="3"/>
          </p:cNvCxnSpPr>
          <p:nvPr/>
        </p:nvCxnSpPr>
        <p:spPr>
          <a:xfrm flipH="1">
            <a:off x="3605412" y="1662986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676;p34">
            <a:extLst>
              <a:ext uri="{FF2B5EF4-FFF2-40B4-BE49-F238E27FC236}">
                <a16:creationId xmlns:a16="http://schemas.microsoft.com/office/drawing/2014/main" id="{5AD51952-1F9C-494A-9B1D-D7A0811C22CB}"/>
              </a:ext>
            </a:extLst>
          </p:cNvPr>
          <p:cNvCxnSpPr>
            <a:cxnSpLocks/>
            <a:stCxn id="90" idx="1"/>
            <a:endCxn id="83" idx="3"/>
          </p:cNvCxnSpPr>
          <p:nvPr/>
        </p:nvCxnSpPr>
        <p:spPr>
          <a:xfrm flipH="1">
            <a:off x="4962937" y="981536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677;p34">
            <a:extLst>
              <a:ext uri="{FF2B5EF4-FFF2-40B4-BE49-F238E27FC236}">
                <a16:creationId xmlns:a16="http://schemas.microsoft.com/office/drawing/2014/main" id="{52A7E724-A47B-4EA6-A2CC-08C4FB69CF96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>
            <a:off x="4962912" y="1662986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" name="Google Shape;724;p36">
            <a:extLst>
              <a:ext uri="{FF2B5EF4-FFF2-40B4-BE49-F238E27FC236}">
                <a16:creationId xmlns:a16="http://schemas.microsoft.com/office/drawing/2014/main" id="{18B559E5-36B6-4737-BAD4-2B1B1935E0D8}"/>
              </a:ext>
            </a:extLst>
          </p:cNvPr>
          <p:cNvGrpSpPr/>
          <p:nvPr/>
        </p:nvGrpSpPr>
        <p:grpSpPr>
          <a:xfrm>
            <a:off x="4196460" y="1367267"/>
            <a:ext cx="620453" cy="576396"/>
            <a:chOff x="2497275" y="2744159"/>
            <a:chExt cx="370930" cy="370549"/>
          </a:xfrm>
        </p:grpSpPr>
        <p:sp>
          <p:nvSpPr>
            <p:cNvPr id="96" name="Google Shape;725;p36">
              <a:extLst>
                <a:ext uri="{FF2B5EF4-FFF2-40B4-BE49-F238E27FC236}">
                  <a16:creationId xmlns:a16="http://schemas.microsoft.com/office/drawing/2014/main" id="{45C209FB-42EE-44EE-968E-0599AB6C7C8C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26;p36">
              <a:extLst>
                <a:ext uri="{FF2B5EF4-FFF2-40B4-BE49-F238E27FC236}">
                  <a16:creationId xmlns:a16="http://schemas.microsoft.com/office/drawing/2014/main" id="{BF8E1999-73ED-421B-B357-C2020F18FDB3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27;p36">
              <a:extLst>
                <a:ext uri="{FF2B5EF4-FFF2-40B4-BE49-F238E27FC236}">
                  <a16:creationId xmlns:a16="http://schemas.microsoft.com/office/drawing/2014/main" id="{1EF45940-7E72-46D8-9E90-45CBDD8E4F23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728;p36">
              <a:extLst>
                <a:ext uri="{FF2B5EF4-FFF2-40B4-BE49-F238E27FC236}">
                  <a16:creationId xmlns:a16="http://schemas.microsoft.com/office/drawing/2014/main" id="{355A18D6-ABD8-4FDF-AB8B-ADE1FAAE8A05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29;p36">
              <a:extLst>
                <a:ext uri="{FF2B5EF4-FFF2-40B4-BE49-F238E27FC236}">
                  <a16:creationId xmlns:a16="http://schemas.microsoft.com/office/drawing/2014/main" id="{7AFD1E68-92BE-4F0E-A421-8541A68E0BC3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0;p36">
              <a:extLst>
                <a:ext uri="{FF2B5EF4-FFF2-40B4-BE49-F238E27FC236}">
                  <a16:creationId xmlns:a16="http://schemas.microsoft.com/office/drawing/2014/main" id="{510FD32A-7B45-4069-B0FF-D407001873EB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2619;p61">
            <a:extLst>
              <a:ext uri="{FF2B5EF4-FFF2-40B4-BE49-F238E27FC236}">
                <a16:creationId xmlns:a16="http://schemas.microsoft.com/office/drawing/2014/main" id="{6D022A05-8F3E-4109-B940-0C8D9CDA1F79}"/>
              </a:ext>
            </a:extLst>
          </p:cNvPr>
          <p:cNvGrpSpPr/>
          <p:nvPr/>
        </p:nvGrpSpPr>
        <p:grpSpPr>
          <a:xfrm>
            <a:off x="5468399" y="806458"/>
            <a:ext cx="337069" cy="302593"/>
            <a:chOff x="3441065" y="4302505"/>
            <a:chExt cx="337069" cy="302593"/>
          </a:xfrm>
        </p:grpSpPr>
        <p:sp>
          <p:nvSpPr>
            <p:cNvPr id="103" name="Google Shape;12620;p61">
              <a:extLst>
                <a:ext uri="{FF2B5EF4-FFF2-40B4-BE49-F238E27FC236}">
                  <a16:creationId xmlns:a16="http://schemas.microsoft.com/office/drawing/2014/main" id="{C5ED6A85-028E-4665-85D8-426326AAC0A7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21;p61">
              <a:extLst>
                <a:ext uri="{FF2B5EF4-FFF2-40B4-BE49-F238E27FC236}">
                  <a16:creationId xmlns:a16="http://schemas.microsoft.com/office/drawing/2014/main" id="{247852D5-476C-4AD6-B687-D91131B876B1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22;p61">
              <a:extLst>
                <a:ext uri="{FF2B5EF4-FFF2-40B4-BE49-F238E27FC236}">
                  <a16:creationId xmlns:a16="http://schemas.microsoft.com/office/drawing/2014/main" id="{6E38A671-EE62-4DB9-8CB7-3ED6C90C77E1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623;p61">
              <a:extLst>
                <a:ext uri="{FF2B5EF4-FFF2-40B4-BE49-F238E27FC236}">
                  <a16:creationId xmlns:a16="http://schemas.microsoft.com/office/drawing/2014/main" id="{E1C3CEB1-F53F-4F8B-AB35-E060D4E50955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624;p61">
              <a:extLst>
                <a:ext uri="{FF2B5EF4-FFF2-40B4-BE49-F238E27FC236}">
                  <a16:creationId xmlns:a16="http://schemas.microsoft.com/office/drawing/2014/main" id="{D3107E3D-2F64-48D9-93F1-D85C841770CA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625;p61">
              <a:extLst>
                <a:ext uri="{FF2B5EF4-FFF2-40B4-BE49-F238E27FC236}">
                  <a16:creationId xmlns:a16="http://schemas.microsoft.com/office/drawing/2014/main" id="{8D40A804-D5CE-4FBD-8A77-349461994277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626;p61">
              <a:extLst>
                <a:ext uri="{FF2B5EF4-FFF2-40B4-BE49-F238E27FC236}">
                  <a16:creationId xmlns:a16="http://schemas.microsoft.com/office/drawing/2014/main" id="{A9951522-BBEC-4475-AC82-ACD75E451900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627;p61">
              <a:extLst>
                <a:ext uri="{FF2B5EF4-FFF2-40B4-BE49-F238E27FC236}">
                  <a16:creationId xmlns:a16="http://schemas.microsoft.com/office/drawing/2014/main" id="{6DB9AD8A-7C89-41E7-AA0A-E50589A86B0D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628;p61">
              <a:extLst>
                <a:ext uri="{FF2B5EF4-FFF2-40B4-BE49-F238E27FC236}">
                  <a16:creationId xmlns:a16="http://schemas.microsoft.com/office/drawing/2014/main" id="{B4050892-FB4F-48CD-8545-C5EAB4768499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629;p61">
              <a:extLst>
                <a:ext uri="{FF2B5EF4-FFF2-40B4-BE49-F238E27FC236}">
                  <a16:creationId xmlns:a16="http://schemas.microsoft.com/office/drawing/2014/main" id="{987C00D4-607B-45C1-8F88-D239D2B0F120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630;p61">
              <a:extLst>
                <a:ext uri="{FF2B5EF4-FFF2-40B4-BE49-F238E27FC236}">
                  <a16:creationId xmlns:a16="http://schemas.microsoft.com/office/drawing/2014/main" id="{2FC127D4-C4C5-483E-A02F-C235B2BF62E7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631;p61">
              <a:extLst>
                <a:ext uri="{FF2B5EF4-FFF2-40B4-BE49-F238E27FC236}">
                  <a16:creationId xmlns:a16="http://schemas.microsoft.com/office/drawing/2014/main" id="{ADA17F64-FC91-40E4-93B1-4B3CF293FECB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632;p61">
              <a:extLst>
                <a:ext uri="{FF2B5EF4-FFF2-40B4-BE49-F238E27FC236}">
                  <a16:creationId xmlns:a16="http://schemas.microsoft.com/office/drawing/2014/main" id="{76AED36C-A60E-4F6B-99B4-1D3C77632A9A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2619;p61">
            <a:extLst>
              <a:ext uri="{FF2B5EF4-FFF2-40B4-BE49-F238E27FC236}">
                <a16:creationId xmlns:a16="http://schemas.microsoft.com/office/drawing/2014/main" id="{6A16959D-17E5-46CE-B26B-8C74D06E2614}"/>
              </a:ext>
            </a:extLst>
          </p:cNvPr>
          <p:cNvGrpSpPr/>
          <p:nvPr/>
        </p:nvGrpSpPr>
        <p:grpSpPr>
          <a:xfrm>
            <a:off x="5468400" y="2170590"/>
            <a:ext cx="337069" cy="302593"/>
            <a:chOff x="3441065" y="4302505"/>
            <a:chExt cx="337069" cy="302593"/>
          </a:xfrm>
        </p:grpSpPr>
        <p:sp>
          <p:nvSpPr>
            <p:cNvPr id="117" name="Google Shape;12620;p61">
              <a:extLst>
                <a:ext uri="{FF2B5EF4-FFF2-40B4-BE49-F238E27FC236}">
                  <a16:creationId xmlns:a16="http://schemas.microsoft.com/office/drawing/2014/main" id="{0F686B15-A386-47FD-8900-DCC9D5D54550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621;p61">
              <a:extLst>
                <a:ext uri="{FF2B5EF4-FFF2-40B4-BE49-F238E27FC236}">
                  <a16:creationId xmlns:a16="http://schemas.microsoft.com/office/drawing/2014/main" id="{C572FBAD-9ECA-4BD5-97F5-46C31CC62D96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622;p61">
              <a:extLst>
                <a:ext uri="{FF2B5EF4-FFF2-40B4-BE49-F238E27FC236}">
                  <a16:creationId xmlns:a16="http://schemas.microsoft.com/office/drawing/2014/main" id="{08AE69BF-0B97-4120-BABE-D2B6046242BB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623;p61">
              <a:extLst>
                <a:ext uri="{FF2B5EF4-FFF2-40B4-BE49-F238E27FC236}">
                  <a16:creationId xmlns:a16="http://schemas.microsoft.com/office/drawing/2014/main" id="{78463C9D-512B-4D49-B773-79292610F667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624;p61">
              <a:extLst>
                <a:ext uri="{FF2B5EF4-FFF2-40B4-BE49-F238E27FC236}">
                  <a16:creationId xmlns:a16="http://schemas.microsoft.com/office/drawing/2014/main" id="{2C3AF6A5-0C1E-4688-BC55-A62C476FFA5B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625;p61">
              <a:extLst>
                <a:ext uri="{FF2B5EF4-FFF2-40B4-BE49-F238E27FC236}">
                  <a16:creationId xmlns:a16="http://schemas.microsoft.com/office/drawing/2014/main" id="{8DAFED29-4868-4669-9DE6-C79D608974EC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626;p61">
              <a:extLst>
                <a:ext uri="{FF2B5EF4-FFF2-40B4-BE49-F238E27FC236}">
                  <a16:creationId xmlns:a16="http://schemas.microsoft.com/office/drawing/2014/main" id="{BE38C939-D015-47DF-BAFF-CCC8D220F215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627;p61">
              <a:extLst>
                <a:ext uri="{FF2B5EF4-FFF2-40B4-BE49-F238E27FC236}">
                  <a16:creationId xmlns:a16="http://schemas.microsoft.com/office/drawing/2014/main" id="{FDF2F189-711D-4549-8F2A-EF69DBFFEA73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628;p61">
              <a:extLst>
                <a:ext uri="{FF2B5EF4-FFF2-40B4-BE49-F238E27FC236}">
                  <a16:creationId xmlns:a16="http://schemas.microsoft.com/office/drawing/2014/main" id="{601073EC-3400-471D-B226-D2318CFE88C8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29;p61">
              <a:extLst>
                <a:ext uri="{FF2B5EF4-FFF2-40B4-BE49-F238E27FC236}">
                  <a16:creationId xmlns:a16="http://schemas.microsoft.com/office/drawing/2014/main" id="{6227F599-AF72-4518-80A4-21B45D9FA436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630;p61">
              <a:extLst>
                <a:ext uri="{FF2B5EF4-FFF2-40B4-BE49-F238E27FC236}">
                  <a16:creationId xmlns:a16="http://schemas.microsoft.com/office/drawing/2014/main" id="{1AA88942-9CEC-4DC2-B082-58D4321C62D6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631;p61">
              <a:extLst>
                <a:ext uri="{FF2B5EF4-FFF2-40B4-BE49-F238E27FC236}">
                  <a16:creationId xmlns:a16="http://schemas.microsoft.com/office/drawing/2014/main" id="{98DA3A7D-A19A-405C-AF99-EA3843FA1E3C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632;p61">
              <a:extLst>
                <a:ext uri="{FF2B5EF4-FFF2-40B4-BE49-F238E27FC236}">
                  <a16:creationId xmlns:a16="http://schemas.microsoft.com/office/drawing/2014/main" id="{2943DD34-AF37-4C8D-985B-99BD9D103C27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2619;p61">
            <a:extLst>
              <a:ext uri="{FF2B5EF4-FFF2-40B4-BE49-F238E27FC236}">
                <a16:creationId xmlns:a16="http://schemas.microsoft.com/office/drawing/2014/main" id="{E75D1FA4-A8A0-45DA-B8AC-7494DFDCB714}"/>
              </a:ext>
            </a:extLst>
          </p:cNvPr>
          <p:cNvGrpSpPr/>
          <p:nvPr/>
        </p:nvGrpSpPr>
        <p:grpSpPr>
          <a:xfrm>
            <a:off x="3212147" y="819860"/>
            <a:ext cx="337069" cy="302593"/>
            <a:chOff x="3441065" y="4302505"/>
            <a:chExt cx="337069" cy="302593"/>
          </a:xfrm>
        </p:grpSpPr>
        <p:sp>
          <p:nvSpPr>
            <p:cNvPr id="131" name="Google Shape;12620;p61">
              <a:extLst>
                <a:ext uri="{FF2B5EF4-FFF2-40B4-BE49-F238E27FC236}">
                  <a16:creationId xmlns:a16="http://schemas.microsoft.com/office/drawing/2014/main" id="{1E5DCFED-AADA-4D08-B315-32E3E4C5A170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621;p61">
              <a:extLst>
                <a:ext uri="{FF2B5EF4-FFF2-40B4-BE49-F238E27FC236}">
                  <a16:creationId xmlns:a16="http://schemas.microsoft.com/office/drawing/2014/main" id="{50B50DCF-1BF7-446F-BA96-BDFF765087EE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622;p61">
              <a:extLst>
                <a:ext uri="{FF2B5EF4-FFF2-40B4-BE49-F238E27FC236}">
                  <a16:creationId xmlns:a16="http://schemas.microsoft.com/office/drawing/2014/main" id="{BCA7E25C-4AF4-4F57-8FFA-AF628CA026FB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623;p61">
              <a:extLst>
                <a:ext uri="{FF2B5EF4-FFF2-40B4-BE49-F238E27FC236}">
                  <a16:creationId xmlns:a16="http://schemas.microsoft.com/office/drawing/2014/main" id="{0E103774-1FE5-41BC-9088-FE69534A9921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624;p61">
              <a:extLst>
                <a:ext uri="{FF2B5EF4-FFF2-40B4-BE49-F238E27FC236}">
                  <a16:creationId xmlns:a16="http://schemas.microsoft.com/office/drawing/2014/main" id="{5D18D3C5-E447-482B-8F8E-FA6BA90A6368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625;p61">
              <a:extLst>
                <a:ext uri="{FF2B5EF4-FFF2-40B4-BE49-F238E27FC236}">
                  <a16:creationId xmlns:a16="http://schemas.microsoft.com/office/drawing/2014/main" id="{C55AE547-E82E-466F-8C89-1EA6C5D3F0FF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626;p61">
              <a:extLst>
                <a:ext uri="{FF2B5EF4-FFF2-40B4-BE49-F238E27FC236}">
                  <a16:creationId xmlns:a16="http://schemas.microsoft.com/office/drawing/2014/main" id="{111484AC-A5EC-47B9-8347-8E283C7FF5DE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627;p61">
              <a:extLst>
                <a:ext uri="{FF2B5EF4-FFF2-40B4-BE49-F238E27FC236}">
                  <a16:creationId xmlns:a16="http://schemas.microsoft.com/office/drawing/2014/main" id="{0E82C2A5-D3E9-4CAA-9475-957111E30779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628;p61">
              <a:extLst>
                <a:ext uri="{FF2B5EF4-FFF2-40B4-BE49-F238E27FC236}">
                  <a16:creationId xmlns:a16="http://schemas.microsoft.com/office/drawing/2014/main" id="{649D38EE-7F51-4FE5-B5A4-736830F46EA7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629;p61">
              <a:extLst>
                <a:ext uri="{FF2B5EF4-FFF2-40B4-BE49-F238E27FC236}">
                  <a16:creationId xmlns:a16="http://schemas.microsoft.com/office/drawing/2014/main" id="{92654D79-29B7-44C1-BAB7-5D721390813F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630;p61">
              <a:extLst>
                <a:ext uri="{FF2B5EF4-FFF2-40B4-BE49-F238E27FC236}">
                  <a16:creationId xmlns:a16="http://schemas.microsoft.com/office/drawing/2014/main" id="{D2A8A73F-4309-479C-BC4F-28CDD8517A72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631;p61">
              <a:extLst>
                <a:ext uri="{FF2B5EF4-FFF2-40B4-BE49-F238E27FC236}">
                  <a16:creationId xmlns:a16="http://schemas.microsoft.com/office/drawing/2014/main" id="{6551EB6F-DECD-4E85-AD36-D5CF1EE2321C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632;p61">
              <a:extLst>
                <a:ext uri="{FF2B5EF4-FFF2-40B4-BE49-F238E27FC236}">
                  <a16:creationId xmlns:a16="http://schemas.microsoft.com/office/drawing/2014/main" id="{A338E943-9BFB-4FF0-8CD6-AC9C88653486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2619;p61">
            <a:extLst>
              <a:ext uri="{FF2B5EF4-FFF2-40B4-BE49-F238E27FC236}">
                <a16:creationId xmlns:a16="http://schemas.microsoft.com/office/drawing/2014/main" id="{2BA16264-1277-4A87-8B21-258E9D048316}"/>
              </a:ext>
            </a:extLst>
          </p:cNvPr>
          <p:cNvGrpSpPr/>
          <p:nvPr/>
        </p:nvGrpSpPr>
        <p:grpSpPr>
          <a:xfrm>
            <a:off x="3216663" y="2193139"/>
            <a:ext cx="337069" cy="302593"/>
            <a:chOff x="3441065" y="4302505"/>
            <a:chExt cx="337069" cy="302593"/>
          </a:xfrm>
        </p:grpSpPr>
        <p:sp>
          <p:nvSpPr>
            <p:cNvPr id="145" name="Google Shape;12620;p61">
              <a:extLst>
                <a:ext uri="{FF2B5EF4-FFF2-40B4-BE49-F238E27FC236}">
                  <a16:creationId xmlns:a16="http://schemas.microsoft.com/office/drawing/2014/main" id="{4BF6315B-5162-470F-A5A9-F67C2F807735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621;p61">
              <a:extLst>
                <a:ext uri="{FF2B5EF4-FFF2-40B4-BE49-F238E27FC236}">
                  <a16:creationId xmlns:a16="http://schemas.microsoft.com/office/drawing/2014/main" id="{AC4FE92A-4F88-4BC1-AF58-D9DC4D27AA4F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622;p61">
              <a:extLst>
                <a:ext uri="{FF2B5EF4-FFF2-40B4-BE49-F238E27FC236}">
                  <a16:creationId xmlns:a16="http://schemas.microsoft.com/office/drawing/2014/main" id="{5CE4B504-4CE3-4410-AB91-D1573CDBB784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623;p61">
              <a:extLst>
                <a:ext uri="{FF2B5EF4-FFF2-40B4-BE49-F238E27FC236}">
                  <a16:creationId xmlns:a16="http://schemas.microsoft.com/office/drawing/2014/main" id="{76881F7E-AA0F-4C07-AF58-1595F7F1987E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624;p61">
              <a:extLst>
                <a:ext uri="{FF2B5EF4-FFF2-40B4-BE49-F238E27FC236}">
                  <a16:creationId xmlns:a16="http://schemas.microsoft.com/office/drawing/2014/main" id="{BECBD71E-EC73-4808-BDB4-DD81EF75F933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625;p61">
              <a:extLst>
                <a:ext uri="{FF2B5EF4-FFF2-40B4-BE49-F238E27FC236}">
                  <a16:creationId xmlns:a16="http://schemas.microsoft.com/office/drawing/2014/main" id="{2BF17314-1018-422E-8CA5-CE1F85D53AFD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626;p61">
              <a:extLst>
                <a:ext uri="{FF2B5EF4-FFF2-40B4-BE49-F238E27FC236}">
                  <a16:creationId xmlns:a16="http://schemas.microsoft.com/office/drawing/2014/main" id="{8300FD4E-CF36-4F58-BF4E-83949D601F43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627;p61">
              <a:extLst>
                <a:ext uri="{FF2B5EF4-FFF2-40B4-BE49-F238E27FC236}">
                  <a16:creationId xmlns:a16="http://schemas.microsoft.com/office/drawing/2014/main" id="{C82357BE-404F-46B4-BD55-66F94711728B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628;p61">
              <a:extLst>
                <a:ext uri="{FF2B5EF4-FFF2-40B4-BE49-F238E27FC236}">
                  <a16:creationId xmlns:a16="http://schemas.microsoft.com/office/drawing/2014/main" id="{084CC1F9-F6CB-411C-B14C-80AD4CBFFE18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629;p61">
              <a:extLst>
                <a:ext uri="{FF2B5EF4-FFF2-40B4-BE49-F238E27FC236}">
                  <a16:creationId xmlns:a16="http://schemas.microsoft.com/office/drawing/2014/main" id="{5C6E5BB5-9948-4DE0-A1C2-4BE2679D8A4D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630;p61">
              <a:extLst>
                <a:ext uri="{FF2B5EF4-FFF2-40B4-BE49-F238E27FC236}">
                  <a16:creationId xmlns:a16="http://schemas.microsoft.com/office/drawing/2014/main" id="{7905D928-B66F-4EB2-8BBC-FD493629D88F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631;p61">
              <a:extLst>
                <a:ext uri="{FF2B5EF4-FFF2-40B4-BE49-F238E27FC236}">
                  <a16:creationId xmlns:a16="http://schemas.microsoft.com/office/drawing/2014/main" id="{49D83416-D081-4078-B923-DB7C60AF2629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632;p61">
              <a:extLst>
                <a:ext uri="{FF2B5EF4-FFF2-40B4-BE49-F238E27FC236}">
                  <a16:creationId xmlns:a16="http://schemas.microsoft.com/office/drawing/2014/main" id="{DFC156AF-1666-40F0-A4C1-6B073227DD28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655;p34">
            <a:extLst>
              <a:ext uri="{FF2B5EF4-FFF2-40B4-BE49-F238E27FC236}">
                <a16:creationId xmlns:a16="http://schemas.microsoft.com/office/drawing/2014/main" id="{563496B3-E6EF-4BC9-B1B7-1F4C39E906B3}"/>
              </a:ext>
            </a:extLst>
          </p:cNvPr>
          <p:cNvSpPr txBox="1">
            <a:spLocks/>
          </p:cNvSpPr>
          <p:nvPr/>
        </p:nvSpPr>
        <p:spPr>
          <a:xfrm flipH="1">
            <a:off x="6003135" y="701953"/>
            <a:ext cx="941951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KNN</a:t>
            </a:r>
            <a:endParaRPr lang="en-US" sz="1400" b="1" dirty="0"/>
          </a:p>
        </p:txBody>
      </p:sp>
      <p:sp>
        <p:nvSpPr>
          <p:cNvPr id="159" name="Google Shape;657;p34">
            <a:extLst>
              <a:ext uri="{FF2B5EF4-FFF2-40B4-BE49-F238E27FC236}">
                <a16:creationId xmlns:a16="http://schemas.microsoft.com/office/drawing/2014/main" id="{A804DA30-A64A-4A68-86FE-9A6E394EFAA0}"/>
              </a:ext>
            </a:extLst>
          </p:cNvPr>
          <p:cNvSpPr txBox="1">
            <a:spLocks/>
          </p:cNvSpPr>
          <p:nvPr/>
        </p:nvSpPr>
        <p:spPr>
          <a:xfrm>
            <a:off x="6073934" y="2119136"/>
            <a:ext cx="871152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</a:p>
        </p:txBody>
      </p:sp>
      <p:pic>
        <p:nvPicPr>
          <p:cNvPr id="160" name="image4.png">
            <a:extLst>
              <a:ext uri="{FF2B5EF4-FFF2-40B4-BE49-F238E27FC236}">
                <a16:creationId xmlns:a16="http://schemas.microsoft.com/office/drawing/2014/main" id="{C104C6BF-6F51-421D-BD7D-D67133641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1"/>
          <a:stretch/>
        </p:blipFill>
        <p:spPr bwMode="auto">
          <a:xfrm>
            <a:off x="2884141" y="2910247"/>
            <a:ext cx="3998913" cy="2081601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4501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6AF7930-67E0-424C-8A5D-2F9943831C1E}"/>
              </a:ext>
            </a:extLst>
          </p:cNvPr>
          <p:cNvSpPr txBox="1"/>
          <p:nvPr/>
        </p:nvSpPr>
        <p:spPr>
          <a:xfrm>
            <a:off x="3396343" y="65536"/>
            <a:ext cx="28157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Step 4: The SVM </a:t>
            </a:r>
            <a:endParaRPr 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48211-2144-4A33-9E9D-C5B79CE8AD2E}"/>
              </a:ext>
            </a:extLst>
          </p:cNvPr>
          <p:cNvSpPr txBox="1"/>
          <p:nvPr/>
        </p:nvSpPr>
        <p:spPr>
          <a:xfrm>
            <a:off x="319314" y="672833"/>
            <a:ext cx="8824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SVM is the </a:t>
            </a:r>
            <a:r>
              <a:rPr lang="en-US" sz="1800" b="1" dirty="0">
                <a:solidFill>
                  <a:srgbClr val="F8F8F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Vector Machine 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endParaRPr lang="en-US" sz="1800" b="1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F8F8F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is one of the most popular Supervise algorithms, which is used for Classification.</a:t>
            </a:r>
          </a:p>
          <a:p>
            <a:pPr marL="285750" indent="-285750">
              <a:buFontTx/>
              <a:buChar char="-"/>
            </a:pPr>
            <a:endParaRPr lang="en-US" sz="1800" b="1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F8F8F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goal of the SVM algorithm is to choose the extreme points/vectors that help in creating the hyperplane. 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29F7986-7546-48A8-931B-F5E5A58C5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370" y="3198035"/>
            <a:ext cx="3330574" cy="167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7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62744A9-3386-49BF-BECA-02FF6EB6D6FA}"/>
              </a:ext>
            </a:extLst>
          </p:cNvPr>
          <p:cNvSpPr txBox="1"/>
          <p:nvPr/>
        </p:nvSpPr>
        <p:spPr>
          <a:xfrm>
            <a:off x="333829" y="1160327"/>
            <a:ext cx="779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Running this classifier takes milliseconds to find result , differentiate  and find the matches between the two photos.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9" name="Picture 28" descr="A person wearing a helmet&#10;&#10;Description automatically generated with medium confidence">
            <a:extLst>
              <a:ext uri="{FF2B5EF4-FFF2-40B4-BE49-F238E27FC236}">
                <a16:creationId xmlns:a16="http://schemas.microsoft.com/office/drawing/2014/main" id="{6CA3C44B-BF5D-4DB3-B05D-A65014920D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07" y="2851771"/>
            <a:ext cx="3794760" cy="2011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0D7ACF-9E6D-45DE-A3E6-D99020358A22}"/>
              </a:ext>
            </a:extLst>
          </p:cNvPr>
          <p:cNvCxnSpPr>
            <a:cxnSpLocks/>
          </p:cNvCxnSpPr>
          <p:nvPr/>
        </p:nvCxnSpPr>
        <p:spPr>
          <a:xfrm flipH="1">
            <a:off x="7275198" y="3107363"/>
            <a:ext cx="94413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100958-FDBF-42B4-8706-53B071F4DF26}"/>
              </a:ext>
            </a:extLst>
          </p:cNvPr>
          <p:cNvSpPr txBox="1"/>
          <p:nvPr/>
        </p:nvSpPr>
        <p:spPr>
          <a:xfrm>
            <a:off x="665365" y="135294"/>
            <a:ext cx="8062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Step 4: </a:t>
            </a:r>
            <a:r>
              <a:rPr lang="en-US" sz="3000" b="1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SVM</a:t>
            </a:r>
            <a:r>
              <a:rPr lang="en-US" sz="3000" b="1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 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AF68D-6471-42A9-B60E-64D814EFA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86" y="2851771"/>
            <a:ext cx="3570514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FBFD3-81CE-45B7-BAA7-C5E8FBF03FA2}"/>
              </a:ext>
            </a:extLst>
          </p:cNvPr>
          <p:cNvSpPr txBox="1"/>
          <p:nvPr/>
        </p:nvSpPr>
        <p:spPr>
          <a:xfrm>
            <a:off x="355069" y="1023568"/>
            <a:ext cx="492069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Blurry Image: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 we used another test photo of Mohamed Salah but blurry or pixeled and the result came as true .</a:t>
            </a:r>
          </a:p>
        </p:txBody>
      </p:sp>
      <p:pic>
        <p:nvPicPr>
          <p:cNvPr id="5" name="Picture 4" descr="A picture containing text, person, person, male&#10;&#10;Description automatically generated">
            <a:extLst>
              <a:ext uri="{FF2B5EF4-FFF2-40B4-BE49-F238E27FC236}">
                <a16:creationId xmlns:a16="http://schemas.microsoft.com/office/drawing/2014/main" id="{A4400F93-E599-4880-9A09-5E7B09ADB7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830" y="861151"/>
            <a:ext cx="2305050" cy="215328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7E570-D92E-4231-89C3-0858E4246E50}"/>
              </a:ext>
            </a:extLst>
          </p:cNvPr>
          <p:cNvSpPr txBox="1"/>
          <p:nvPr/>
        </p:nvSpPr>
        <p:spPr>
          <a:xfrm>
            <a:off x="137531" y="3405239"/>
            <a:ext cx="47987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Different faces in one Image: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put another photo with  another player and the system detected Mo Salah’s face and can recognized him successfully .</a:t>
            </a:r>
          </a:p>
        </p:txBody>
      </p:sp>
      <p:pic>
        <p:nvPicPr>
          <p:cNvPr id="8" name="Picture 7" descr="A picture containing text, person, person, sport&#10;&#10;Description automatically generated">
            <a:extLst>
              <a:ext uri="{FF2B5EF4-FFF2-40B4-BE49-F238E27FC236}">
                <a16:creationId xmlns:a16="http://schemas.microsoft.com/office/drawing/2014/main" id="{6CAEC97F-F305-4699-8CC3-42900C50FE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/>
          <a:stretch>
            <a:fillRect/>
          </a:stretch>
        </p:blipFill>
        <p:spPr bwMode="auto">
          <a:xfrm>
            <a:off x="5560230" y="3357297"/>
            <a:ext cx="2705471" cy="1525270"/>
          </a:xfrm>
          <a:prstGeom prst="rect">
            <a:avLst/>
          </a:prstGeom>
          <a:noFill/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0C213-97EF-40EA-9723-BFFFFB93C660}"/>
              </a:ext>
            </a:extLst>
          </p:cNvPr>
          <p:cNvCxnSpPr>
            <a:cxnSpLocks/>
          </p:cNvCxnSpPr>
          <p:nvPr/>
        </p:nvCxnSpPr>
        <p:spPr>
          <a:xfrm flipH="1">
            <a:off x="7898781" y="1132711"/>
            <a:ext cx="94413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79F2A2-D7AF-4D4D-8F9E-793D8343E34F}"/>
              </a:ext>
            </a:extLst>
          </p:cNvPr>
          <p:cNvCxnSpPr>
            <a:cxnSpLocks/>
          </p:cNvCxnSpPr>
          <p:nvPr/>
        </p:nvCxnSpPr>
        <p:spPr>
          <a:xfrm>
            <a:off x="4992914" y="3583504"/>
            <a:ext cx="5657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154F71-205E-4062-914B-1FA9369885FE}"/>
              </a:ext>
            </a:extLst>
          </p:cNvPr>
          <p:cNvSpPr txBox="1"/>
          <p:nvPr/>
        </p:nvSpPr>
        <p:spPr>
          <a:xfrm>
            <a:off x="2917372" y="135723"/>
            <a:ext cx="28157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Multiple Tests </a:t>
            </a:r>
            <a:endParaRPr 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9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3005E-8255-424E-9601-1CD9E9B366E7}"/>
              </a:ext>
            </a:extLst>
          </p:cNvPr>
          <p:cNvSpPr txBox="1"/>
          <p:nvPr/>
        </p:nvSpPr>
        <p:spPr>
          <a:xfrm>
            <a:off x="320676" y="1223945"/>
            <a:ext cx="4572000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Close features: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last, we added a photo of  Nasr Salah who is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Salah’s brother as the have very close face features and the result came as false.</a:t>
            </a:r>
          </a:p>
        </p:txBody>
      </p:sp>
      <p:pic>
        <p:nvPicPr>
          <p:cNvPr id="6" name="Picture 5" descr="A picture containing text, grass, outdoor, person&#10;&#10;Description automatically generated">
            <a:extLst>
              <a:ext uri="{FF2B5EF4-FFF2-40B4-BE49-F238E27FC236}">
                <a16:creationId xmlns:a16="http://schemas.microsoft.com/office/drawing/2014/main" id="{D6ECAA35-7D6C-4CC5-AAEF-15B720FB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13" y="1042289"/>
            <a:ext cx="2505075" cy="17757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5B11B6-5B2D-40D2-8B3D-777DBB2AD52B}"/>
              </a:ext>
            </a:extLst>
          </p:cNvPr>
          <p:cNvCxnSpPr>
            <a:cxnSpLocks/>
          </p:cNvCxnSpPr>
          <p:nvPr/>
        </p:nvCxnSpPr>
        <p:spPr>
          <a:xfrm flipH="1">
            <a:off x="7879188" y="1304051"/>
            <a:ext cx="94413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8705AE-5DD2-4A11-BB37-869EE6B20B55}"/>
              </a:ext>
            </a:extLst>
          </p:cNvPr>
          <p:cNvSpPr txBox="1"/>
          <p:nvPr/>
        </p:nvSpPr>
        <p:spPr>
          <a:xfrm>
            <a:off x="2794001" y="3919555"/>
            <a:ext cx="3846285" cy="43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Now let’s Move to another point.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8C77C-5FB4-40D2-821B-27195F4818B9}"/>
              </a:ext>
            </a:extLst>
          </p:cNvPr>
          <p:cNvSpPr txBox="1"/>
          <p:nvPr/>
        </p:nvSpPr>
        <p:spPr>
          <a:xfrm>
            <a:off x="2917372" y="135723"/>
            <a:ext cx="28157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Multiple Tests </a:t>
            </a:r>
            <a:endParaRPr 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322</Words>
  <Application>Microsoft Office PowerPoint</Application>
  <PresentationFormat>On-screen Show (16:9)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Rajdhani</vt:lpstr>
      <vt:lpstr>Arial</vt:lpstr>
      <vt:lpstr>Fira Sans Condensed Light</vt:lpstr>
      <vt:lpstr>Calibri</vt:lpstr>
      <vt:lpstr>charter</vt:lpstr>
      <vt:lpstr>Ai Tech Agency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attendance system</dc:title>
  <dc:creator>Gamil</dc:creator>
  <cp:lastModifiedBy>عمر جمال سعد على ( 122170252 )</cp:lastModifiedBy>
  <cp:revision>18</cp:revision>
  <dcterms:modified xsi:type="dcterms:W3CDTF">2021-11-27T14:57:02Z</dcterms:modified>
</cp:coreProperties>
</file>