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DM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266468e8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266468e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2bc20c60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2bc20c6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266468e8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66468e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b4d64c7d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b4d64c7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2bc20c60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2bc20c6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b4d64c7d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b4d64c7d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2bc20c60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2bc20c60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bc20c60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bc20c6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2bc20c60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2bc20c6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2bc20c60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2bc20c60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24172381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1a1597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903b244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903b244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24172381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2417238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24172381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903b244e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903b24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266468e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b4d64c7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b4d64c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266468e8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266468e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A004A"/>
              </a:buClr>
              <a:buSzPts val="2800"/>
              <a:buFont typeface="DM Sans"/>
              <a:buNone/>
              <a:defRPr sz="2800">
                <a:solidFill>
                  <a:srgbClr val="0A004A"/>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A004A"/>
              </a:buClr>
              <a:buSzPts val="1800"/>
              <a:buFont typeface="DM Sans"/>
              <a:buChar char="●"/>
              <a:defRPr sz="1800">
                <a:solidFill>
                  <a:srgbClr val="0A004A"/>
                </a:solidFill>
                <a:latin typeface="DM Sans"/>
                <a:ea typeface="DM Sans"/>
                <a:cs typeface="DM Sans"/>
                <a:sym typeface="DM Sans"/>
              </a:defRPr>
            </a:lvl1pPr>
            <a:lvl2pPr marL="914400" lvl="1"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2pPr>
            <a:lvl3pPr marL="1371600" lvl="2"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3pPr>
            <a:lvl4pPr marL="1828800" lvl="3"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4pPr>
            <a:lvl5pPr marL="2286000" lvl="4"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5pPr>
            <a:lvl6pPr marL="2743200" lvl="5"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6pPr>
            <a:lvl7pPr marL="3200400" lvl="6"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7pPr>
            <a:lvl8pPr marL="3657600" lvl="7"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8pPr>
            <a:lvl9pPr marL="4114800" lvl="8"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3 Capstone</a:t>
            </a:r>
            <a:endParaRPr/>
          </a:p>
        </p:txBody>
      </p:sp>
      <p:sp>
        <p:nvSpPr>
          <p:cNvPr id="57" name="Google Shape;57;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Data Collection</a:t>
            </a:r>
            <a:endParaRPr dirty="0"/>
          </a:p>
        </p:txBody>
      </p:sp>
      <p:sp>
        <p:nvSpPr>
          <p:cNvPr id="4" name="Google Shape;57;p13">
            <a:extLst>
              <a:ext uri="{FF2B5EF4-FFF2-40B4-BE49-F238E27FC236}">
                <a16:creationId xmlns:a16="http://schemas.microsoft.com/office/drawing/2014/main" id="{3A8ED7C4-36E4-53E0-C908-9504C34E8BA6}"/>
              </a:ext>
            </a:extLst>
          </p:cNvPr>
          <p:cNvSpPr txBox="1">
            <a:spLocks/>
          </p:cNvSpPr>
          <p:nvPr/>
        </p:nvSpPr>
        <p:spPr>
          <a:xfrm>
            <a:off x="0" y="4398925"/>
            <a:ext cx="2105891" cy="345493"/>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1pPr>
            <a:lvl2pPr marL="914400" marR="0" lvl="1"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0A004A"/>
              </a:buClr>
              <a:buSzPts val="2800"/>
              <a:buFont typeface="DM Sans"/>
              <a:buNone/>
              <a:defRPr sz="2800" b="0" i="0" u="none" strike="noStrike" cap="none">
                <a:solidFill>
                  <a:srgbClr val="0A004A"/>
                </a:solidFill>
                <a:latin typeface="DM Sans"/>
                <a:ea typeface="DM Sans"/>
                <a:cs typeface="DM Sans"/>
                <a:sym typeface="DM Sans"/>
              </a:defRPr>
            </a:lvl9pPr>
          </a:lstStyle>
          <a:p>
            <a:pPr marL="0" indent="0"/>
            <a:r>
              <a:rPr lang="en-US" u="sng" dirty="0"/>
              <a:t>Presented By : </a:t>
            </a:r>
            <a:r>
              <a:rPr lang="en-US" b="1" dirty="0"/>
              <a:t>Omar ATTA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Variable Types</a:t>
            </a:r>
            <a:endParaRPr sz="2800"/>
          </a:p>
        </p:txBody>
      </p:sp>
      <p:sp>
        <p:nvSpPr>
          <p:cNvPr id="129" name="Google Shape;129;p22"/>
          <p:cNvSpPr txBox="1">
            <a:spLocks noGrp="1"/>
          </p:cNvSpPr>
          <p:nvPr>
            <p:ph type="body" idx="1"/>
          </p:nvPr>
        </p:nvSpPr>
        <p:spPr>
          <a:xfrm>
            <a:off x="387900" y="1192850"/>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the types of variables your working with is an important skill. Below, list the variables from your data that are:</a:t>
            </a:r>
            <a:endParaRPr sz="1600"/>
          </a:p>
        </p:txBody>
      </p:sp>
      <p:sp>
        <p:nvSpPr>
          <p:cNvPr id="130" name="Google Shape;130;p22"/>
          <p:cNvSpPr txBox="1"/>
          <p:nvPr/>
        </p:nvSpPr>
        <p:spPr>
          <a:xfrm>
            <a:off x="387900" y="1944013"/>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Quantitative: </a:t>
            </a:r>
            <a:endParaRPr sz="1800">
              <a:solidFill>
                <a:srgbClr val="0A004A"/>
              </a:solidFill>
              <a:latin typeface="DM Sans"/>
              <a:ea typeface="DM Sans"/>
              <a:cs typeface="DM Sans"/>
              <a:sym typeface="DM Sans"/>
            </a:endParaRPr>
          </a:p>
        </p:txBody>
      </p:sp>
      <p:sp>
        <p:nvSpPr>
          <p:cNvPr id="131" name="Google Shape;131;p22"/>
          <p:cNvSpPr txBox="1"/>
          <p:nvPr/>
        </p:nvSpPr>
        <p:spPr>
          <a:xfrm>
            <a:off x="387900" y="3646965"/>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Qualitative: </a:t>
            </a:r>
            <a:endParaRPr sz="1800">
              <a:solidFill>
                <a:srgbClr val="0A004A"/>
              </a:solidFill>
              <a:latin typeface="DM Sans"/>
              <a:ea typeface="DM Sans"/>
              <a:cs typeface="DM Sans"/>
              <a:sym typeface="DM Sans"/>
            </a:endParaRPr>
          </a:p>
        </p:txBody>
      </p:sp>
      <p:sp>
        <p:nvSpPr>
          <p:cNvPr id="132" name="Google Shape;132;p22"/>
          <p:cNvSpPr txBox="1"/>
          <p:nvPr/>
        </p:nvSpPr>
        <p:spPr>
          <a:xfrm>
            <a:off x="387900" y="2442600"/>
            <a:ext cx="8307900" cy="738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0A004A"/>
              </a:buClr>
              <a:buSzPts val="1500"/>
              <a:buFont typeface="DM Sans"/>
              <a:buChar char="●"/>
            </a:pPr>
            <a:r>
              <a:rPr lang="en" sz="1800" b="1">
                <a:solidFill>
                  <a:srgbClr val="0A004A"/>
                </a:solidFill>
                <a:highlight>
                  <a:schemeClr val="lt1"/>
                </a:highlight>
                <a:latin typeface="DM Sans"/>
                <a:ea typeface="DM Sans"/>
                <a:cs typeface="DM Sans"/>
                <a:sym typeface="DM Sans"/>
              </a:rPr>
              <a:t>Continuous</a:t>
            </a:r>
            <a:r>
              <a:rPr lang="en" sz="1800">
                <a:solidFill>
                  <a:srgbClr val="0A004A"/>
                </a:solidFill>
                <a:highlight>
                  <a:schemeClr val="lt1"/>
                </a:highlight>
                <a:latin typeface="DM Sans"/>
                <a:ea typeface="DM Sans"/>
                <a:cs typeface="DM Sans"/>
                <a:sym typeface="DM Sans"/>
              </a:rPr>
              <a:t>: (</a:t>
            </a:r>
            <a:r>
              <a:rPr lang="en" sz="1150">
                <a:solidFill>
                  <a:schemeClr val="dk1"/>
                </a:solidFill>
                <a:highlight>
                  <a:schemeClr val="lt1"/>
                </a:highlight>
              </a:rPr>
              <a:t>AdWords Click-Through Rate (Clicks / View)</a:t>
            </a:r>
            <a:r>
              <a:rPr lang="en" sz="1150" b="1">
                <a:solidFill>
                  <a:schemeClr val="dk1"/>
                </a:solidFill>
                <a:highlight>
                  <a:schemeClr val="lt1"/>
                </a:highlight>
              </a:rPr>
              <a:t>,</a:t>
            </a:r>
            <a:r>
              <a:rPr lang="en" sz="1150">
                <a:solidFill>
                  <a:schemeClr val="dk1"/>
                </a:solidFill>
                <a:highlight>
                  <a:schemeClr val="lt1"/>
                </a:highlight>
              </a:rPr>
              <a:t> AdWords Conversion Rate (Conversions / Click)</a:t>
            </a:r>
            <a:r>
              <a:rPr lang="en" sz="1150" b="1">
                <a:solidFill>
                  <a:schemeClr val="dk1"/>
                </a:solidFill>
                <a:highlight>
                  <a:schemeClr val="lt1"/>
                </a:highlight>
              </a:rPr>
              <a:t>,</a:t>
            </a:r>
            <a:r>
              <a:rPr lang="en" sz="1150">
                <a:solidFill>
                  <a:schemeClr val="dk1"/>
                </a:solidFill>
                <a:highlight>
                  <a:schemeClr val="lt1"/>
                </a:highlight>
              </a:rPr>
              <a:t> AdWords Cost per Click (Ad Cost / Clicks)</a:t>
            </a:r>
            <a:r>
              <a:rPr lang="en" sz="1800">
                <a:solidFill>
                  <a:srgbClr val="0A004A"/>
                </a:solidFill>
                <a:highlight>
                  <a:schemeClr val="lt1"/>
                </a:highlight>
                <a:latin typeface="DM Sans"/>
                <a:ea typeface="DM Sans"/>
                <a:cs typeface="DM Sans"/>
                <a:sym typeface="DM Sans"/>
              </a:rPr>
              <a:t>)</a:t>
            </a:r>
            <a:endParaRPr sz="1800">
              <a:solidFill>
                <a:srgbClr val="0A004A"/>
              </a:solidFill>
              <a:highlight>
                <a:schemeClr val="lt1"/>
              </a:highlight>
              <a:latin typeface="DM Sans"/>
              <a:ea typeface="DM Sans"/>
              <a:cs typeface="DM Sans"/>
              <a:sym typeface="DM Sans"/>
            </a:endParaRPr>
          </a:p>
        </p:txBody>
      </p:sp>
      <p:sp>
        <p:nvSpPr>
          <p:cNvPr id="133" name="Google Shape;133;p22"/>
          <p:cNvSpPr txBox="1"/>
          <p:nvPr/>
        </p:nvSpPr>
        <p:spPr>
          <a:xfrm>
            <a:off x="404850" y="3133600"/>
            <a:ext cx="8274000" cy="4617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800" b="1" u="sng">
                <a:solidFill>
                  <a:srgbClr val="0A004A"/>
                </a:solidFill>
                <a:highlight>
                  <a:schemeClr val="lt1"/>
                </a:highlight>
                <a:latin typeface="DM Sans"/>
                <a:ea typeface="DM Sans"/>
                <a:cs typeface="DM Sans"/>
                <a:sym typeface="DM Sans"/>
              </a:rPr>
              <a:t>Discrete</a:t>
            </a:r>
            <a:r>
              <a:rPr lang="en" sz="1800" u="sng">
                <a:solidFill>
                  <a:srgbClr val="0A004A"/>
                </a:solidFill>
                <a:highlight>
                  <a:schemeClr val="lt1"/>
                </a:highlight>
                <a:latin typeface="DM Sans"/>
                <a:ea typeface="DM Sans"/>
                <a:cs typeface="DM Sans"/>
                <a:sym typeface="DM Sans"/>
              </a:rPr>
              <a:t>:</a:t>
            </a:r>
            <a:r>
              <a:rPr lang="en" sz="1800">
                <a:solidFill>
                  <a:srgbClr val="0A004A"/>
                </a:solidFill>
                <a:highlight>
                  <a:schemeClr val="lt1"/>
                </a:highlight>
                <a:latin typeface="DM Sans"/>
                <a:ea typeface="DM Sans"/>
                <a:cs typeface="DM Sans"/>
                <a:sym typeface="DM Sans"/>
              </a:rPr>
              <a:t> (</a:t>
            </a:r>
            <a:r>
              <a:rPr lang="en" sz="1150" b="1">
                <a:solidFill>
                  <a:schemeClr val="dk1"/>
                </a:solidFill>
                <a:highlight>
                  <a:schemeClr val="lt1"/>
                </a:highlight>
              </a:rPr>
              <a:t> </a:t>
            </a:r>
            <a:r>
              <a:rPr lang="en" sz="1150">
                <a:solidFill>
                  <a:schemeClr val="dk1"/>
                </a:solidFill>
                <a:highlight>
                  <a:schemeClr val="lt1"/>
                </a:highlight>
              </a:rPr>
              <a:t>AdWords Ad Views</a:t>
            </a:r>
            <a:r>
              <a:rPr lang="en" sz="1150" b="1">
                <a:solidFill>
                  <a:schemeClr val="dk1"/>
                </a:solidFill>
                <a:highlight>
                  <a:schemeClr val="lt1"/>
                </a:highlight>
              </a:rPr>
              <a:t>,</a:t>
            </a:r>
            <a:r>
              <a:rPr lang="en" sz="1150">
                <a:solidFill>
                  <a:schemeClr val="dk1"/>
                </a:solidFill>
                <a:highlight>
                  <a:schemeClr val="lt1"/>
                </a:highlight>
              </a:rPr>
              <a:t> AdWords Ad Clicks</a:t>
            </a:r>
            <a:r>
              <a:rPr lang="en" sz="1150" b="1">
                <a:solidFill>
                  <a:schemeClr val="dk1"/>
                </a:solidFill>
                <a:highlight>
                  <a:schemeClr val="lt1"/>
                </a:highlight>
              </a:rPr>
              <a:t>,</a:t>
            </a:r>
            <a:r>
              <a:rPr lang="en" sz="1150">
                <a:solidFill>
                  <a:schemeClr val="dk1"/>
                </a:solidFill>
                <a:highlight>
                  <a:schemeClr val="lt1"/>
                </a:highlight>
              </a:rPr>
              <a:t> AdWords Ad Conversions</a:t>
            </a:r>
            <a:r>
              <a:rPr lang="en" sz="1150" b="1">
                <a:solidFill>
                  <a:schemeClr val="dk1"/>
                </a:solidFill>
                <a:highlight>
                  <a:schemeClr val="lt1"/>
                </a:highlight>
              </a:rPr>
              <a:t>,</a:t>
            </a:r>
            <a:r>
              <a:rPr lang="en" sz="1150">
                <a:solidFill>
                  <a:schemeClr val="dk1"/>
                </a:solidFill>
                <a:highlight>
                  <a:schemeClr val="lt1"/>
                </a:highlight>
              </a:rPr>
              <a:t> Cost per AdWords Ad</a:t>
            </a:r>
            <a:r>
              <a:rPr lang="en" sz="1800">
                <a:solidFill>
                  <a:srgbClr val="0A004A"/>
                </a:solidFill>
                <a:highlight>
                  <a:schemeClr val="lt1"/>
                </a:highlight>
                <a:latin typeface="DM Sans"/>
                <a:ea typeface="DM Sans"/>
                <a:cs typeface="DM Sans"/>
                <a:sym typeface="DM Sans"/>
              </a:rPr>
              <a:t>)</a:t>
            </a:r>
            <a:endParaRPr sz="1800">
              <a:solidFill>
                <a:srgbClr val="0A004A"/>
              </a:solidFill>
              <a:highlight>
                <a:schemeClr val="lt1"/>
              </a:highlight>
              <a:latin typeface="DM Sans"/>
              <a:ea typeface="DM Sans"/>
              <a:cs typeface="DM Sans"/>
              <a:sym typeface="DM Sans"/>
            </a:endParaRPr>
          </a:p>
        </p:txBody>
      </p:sp>
      <p:sp>
        <p:nvSpPr>
          <p:cNvPr id="134" name="Google Shape;134;p22"/>
          <p:cNvSpPr txBox="1"/>
          <p:nvPr/>
        </p:nvSpPr>
        <p:spPr>
          <a:xfrm>
            <a:off x="387900" y="4017384"/>
            <a:ext cx="7344600" cy="4617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0A004A"/>
              </a:buClr>
              <a:buSzPts val="1500"/>
              <a:buFont typeface="DM Sans"/>
              <a:buChar char="●"/>
            </a:pPr>
            <a:r>
              <a:rPr lang="en" sz="1800" b="1" u="sng">
                <a:solidFill>
                  <a:srgbClr val="0A004A"/>
                </a:solidFill>
                <a:latin typeface="DM Sans"/>
                <a:ea typeface="DM Sans"/>
                <a:cs typeface="DM Sans"/>
                <a:sym typeface="DM Sans"/>
              </a:rPr>
              <a:t>Nominal</a:t>
            </a:r>
            <a:r>
              <a:rPr lang="en" sz="1800" u="sng">
                <a:solidFill>
                  <a:srgbClr val="0A004A"/>
                </a:solidFill>
                <a:latin typeface="DM Sans"/>
                <a:ea typeface="DM Sans"/>
                <a:cs typeface="DM Sans"/>
                <a:sym typeface="DM Sans"/>
              </a:rPr>
              <a:t>:</a:t>
            </a:r>
            <a:r>
              <a:rPr lang="en"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
        <p:nvSpPr>
          <p:cNvPr id="135" name="Google Shape;135;p22"/>
          <p:cNvSpPr txBox="1"/>
          <p:nvPr/>
        </p:nvSpPr>
        <p:spPr>
          <a:xfrm>
            <a:off x="387900" y="4417348"/>
            <a:ext cx="7344600" cy="4617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800" b="1" u="sng">
                <a:solidFill>
                  <a:srgbClr val="0A004A"/>
                </a:solidFill>
                <a:latin typeface="DM Sans"/>
                <a:ea typeface="DM Sans"/>
                <a:cs typeface="DM Sans"/>
                <a:sym typeface="DM Sans"/>
              </a:rPr>
              <a:t>Ordinal</a:t>
            </a:r>
            <a:r>
              <a:rPr lang="en" sz="1800" u="sng">
                <a:solidFill>
                  <a:srgbClr val="0A004A"/>
                </a:solidFill>
                <a:latin typeface="DM Sans"/>
                <a:ea typeface="DM Sans"/>
                <a:cs typeface="DM Sans"/>
                <a:sym typeface="DM Sans"/>
              </a:rPr>
              <a:t>:</a:t>
            </a:r>
            <a:r>
              <a:rPr lang="en"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46" name="Google Shape;146;p24"/>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The question you hope to answer and your hypothesized answer are necessary to complete an analysis. Answer the following questions</a:t>
            </a:r>
            <a:endParaRPr sz="1600"/>
          </a:p>
        </p:txBody>
      </p:sp>
      <p:sp>
        <p:nvSpPr>
          <p:cNvPr id="147" name="Google Shape;147;p24"/>
          <p:cNvSpPr txBox="1"/>
          <p:nvPr/>
        </p:nvSpPr>
        <p:spPr>
          <a:xfrm>
            <a:off x="375300" y="1932775"/>
            <a:ext cx="8393400" cy="277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What is your hypothesis based off the evaluation question? </a:t>
            </a:r>
            <a:endParaRPr sz="1800">
              <a:solidFill>
                <a:srgbClr val="0A004A"/>
              </a:solidFill>
              <a:latin typeface="DM Sans"/>
              <a:ea typeface="DM Sans"/>
              <a:cs typeface="DM Sans"/>
              <a:sym typeface="DM Sans"/>
            </a:endParaRPr>
          </a:p>
          <a:p>
            <a:pPr marL="0" lvl="0" indent="0" algn="l" rtl="0">
              <a:spcBef>
                <a:spcPts val="0"/>
              </a:spcBef>
              <a:spcAft>
                <a:spcPts val="0"/>
              </a:spcAft>
              <a:buNone/>
            </a:pPr>
            <a:endParaRPr sz="1800">
              <a:solidFill>
                <a:srgbClr val="0A004A"/>
              </a:solidFill>
              <a:latin typeface="DM Sans"/>
              <a:ea typeface="DM Sans"/>
              <a:cs typeface="DM Sans"/>
              <a:sym typeface="DM Sans"/>
            </a:endParaRPr>
          </a:p>
          <a:p>
            <a:pPr marL="0" lvl="0" indent="0" algn="l" rtl="0">
              <a:spcBef>
                <a:spcPts val="0"/>
              </a:spcBef>
              <a:spcAft>
                <a:spcPts val="0"/>
              </a:spcAft>
              <a:buNone/>
            </a:pPr>
            <a:r>
              <a:rPr lang="en" sz="1600" i="1">
                <a:solidFill>
                  <a:srgbClr val="1F1F1F"/>
                </a:solidFill>
                <a:highlight>
                  <a:srgbClr val="FFFFFF"/>
                </a:highlight>
              </a:rPr>
              <a:t>Our number of conversions</a:t>
            </a:r>
            <a:r>
              <a:rPr lang="en" sz="1600">
                <a:solidFill>
                  <a:srgbClr val="1F1F1F"/>
                </a:solidFill>
                <a:highlight>
                  <a:srgbClr val="FFFFFF"/>
                </a:highlight>
              </a:rPr>
              <a:t> will </a:t>
            </a:r>
            <a:r>
              <a:rPr lang="en" sz="1600" i="1">
                <a:solidFill>
                  <a:srgbClr val="1F1F1F"/>
                </a:solidFill>
                <a:highlight>
                  <a:srgbClr val="FFFFFF"/>
                </a:highlight>
              </a:rPr>
              <a:t>be greater</a:t>
            </a:r>
            <a:r>
              <a:rPr lang="en" sz="1600">
                <a:solidFill>
                  <a:srgbClr val="1F1F1F"/>
                </a:solidFill>
                <a:highlight>
                  <a:srgbClr val="FFFFFF"/>
                </a:highlight>
              </a:rPr>
              <a:t> if we </a:t>
            </a:r>
            <a:r>
              <a:rPr lang="en" sz="1600" i="1">
                <a:solidFill>
                  <a:srgbClr val="1F1F1F"/>
                </a:solidFill>
                <a:highlight>
                  <a:srgbClr val="FFFFFF"/>
                </a:highlight>
              </a:rPr>
              <a:t>advertise on </a:t>
            </a:r>
            <a:r>
              <a:rPr lang="en" sz="1600" b="1" i="1">
                <a:solidFill>
                  <a:srgbClr val="1F1F1F"/>
                </a:solidFill>
                <a:highlight>
                  <a:srgbClr val="FFFFFF"/>
                </a:highlight>
              </a:rPr>
              <a:t>Facebook</a:t>
            </a:r>
            <a:r>
              <a:rPr lang="en" sz="1600" i="1">
                <a:solidFill>
                  <a:srgbClr val="1F1F1F"/>
                </a:solidFill>
                <a:highlight>
                  <a:srgbClr val="FFFFFF"/>
                </a:highlight>
              </a:rPr>
              <a:t> platform </a:t>
            </a:r>
            <a:r>
              <a:rPr lang="en" sz="1600">
                <a:solidFill>
                  <a:srgbClr val="1F1F1F"/>
                </a:solidFill>
                <a:highlight>
                  <a:srgbClr val="FFFFFF"/>
                </a:highlight>
              </a:rPr>
              <a:t>rather than </a:t>
            </a:r>
            <a:r>
              <a:rPr lang="en" sz="1600" b="1">
                <a:solidFill>
                  <a:srgbClr val="1F1F1F"/>
                </a:solidFill>
                <a:highlight>
                  <a:srgbClr val="FFFFFF"/>
                </a:highlight>
              </a:rPr>
              <a:t>AdWords </a:t>
            </a:r>
            <a:r>
              <a:rPr lang="en" sz="1600">
                <a:solidFill>
                  <a:srgbClr val="1F1F1F"/>
                </a:solidFill>
                <a:highlight>
                  <a:srgbClr val="FFFFFF"/>
                </a:highlight>
              </a:rPr>
              <a:t>platform.</a:t>
            </a:r>
            <a:endParaRPr sz="1600">
              <a:solidFill>
                <a:srgbClr val="0A004A"/>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3" name="Google Shape;153;p2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The question you hope to answer and your hypothesized answer are necessary to complete  an analysis. Answer the following questions</a:t>
            </a:r>
            <a:endParaRPr sz="1600">
              <a:highlight>
                <a:srgbClr val="FFDE00"/>
              </a:highlight>
            </a:endParaRPr>
          </a:p>
        </p:txBody>
      </p:sp>
      <p:sp>
        <p:nvSpPr>
          <p:cNvPr id="154" name="Google Shape;154;p25"/>
          <p:cNvSpPr txBox="1"/>
          <p:nvPr/>
        </p:nvSpPr>
        <p:spPr>
          <a:xfrm>
            <a:off x="407574" y="1932775"/>
            <a:ext cx="85206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What is your independent variable? </a:t>
            </a:r>
            <a:endParaRPr sz="2400">
              <a:solidFill>
                <a:srgbClr val="0A004A"/>
              </a:solidFill>
              <a:latin typeface="DM Sans"/>
              <a:ea typeface="DM Sans"/>
              <a:cs typeface="DM Sans"/>
              <a:sym typeface="DM Sans"/>
            </a:endParaRPr>
          </a:p>
          <a:p>
            <a:pPr marL="0" lvl="0" indent="0" algn="l" rtl="0">
              <a:spcBef>
                <a:spcPts val="0"/>
              </a:spcBef>
              <a:spcAft>
                <a:spcPts val="0"/>
              </a:spcAft>
              <a:buNone/>
            </a:pPr>
            <a:r>
              <a:rPr lang="en" sz="2100" u="sng">
                <a:solidFill>
                  <a:srgbClr val="0A004A"/>
                </a:solidFill>
                <a:latin typeface="DM Sans"/>
                <a:ea typeface="DM Sans"/>
                <a:cs typeface="DM Sans"/>
                <a:sym typeface="DM Sans"/>
              </a:rPr>
              <a:t>Independent variable is :</a:t>
            </a:r>
            <a:r>
              <a:rPr lang="en" sz="2100">
                <a:solidFill>
                  <a:srgbClr val="0A004A"/>
                </a:solidFill>
                <a:latin typeface="DM Sans"/>
                <a:ea typeface="DM Sans"/>
                <a:cs typeface="DM Sans"/>
                <a:sym typeface="DM Sans"/>
              </a:rPr>
              <a:t> </a:t>
            </a:r>
            <a:r>
              <a:rPr lang="en" sz="2100" i="1">
                <a:solidFill>
                  <a:srgbClr val="0A004A"/>
                </a:solidFill>
                <a:latin typeface="DM Sans"/>
                <a:ea typeface="DM Sans"/>
                <a:cs typeface="DM Sans"/>
                <a:sym typeface="DM Sans"/>
              </a:rPr>
              <a:t>The Platform (</a:t>
            </a:r>
            <a:r>
              <a:rPr lang="en" sz="2100" b="1" i="1">
                <a:solidFill>
                  <a:srgbClr val="0A004A"/>
                </a:solidFill>
                <a:latin typeface="DM Sans"/>
                <a:ea typeface="DM Sans"/>
                <a:cs typeface="DM Sans"/>
                <a:sym typeface="DM Sans"/>
              </a:rPr>
              <a:t>Facebook</a:t>
            </a:r>
            <a:r>
              <a:rPr lang="en" sz="2100" i="1">
                <a:solidFill>
                  <a:srgbClr val="0A004A"/>
                </a:solidFill>
                <a:latin typeface="DM Sans"/>
                <a:ea typeface="DM Sans"/>
                <a:cs typeface="DM Sans"/>
                <a:sym typeface="DM Sans"/>
              </a:rPr>
              <a:t>)</a:t>
            </a:r>
            <a:endParaRPr sz="2100" i="1">
              <a:solidFill>
                <a:srgbClr val="0A004A"/>
              </a:solidFill>
              <a:latin typeface="DM Sans"/>
              <a:ea typeface="DM Sans"/>
              <a:cs typeface="DM Sans"/>
              <a:sym typeface="DM Sans"/>
            </a:endParaRPr>
          </a:p>
        </p:txBody>
      </p:sp>
      <p:sp>
        <p:nvSpPr>
          <p:cNvPr id="155" name="Google Shape;155;p25"/>
          <p:cNvSpPr txBox="1"/>
          <p:nvPr/>
        </p:nvSpPr>
        <p:spPr>
          <a:xfrm>
            <a:off x="407581" y="3186025"/>
            <a:ext cx="74832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What is your dependent variable? </a:t>
            </a:r>
            <a:endParaRPr sz="2400">
              <a:solidFill>
                <a:srgbClr val="0A004A"/>
              </a:solidFill>
              <a:latin typeface="DM Sans"/>
              <a:ea typeface="DM Sans"/>
              <a:cs typeface="DM Sans"/>
              <a:sym typeface="DM Sans"/>
            </a:endParaRPr>
          </a:p>
          <a:p>
            <a:pPr marL="0" lvl="0" indent="0" algn="l" rtl="0">
              <a:spcBef>
                <a:spcPts val="0"/>
              </a:spcBef>
              <a:spcAft>
                <a:spcPts val="0"/>
              </a:spcAft>
              <a:buNone/>
            </a:pPr>
            <a:r>
              <a:rPr lang="en" sz="2100" u="sng">
                <a:solidFill>
                  <a:srgbClr val="0A004A"/>
                </a:solidFill>
                <a:latin typeface="DM Sans"/>
                <a:ea typeface="DM Sans"/>
                <a:cs typeface="DM Sans"/>
                <a:sym typeface="DM Sans"/>
              </a:rPr>
              <a:t>dependent variable is :</a:t>
            </a:r>
            <a:r>
              <a:rPr lang="en" sz="2100">
                <a:solidFill>
                  <a:srgbClr val="0A004A"/>
                </a:solidFill>
                <a:latin typeface="DM Sans"/>
                <a:ea typeface="DM Sans"/>
                <a:cs typeface="DM Sans"/>
                <a:sym typeface="DM Sans"/>
              </a:rPr>
              <a:t> </a:t>
            </a:r>
            <a:r>
              <a:rPr lang="en" sz="2100" i="1">
                <a:solidFill>
                  <a:srgbClr val="0A004A"/>
                </a:solidFill>
                <a:latin typeface="DM Sans"/>
                <a:ea typeface="DM Sans"/>
                <a:cs typeface="DM Sans"/>
                <a:sym typeface="DM Sans"/>
              </a:rPr>
              <a:t>The </a:t>
            </a:r>
            <a:r>
              <a:rPr lang="en" sz="2100" b="1" i="1">
                <a:solidFill>
                  <a:srgbClr val="0A004A"/>
                </a:solidFill>
                <a:latin typeface="DM Sans"/>
                <a:ea typeface="DM Sans"/>
                <a:cs typeface="DM Sans"/>
                <a:sym typeface="DM Sans"/>
              </a:rPr>
              <a:t>Conversions Number</a:t>
            </a:r>
            <a:endParaRPr sz="2400" i="1">
              <a:solidFill>
                <a:srgbClr val="0A004A"/>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Running a Test</a:t>
            </a:r>
            <a:endParaRPr sz="2800"/>
          </a:p>
        </p:txBody>
      </p:sp>
      <p:sp>
        <p:nvSpPr>
          <p:cNvPr id="161" name="Google Shape;161;p2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With your question and hypothesis ready, run the test on the two sets of data. Fill in the information below.</a:t>
            </a:r>
            <a:endParaRPr sz="1600">
              <a:highlight>
                <a:srgbClr val="FFDE00"/>
              </a:highlight>
            </a:endParaRPr>
          </a:p>
        </p:txBody>
      </p:sp>
      <p:sp>
        <p:nvSpPr>
          <p:cNvPr id="162" name="Google Shape;162;p26"/>
          <p:cNvSpPr txBox="1"/>
          <p:nvPr/>
        </p:nvSpPr>
        <p:spPr>
          <a:xfrm>
            <a:off x="341978"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Mean number of Facebook conversions: </a:t>
            </a:r>
            <a:r>
              <a:rPr lang="en" sz="2400" b="1" i="1">
                <a:solidFill>
                  <a:srgbClr val="0A004A"/>
                </a:solidFill>
                <a:latin typeface="DM Sans"/>
                <a:ea typeface="DM Sans"/>
                <a:cs typeface="DM Sans"/>
                <a:sym typeface="DM Sans"/>
              </a:rPr>
              <a:t>11.74</a:t>
            </a:r>
            <a:endParaRPr sz="2400" b="1" i="1">
              <a:solidFill>
                <a:srgbClr val="0A004A"/>
              </a:solidFill>
              <a:latin typeface="DM Sans"/>
              <a:ea typeface="DM Sans"/>
              <a:cs typeface="DM Sans"/>
              <a:sym typeface="DM Sans"/>
            </a:endParaRPr>
          </a:p>
        </p:txBody>
      </p:sp>
      <p:sp>
        <p:nvSpPr>
          <p:cNvPr id="163" name="Google Shape;163;p26"/>
          <p:cNvSpPr txBox="1"/>
          <p:nvPr/>
        </p:nvSpPr>
        <p:spPr>
          <a:xfrm>
            <a:off x="341978" y="31258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P-Value: </a:t>
            </a:r>
            <a:r>
              <a:rPr lang="en" sz="2400" b="1">
                <a:solidFill>
                  <a:srgbClr val="0A004A"/>
                </a:solidFill>
                <a:latin typeface="DM Sans"/>
                <a:ea typeface="DM Sans"/>
                <a:cs typeface="DM Sans"/>
                <a:sym typeface="DM Sans"/>
              </a:rPr>
              <a:t>0.00</a:t>
            </a:r>
            <a:endParaRPr sz="2400" b="1">
              <a:solidFill>
                <a:srgbClr val="0A004A"/>
              </a:solidFill>
              <a:latin typeface="DM Sans"/>
              <a:ea typeface="DM Sans"/>
              <a:cs typeface="DM Sans"/>
              <a:sym typeface="DM Sans"/>
            </a:endParaRPr>
          </a:p>
        </p:txBody>
      </p:sp>
      <p:sp>
        <p:nvSpPr>
          <p:cNvPr id="164" name="Google Shape;164;p26"/>
          <p:cNvSpPr txBox="1"/>
          <p:nvPr/>
        </p:nvSpPr>
        <p:spPr>
          <a:xfrm>
            <a:off x="341978" y="257175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0A004A"/>
                </a:solidFill>
                <a:latin typeface="DM Sans"/>
                <a:ea typeface="DM Sans"/>
                <a:cs typeface="DM Sans"/>
                <a:sym typeface="DM Sans"/>
              </a:rPr>
              <a:t>Mean number of AdWords conversions: </a:t>
            </a:r>
            <a:r>
              <a:rPr lang="en" sz="2400" b="1">
                <a:solidFill>
                  <a:srgbClr val="0A004A"/>
                </a:solidFill>
                <a:latin typeface="DM Sans"/>
                <a:ea typeface="DM Sans"/>
                <a:cs typeface="DM Sans"/>
                <a:sym typeface="DM Sans"/>
              </a:rPr>
              <a:t>5.98</a:t>
            </a:r>
            <a:endParaRPr sz="2400" b="1">
              <a:solidFill>
                <a:srgbClr val="0A004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Hypothesis </a:t>
            </a:r>
            <a:endParaRPr sz="2800"/>
          </a:p>
        </p:txBody>
      </p:sp>
      <p:sp>
        <p:nvSpPr>
          <p:cNvPr id="170" name="Google Shape;170;p27"/>
          <p:cNvSpPr txBox="1">
            <a:spLocks noGrp="1"/>
          </p:cNvSpPr>
          <p:nvPr>
            <p:ph type="body" idx="1"/>
          </p:nvPr>
        </p:nvSpPr>
        <p:spPr>
          <a:xfrm>
            <a:off x="311700" y="1152475"/>
            <a:ext cx="8520600" cy="475500"/>
          </a:xfrm>
          <a:prstGeom prst="rect">
            <a:avLst/>
          </a:prstGeom>
        </p:spPr>
        <p:txBody>
          <a:bodyPr spcFirstLastPara="1" wrap="square" lIns="91425" tIns="91425" rIns="91425" bIns="91425" anchor="t" anchorCtr="0">
            <a:normAutofit fontScale="70000" lnSpcReduction="20000"/>
          </a:bodyPr>
          <a:lstStyle/>
          <a:p>
            <a:pPr marL="0" lvl="0" indent="0" algn="l" rtl="0">
              <a:lnSpc>
                <a:spcPct val="100000"/>
              </a:lnSpc>
              <a:spcBef>
                <a:spcPts val="0"/>
              </a:spcBef>
              <a:spcAft>
                <a:spcPts val="1200"/>
              </a:spcAft>
              <a:buNone/>
            </a:pPr>
            <a:r>
              <a:rPr lang="en" sz="1600"/>
              <a:t>After running the test, was your hypothesis proven correct? (</a:t>
            </a:r>
            <a:r>
              <a:rPr lang="en" sz="1600" b="1"/>
              <a:t>YES)</a:t>
            </a:r>
            <a:endParaRPr sz="1600" b="1"/>
          </a:p>
        </p:txBody>
      </p:sp>
      <p:sp>
        <p:nvSpPr>
          <p:cNvPr id="171" name="Google Shape;171;p27"/>
          <p:cNvSpPr txBox="1"/>
          <p:nvPr/>
        </p:nvSpPr>
        <p:spPr>
          <a:xfrm>
            <a:off x="311700" y="1762550"/>
            <a:ext cx="8769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0A004A"/>
                </a:solidFill>
                <a:latin typeface="DM Sans"/>
                <a:ea typeface="DM Sans"/>
                <a:cs typeface="DM Sans"/>
                <a:sym typeface="DM Sans"/>
              </a:rPr>
              <a:t>Do your findings support a null or an alternative hypothesis? </a:t>
            </a:r>
            <a:r>
              <a:rPr lang="en" sz="1600" b="1">
                <a:solidFill>
                  <a:srgbClr val="0A004A"/>
                </a:solidFill>
                <a:latin typeface="DM Sans"/>
                <a:ea typeface="DM Sans"/>
                <a:cs typeface="DM Sans"/>
                <a:sym typeface="DM Sans"/>
              </a:rPr>
              <a:t>(Alternative Hypothesis)</a:t>
            </a:r>
            <a:endParaRPr sz="1600">
              <a:solidFill>
                <a:srgbClr val="0A004A"/>
              </a:solidFill>
              <a:latin typeface="DM Sans"/>
              <a:ea typeface="DM Sans"/>
              <a:cs typeface="DM Sans"/>
              <a:sym typeface="DM Sans"/>
            </a:endParaRPr>
          </a:p>
          <a:p>
            <a:pPr marL="1371600" lvl="0" indent="457200" algn="l" rtl="0">
              <a:spcBef>
                <a:spcPts val="0"/>
              </a:spcBef>
              <a:spcAft>
                <a:spcPts val="0"/>
              </a:spcAft>
              <a:buNone/>
            </a:pPr>
            <a:endParaRPr sz="1800" b="1">
              <a:solidFill>
                <a:srgbClr val="0A004A"/>
              </a:solidFill>
              <a:latin typeface="DM Sans"/>
              <a:ea typeface="DM Sans"/>
              <a:cs typeface="DM Sans"/>
              <a:sym typeface="DM Sans"/>
            </a:endParaRPr>
          </a:p>
        </p:txBody>
      </p:sp>
      <p:sp>
        <p:nvSpPr>
          <p:cNvPr id="172" name="Google Shape;172;p27"/>
          <p:cNvSpPr txBox="1"/>
          <p:nvPr/>
        </p:nvSpPr>
        <p:spPr>
          <a:xfrm>
            <a:off x="311700" y="2338625"/>
            <a:ext cx="8484000" cy="252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What’s your conclusion about your main hypothesis? Is there a difference, and is it what your hypothesis predicted?</a:t>
            </a:r>
            <a:endParaRPr sz="1800">
              <a:solidFill>
                <a:srgbClr val="0A004A"/>
              </a:solidFill>
              <a:latin typeface="DM Sans"/>
              <a:ea typeface="DM Sans"/>
              <a:cs typeface="DM Sans"/>
              <a:sym typeface="DM Sans"/>
            </a:endParaRPr>
          </a:p>
          <a:p>
            <a:pPr marL="0" lvl="0" indent="0" algn="l" rtl="0">
              <a:spcBef>
                <a:spcPts val="0"/>
              </a:spcBef>
              <a:spcAft>
                <a:spcPts val="0"/>
              </a:spcAft>
              <a:buNone/>
            </a:pPr>
            <a:endParaRPr sz="1800">
              <a:solidFill>
                <a:srgbClr val="0A004A"/>
              </a:solidFill>
              <a:latin typeface="DM Sans"/>
              <a:ea typeface="DM Sans"/>
              <a:cs typeface="DM Sans"/>
              <a:sym typeface="DM Sans"/>
            </a:endParaRPr>
          </a:p>
          <a:p>
            <a:pPr marL="457200" lvl="0" indent="-336550" algn="l" rtl="0">
              <a:spcBef>
                <a:spcPts val="0"/>
              </a:spcBef>
              <a:spcAft>
                <a:spcPts val="0"/>
              </a:spcAft>
              <a:buClr>
                <a:srgbClr val="0A004A"/>
              </a:buClr>
              <a:buSzPts val="1700"/>
              <a:buFont typeface="DM Sans"/>
              <a:buChar char="❖"/>
            </a:pPr>
            <a:r>
              <a:rPr lang="en" sz="1700">
                <a:solidFill>
                  <a:srgbClr val="0A004A"/>
                </a:solidFill>
                <a:latin typeface="DM Sans"/>
                <a:ea typeface="DM Sans"/>
                <a:cs typeface="DM Sans"/>
                <a:sym typeface="DM Sans"/>
              </a:rPr>
              <a:t>Yes, i can see </a:t>
            </a:r>
            <a:r>
              <a:rPr lang="en" sz="1700" b="1">
                <a:solidFill>
                  <a:srgbClr val="0A004A"/>
                </a:solidFill>
                <a:latin typeface="DM Sans"/>
                <a:ea typeface="DM Sans"/>
                <a:cs typeface="DM Sans"/>
                <a:sym typeface="DM Sans"/>
              </a:rPr>
              <a:t>there is a huge difference</a:t>
            </a:r>
            <a:r>
              <a:rPr lang="en" sz="1700">
                <a:solidFill>
                  <a:srgbClr val="0A004A"/>
                </a:solidFill>
                <a:latin typeface="DM Sans"/>
                <a:ea typeface="DM Sans"/>
                <a:cs typeface="DM Sans"/>
                <a:sym typeface="DM Sans"/>
              </a:rPr>
              <a:t> in numbers of conversions between </a:t>
            </a:r>
            <a:r>
              <a:rPr lang="en" sz="1700" b="1">
                <a:solidFill>
                  <a:srgbClr val="0A004A"/>
                </a:solidFill>
                <a:latin typeface="DM Sans"/>
                <a:ea typeface="DM Sans"/>
                <a:cs typeface="DM Sans"/>
                <a:sym typeface="DM Sans"/>
              </a:rPr>
              <a:t>Facebook </a:t>
            </a:r>
            <a:r>
              <a:rPr lang="en" sz="1700">
                <a:solidFill>
                  <a:srgbClr val="0A004A"/>
                </a:solidFill>
                <a:latin typeface="DM Sans"/>
                <a:ea typeface="DM Sans"/>
                <a:cs typeface="DM Sans"/>
                <a:sym typeface="DM Sans"/>
              </a:rPr>
              <a:t>and </a:t>
            </a:r>
            <a:r>
              <a:rPr lang="en" sz="1700" b="1">
                <a:solidFill>
                  <a:srgbClr val="0A004A"/>
                </a:solidFill>
                <a:latin typeface="DM Sans"/>
                <a:ea typeface="DM Sans"/>
                <a:cs typeface="DM Sans"/>
                <a:sym typeface="DM Sans"/>
              </a:rPr>
              <a:t>AdWords</a:t>
            </a:r>
            <a:r>
              <a:rPr lang="en" sz="1700">
                <a:solidFill>
                  <a:srgbClr val="0A004A"/>
                </a:solidFill>
                <a:latin typeface="DM Sans"/>
                <a:ea typeface="DM Sans"/>
                <a:cs typeface="DM Sans"/>
                <a:sym typeface="DM Sans"/>
              </a:rPr>
              <a:t>.</a:t>
            </a:r>
            <a:endParaRPr sz="1700">
              <a:solidFill>
                <a:srgbClr val="0A004A"/>
              </a:solidFill>
              <a:latin typeface="DM Sans"/>
              <a:ea typeface="DM Sans"/>
              <a:cs typeface="DM Sans"/>
              <a:sym typeface="DM Sans"/>
            </a:endParaRPr>
          </a:p>
          <a:p>
            <a:pPr marL="457200" lvl="0" indent="0" algn="l" rtl="0">
              <a:spcBef>
                <a:spcPts val="0"/>
              </a:spcBef>
              <a:spcAft>
                <a:spcPts val="0"/>
              </a:spcAft>
              <a:buNone/>
            </a:pPr>
            <a:endParaRPr sz="1700">
              <a:solidFill>
                <a:srgbClr val="0A004A"/>
              </a:solidFill>
              <a:latin typeface="DM Sans"/>
              <a:ea typeface="DM Sans"/>
              <a:cs typeface="DM Sans"/>
              <a:sym typeface="DM Sans"/>
            </a:endParaRPr>
          </a:p>
          <a:p>
            <a:pPr marL="457200" lvl="0" indent="-330200" algn="l" rtl="0">
              <a:spcBef>
                <a:spcPts val="0"/>
              </a:spcBef>
              <a:spcAft>
                <a:spcPts val="0"/>
              </a:spcAft>
              <a:buClr>
                <a:srgbClr val="0A004A"/>
              </a:buClr>
              <a:buSzPts val="1600"/>
              <a:buFont typeface="DM Sans"/>
              <a:buChar char="❖"/>
            </a:pPr>
            <a:r>
              <a:rPr lang="en" sz="1600">
                <a:solidFill>
                  <a:srgbClr val="0A004A"/>
                </a:solidFill>
                <a:latin typeface="DM Sans"/>
                <a:ea typeface="DM Sans"/>
                <a:cs typeface="DM Sans"/>
                <a:sym typeface="DM Sans"/>
              </a:rPr>
              <a:t>As i can see that my </a:t>
            </a:r>
            <a:r>
              <a:rPr lang="en" sz="1600" b="1">
                <a:solidFill>
                  <a:srgbClr val="0A004A"/>
                </a:solidFill>
                <a:latin typeface="DM Sans"/>
                <a:ea typeface="DM Sans"/>
                <a:cs typeface="DM Sans"/>
                <a:sym typeface="DM Sans"/>
              </a:rPr>
              <a:t>predicted hypothesis</a:t>
            </a:r>
            <a:r>
              <a:rPr lang="en" sz="1600">
                <a:solidFill>
                  <a:srgbClr val="0A004A"/>
                </a:solidFill>
                <a:latin typeface="DM Sans"/>
                <a:ea typeface="DM Sans"/>
                <a:cs typeface="DM Sans"/>
                <a:sym typeface="DM Sans"/>
              </a:rPr>
              <a:t> was </a:t>
            </a:r>
            <a:r>
              <a:rPr lang="en" sz="1600" b="1">
                <a:solidFill>
                  <a:srgbClr val="0A004A"/>
                </a:solidFill>
                <a:latin typeface="DM Sans"/>
                <a:ea typeface="DM Sans"/>
                <a:cs typeface="DM Sans"/>
                <a:sym typeface="DM Sans"/>
              </a:rPr>
              <a:t>correct</a:t>
            </a:r>
            <a:r>
              <a:rPr lang="en" sz="1600">
                <a:solidFill>
                  <a:srgbClr val="0A004A"/>
                </a:solidFill>
                <a:latin typeface="DM Sans"/>
                <a:ea typeface="DM Sans"/>
                <a:cs typeface="DM Sans"/>
                <a:sym typeface="DM Sans"/>
              </a:rPr>
              <a:t> as the number of conversions in </a:t>
            </a:r>
            <a:r>
              <a:rPr lang="en" sz="1600" b="1">
                <a:solidFill>
                  <a:srgbClr val="0A004A"/>
                </a:solidFill>
                <a:latin typeface="DM Sans"/>
                <a:ea typeface="DM Sans"/>
                <a:cs typeface="DM Sans"/>
                <a:sym typeface="DM Sans"/>
              </a:rPr>
              <a:t>Facebook </a:t>
            </a:r>
            <a:r>
              <a:rPr lang="en" sz="1600">
                <a:solidFill>
                  <a:srgbClr val="0A004A"/>
                </a:solidFill>
                <a:latin typeface="DM Sans"/>
                <a:ea typeface="DM Sans"/>
                <a:cs typeface="DM Sans"/>
                <a:sym typeface="DM Sans"/>
              </a:rPr>
              <a:t>platform is </a:t>
            </a:r>
            <a:r>
              <a:rPr lang="en" sz="1600" b="1">
                <a:solidFill>
                  <a:srgbClr val="0A004A"/>
                </a:solidFill>
                <a:latin typeface="DM Sans"/>
                <a:ea typeface="DM Sans"/>
                <a:cs typeface="DM Sans"/>
                <a:sym typeface="DM Sans"/>
              </a:rPr>
              <a:t>way higher than</a:t>
            </a:r>
            <a:r>
              <a:rPr lang="en" sz="1600">
                <a:solidFill>
                  <a:srgbClr val="0A004A"/>
                </a:solidFill>
                <a:latin typeface="DM Sans"/>
                <a:ea typeface="DM Sans"/>
                <a:cs typeface="DM Sans"/>
                <a:sym typeface="DM Sans"/>
              </a:rPr>
              <a:t> the one in the </a:t>
            </a:r>
            <a:r>
              <a:rPr lang="en" sz="1600" b="1">
                <a:solidFill>
                  <a:srgbClr val="0A004A"/>
                </a:solidFill>
                <a:latin typeface="DM Sans"/>
                <a:ea typeface="DM Sans"/>
                <a:cs typeface="DM Sans"/>
                <a:sym typeface="DM Sans"/>
              </a:rPr>
              <a:t>AdWords </a:t>
            </a:r>
            <a:r>
              <a:rPr lang="en" sz="1600">
                <a:solidFill>
                  <a:srgbClr val="0A004A"/>
                </a:solidFill>
                <a:latin typeface="DM Sans"/>
                <a:ea typeface="DM Sans"/>
                <a:cs typeface="DM Sans"/>
                <a:sym typeface="DM Sans"/>
              </a:rPr>
              <a:t>platform.</a:t>
            </a:r>
            <a:endParaRPr sz="1600">
              <a:solidFill>
                <a:srgbClr val="0A004A"/>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Determining a Model</a:t>
            </a:r>
            <a:endParaRPr sz="2800"/>
          </a:p>
        </p:txBody>
      </p:sp>
      <p:sp>
        <p:nvSpPr>
          <p:cNvPr id="183" name="Google Shape;183;p29"/>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Based off what you know so far, you’ll need to determine if your data meets the assumptions for a chosen model. Including:</a:t>
            </a:r>
            <a:endParaRPr sz="1600"/>
          </a:p>
        </p:txBody>
      </p:sp>
      <p:sp>
        <p:nvSpPr>
          <p:cNvPr id="184" name="Google Shape;184;p29"/>
          <p:cNvSpPr txBox="1"/>
          <p:nvPr/>
        </p:nvSpPr>
        <p:spPr>
          <a:xfrm>
            <a:off x="311700" y="1866775"/>
            <a:ext cx="8650500" cy="306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Which model makes the most sense to use and why? </a:t>
            </a:r>
            <a:endParaRPr sz="1800">
              <a:solidFill>
                <a:srgbClr val="0A004A"/>
              </a:solidFill>
              <a:latin typeface="DM Sans"/>
              <a:ea typeface="DM Sans"/>
              <a:cs typeface="DM Sans"/>
              <a:sym typeface="DM Sans"/>
            </a:endParaRPr>
          </a:p>
          <a:p>
            <a:pPr marL="457200" lvl="0" indent="-342900" algn="l" rtl="0">
              <a:spcBef>
                <a:spcPts val="0"/>
              </a:spcBef>
              <a:spcAft>
                <a:spcPts val="0"/>
              </a:spcAft>
              <a:buClr>
                <a:srgbClr val="0A004A"/>
              </a:buClr>
              <a:buSzPts val="1800"/>
              <a:buFont typeface="DM Sans"/>
              <a:buChar char="●"/>
            </a:pPr>
            <a:r>
              <a:rPr lang="en" sz="1800" u="sng">
                <a:solidFill>
                  <a:srgbClr val="0A004A"/>
                </a:solidFill>
                <a:latin typeface="DM Sans"/>
                <a:ea typeface="DM Sans"/>
                <a:cs typeface="DM Sans"/>
                <a:sym typeface="DM Sans"/>
              </a:rPr>
              <a:t>The model name:</a:t>
            </a:r>
            <a:r>
              <a:rPr lang="en" sz="1800">
                <a:solidFill>
                  <a:srgbClr val="0A004A"/>
                </a:solidFill>
                <a:latin typeface="DM Sans"/>
                <a:ea typeface="DM Sans"/>
                <a:cs typeface="DM Sans"/>
                <a:sym typeface="DM Sans"/>
              </a:rPr>
              <a:t> “</a:t>
            </a:r>
            <a:r>
              <a:rPr lang="en" sz="1800" b="1">
                <a:solidFill>
                  <a:srgbClr val="0A004A"/>
                </a:solidFill>
                <a:latin typeface="DM Sans"/>
                <a:ea typeface="DM Sans"/>
                <a:cs typeface="DM Sans"/>
                <a:sym typeface="DM Sans"/>
              </a:rPr>
              <a:t>Simple Linear Regression</a:t>
            </a:r>
            <a:r>
              <a:rPr lang="en" sz="1800">
                <a:solidFill>
                  <a:srgbClr val="0A004A"/>
                </a:solidFill>
                <a:latin typeface="DM Sans"/>
                <a:ea typeface="DM Sans"/>
                <a:cs typeface="DM Sans"/>
                <a:sym typeface="DM Sans"/>
              </a:rPr>
              <a:t>”</a:t>
            </a:r>
            <a:endParaRPr sz="1800">
              <a:solidFill>
                <a:srgbClr val="0A004A"/>
              </a:solidFill>
              <a:latin typeface="DM Sans"/>
              <a:ea typeface="DM Sans"/>
              <a:cs typeface="DM Sans"/>
              <a:sym typeface="DM Sans"/>
            </a:endParaRPr>
          </a:p>
          <a:p>
            <a:pPr marL="457200" lvl="0" indent="0" algn="l" rtl="0">
              <a:spcBef>
                <a:spcPts val="0"/>
              </a:spcBef>
              <a:spcAft>
                <a:spcPts val="0"/>
              </a:spcAft>
              <a:buNone/>
            </a:pPr>
            <a:endParaRPr sz="1800">
              <a:solidFill>
                <a:srgbClr val="0A004A"/>
              </a:solidFill>
              <a:latin typeface="DM Sans"/>
              <a:ea typeface="DM Sans"/>
              <a:cs typeface="DM Sans"/>
              <a:sym typeface="DM Sans"/>
            </a:endParaRPr>
          </a:p>
          <a:p>
            <a:pPr marL="457200" lvl="0" indent="-342900" algn="l" rtl="0">
              <a:spcBef>
                <a:spcPts val="0"/>
              </a:spcBef>
              <a:spcAft>
                <a:spcPts val="0"/>
              </a:spcAft>
              <a:buClr>
                <a:srgbClr val="0A004A"/>
              </a:buClr>
              <a:buSzPts val="1800"/>
              <a:buFont typeface="DM Sans"/>
              <a:buChar char="●"/>
            </a:pPr>
            <a:r>
              <a:rPr lang="en" sz="1800" u="sng">
                <a:solidFill>
                  <a:srgbClr val="0A004A"/>
                </a:solidFill>
                <a:latin typeface="DM Sans"/>
                <a:ea typeface="DM Sans"/>
                <a:cs typeface="DM Sans"/>
                <a:sym typeface="DM Sans"/>
              </a:rPr>
              <a:t>Reasons To Use It: </a:t>
            </a:r>
            <a:endParaRPr sz="1800" u="sng">
              <a:solidFill>
                <a:srgbClr val="0A004A"/>
              </a:solidFill>
              <a:latin typeface="DM Sans"/>
              <a:ea typeface="DM Sans"/>
              <a:cs typeface="DM Sans"/>
              <a:sym typeface="DM Sans"/>
            </a:endParaRPr>
          </a:p>
          <a:p>
            <a:pPr marL="457200" lvl="0" indent="0" algn="l" rtl="0">
              <a:spcBef>
                <a:spcPts val="0"/>
              </a:spcBef>
              <a:spcAft>
                <a:spcPts val="0"/>
              </a:spcAft>
              <a:buNone/>
            </a:pPr>
            <a:r>
              <a:rPr lang="en" sz="1800" b="1" u="sng">
                <a:solidFill>
                  <a:srgbClr val="0A004A"/>
                </a:solidFill>
                <a:latin typeface="DM Sans"/>
                <a:ea typeface="DM Sans"/>
                <a:cs typeface="DM Sans"/>
                <a:sym typeface="DM Sans"/>
              </a:rPr>
              <a:t>Purpose:</a:t>
            </a:r>
            <a:r>
              <a:rPr lang="en" sz="1800">
                <a:solidFill>
                  <a:srgbClr val="0A004A"/>
                </a:solidFill>
                <a:latin typeface="DM Sans"/>
                <a:ea typeface="DM Sans"/>
                <a:cs typeface="DM Sans"/>
                <a:sym typeface="DM Sans"/>
              </a:rPr>
              <a:t> Predicting The Probability of Increasing The </a:t>
            </a:r>
            <a:r>
              <a:rPr lang="en" sz="1800" b="1">
                <a:solidFill>
                  <a:srgbClr val="0A004A"/>
                </a:solidFill>
                <a:latin typeface="DM Sans"/>
                <a:ea typeface="DM Sans"/>
                <a:cs typeface="DM Sans"/>
                <a:sym typeface="DM Sans"/>
              </a:rPr>
              <a:t>FB Ad Conversions</a:t>
            </a:r>
            <a:r>
              <a:rPr lang="en" sz="1800">
                <a:solidFill>
                  <a:srgbClr val="0A004A"/>
                </a:solidFill>
                <a:latin typeface="DM Sans"/>
                <a:ea typeface="DM Sans"/>
                <a:cs typeface="DM Sans"/>
                <a:sym typeface="DM Sans"/>
              </a:rPr>
              <a:t> Based on Increasing </a:t>
            </a:r>
            <a:r>
              <a:rPr lang="en" sz="1800" b="1">
                <a:solidFill>
                  <a:srgbClr val="0A004A"/>
                </a:solidFill>
                <a:latin typeface="DM Sans"/>
                <a:ea typeface="DM Sans"/>
                <a:cs typeface="DM Sans"/>
                <a:sym typeface="DM Sans"/>
              </a:rPr>
              <a:t>FB Ad Clicks</a:t>
            </a:r>
            <a:r>
              <a:rPr lang="en" sz="1800">
                <a:solidFill>
                  <a:srgbClr val="0A004A"/>
                </a:solidFill>
                <a:latin typeface="DM Sans"/>
                <a:ea typeface="DM Sans"/>
                <a:cs typeface="DM Sans"/>
                <a:sym typeface="DM Sans"/>
              </a:rPr>
              <a:t>.</a:t>
            </a:r>
            <a:endParaRPr sz="1800">
              <a:solidFill>
                <a:srgbClr val="0A004A"/>
              </a:solidFill>
              <a:latin typeface="DM Sans"/>
              <a:ea typeface="DM Sans"/>
              <a:cs typeface="DM Sans"/>
              <a:sym typeface="DM Sans"/>
            </a:endParaRPr>
          </a:p>
          <a:p>
            <a:pPr marL="457200" lvl="0" indent="0" algn="l" rtl="0">
              <a:spcBef>
                <a:spcPts val="0"/>
              </a:spcBef>
              <a:spcAft>
                <a:spcPts val="0"/>
              </a:spcAft>
              <a:buNone/>
            </a:pPr>
            <a:r>
              <a:rPr lang="en" sz="1800" b="1" u="sng">
                <a:solidFill>
                  <a:srgbClr val="0A004A"/>
                </a:solidFill>
                <a:latin typeface="DM Sans"/>
                <a:ea typeface="DM Sans"/>
                <a:cs typeface="DM Sans"/>
                <a:sym typeface="DM Sans"/>
              </a:rPr>
              <a:t>Variables Requirements: </a:t>
            </a:r>
            <a:r>
              <a:rPr lang="en" sz="1800" b="1">
                <a:solidFill>
                  <a:srgbClr val="0A004A"/>
                </a:solidFill>
                <a:latin typeface="DM Sans"/>
                <a:ea typeface="DM Sans"/>
                <a:cs typeface="DM Sans"/>
                <a:sym typeface="DM Sans"/>
              </a:rPr>
              <a:t>The Independent Variable (FB Ad Clicks) &amp; The Dependent Variable (FB Ad Conversions)</a:t>
            </a:r>
            <a:endParaRPr sz="1800" b="1">
              <a:solidFill>
                <a:srgbClr val="0A004A"/>
              </a:solidFill>
              <a:latin typeface="DM Sans"/>
              <a:ea typeface="DM Sans"/>
              <a:cs typeface="DM Sans"/>
              <a:sym typeface="DM Sans"/>
            </a:endParaRPr>
          </a:p>
          <a:p>
            <a:pPr marL="457200" lvl="0" indent="0" algn="l" rtl="0">
              <a:spcBef>
                <a:spcPts val="0"/>
              </a:spcBef>
              <a:spcAft>
                <a:spcPts val="0"/>
              </a:spcAft>
              <a:buNone/>
            </a:pPr>
            <a:r>
              <a:rPr lang="en" sz="1800" b="1" u="sng">
                <a:solidFill>
                  <a:srgbClr val="0A004A"/>
                </a:solidFill>
                <a:latin typeface="DM Sans"/>
                <a:ea typeface="DM Sans"/>
                <a:cs typeface="DM Sans"/>
                <a:sym typeface="DM Sans"/>
              </a:rPr>
              <a:t>Assumptions Met:</a:t>
            </a:r>
            <a:r>
              <a:rPr lang="en" sz="1800" b="1">
                <a:solidFill>
                  <a:srgbClr val="0A004A"/>
                </a:solidFill>
                <a:latin typeface="DM Sans"/>
                <a:ea typeface="DM Sans"/>
                <a:cs typeface="DM Sans"/>
                <a:sym typeface="DM Sans"/>
              </a:rPr>
              <a:t> (</a:t>
            </a:r>
            <a:r>
              <a:rPr lang="en" sz="1800">
                <a:solidFill>
                  <a:srgbClr val="0A004A"/>
                </a:solidFill>
                <a:latin typeface="DM Sans"/>
                <a:ea typeface="DM Sans"/>
                <a:cs typeface="DM Sans"/>
                <a:sym typeface="DM Sans"/>
              </a:rPr>
              <a:t>minimum sample size:50, Linearity, Normality, Homogeneity of Variance, Independence</a:t>
            </a:r>
            <a:r>
              <a:rPr lang="en" sz="1800" b="1">
                <a:solidFill>
                  <a:srgbClr val="0A004A"/>
                </a:solidFill>
                <a:latin typeface="DM Sans"/>
                <a:ea typeface="DM Sans"/>
                <a:cs typeface="DM Sans"/>
                <a:sym typeface="DM Sans"/>
              </a:rPr>
              <a:t>)</a:t>
            </a:r>
            <a:endParaRPr sz="1800" b="1">
              <a:solidFill>
                <a:srgbClr val="0A004A"/>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Modeling</a:t>
            </a:r>
            <a:endParaRPr sz="2800"/>
          </a:p>
        </p:txBody>
      </p:sp>
      <p:sp>
        <p:nvSpPr>
          <p:cNvPr id="190" name="Google Shape;190;p30"/>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Finally, include a visualization of your complete model. </a:t>
            </a:r>
            <a:endParaRPr sz="1600"/>
          </a:p>
        </p:txBody>
      </p:sp>
      <p:pic>
        <p:nvPicPr>
          <p:cNvPr id="191" name="Google Shape;191;p30"/>
          <p:cNvPicPr preferRelativeResize="0"/>
          <p:nvPr/>
        </p:nvPicPr>
        <p:blipFill rotWithShape="1">
          <a:blip r:embed="rId3">
            <a:alphaModFix/>
          </a:blip>
          <a:srcRect b="3344"/>
          <a:stretch/>
        </p:blipFill>
        <p:spPr>
          <a:xfrm>
            <a:off x="152400" y="1583575"/>
            <a:ext cx="8787677" cy="3463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63" name="Google Shape;63;p14"/>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clicks in the provided data.</a:t>
            </a:r>
            <a:endParaRPr sz="1600"/>
          </a:p>
        </p:txBody>
      </p:sp>
      <p:sp>
        <p:nvSpPr>
          <p:cNvPr id="64" name="Google Shape;64;p14"/>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Mean: 60.38</a:t>
            </a:r>
            <a:endParaRPr sz="2400">
              <a:solidFill>
                <a:srgbClr val="434343"/>
              </a:solidFill>
              <a:latin typeface="DM Sans"/>
              <a:ea typeface="DM Sans"/>
              <a:cs typeface="DM Sans"/>
              <a:sym typeface="DM Sans"/>
            </a:endParaRPr>
          </a:p>
        </p:txBody>
      </p:sp>
      <p:sp>
        <p:nvSpPr>
          <p:cNvPr id="65" name="Google Shape;65;p14"/>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Median: 60</a:t>
            </a:r>
            <a:endParaRPr sz="2400">
              <a:solidFill>
                <a:srgbClr val="434343"/>
              </a:solidFill>
              <a:latin typeface="DM Sans"/>
              <a:ea typeface="DM Sans"/>
              <a:cs typeface="DM Sans"/>
              <a:sym typeface="DM Sans"/>
            </a:endParaRPr>
          </a:p>
        </p:txBody>
      </p:sp>
      <p:sp>
        <p:nvSpPr>
          <p:cNvPr id="66" name="Google Shape;66;p14"/>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Mode: 78</a:t>
            </a:r>
            <a:endParaRPr sz="2400">
              <a:solidFill>
                <a:srgbClr val="434343"/>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Final Insights</a:t>
            </a:r>
            <a:endParaRPr sz="2800"/>
          </a:p>
        </p:txBody>
      </p:sp>
      <p:sp>
        <p:nvSpPr>
          <p:cNvPr id="202" name="Google Shape;202;p32"/>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Now, knowing what you do about the results of your test, what are the final insights that you would share with your client? What did you learn and what would you recommend? Is there anything you would do differently next time?</a:t>
            </a:r>
            <a:endParaRPr sz="1600"/>
          </a:p>
        </p:txBody>
      </p:sp>
      <p:sp>
        <p:nvSpPr>
          <p:cNvPr id="203" name="Google Shape;203;p32"/>
          <p:cNvSpPr txBox="1"/>
          <p:nvPr/>
        </p:nvSpPr>
        <p:spPr>
          <a:xfrm>
            <a:off x="311700" y="2149975"/>
            <a:ext cx="8520600" cy="286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300" u="sng">
                <a:solidFill>
                  <a:srgbClr val="0A004A"/>
                </a:solidFill>
              </a:rPr>
              <a:t>-</a:t>
            </a:r>
            <a:r>
              <a:rPr lang="en" sz="1300" u="sng">
                <a:solidFill>
                  <a:srgbClr val="0A004A"/>
                </a:solidFill>
                <a:latin typeface="DM Sans"/>
                <a:ea typeface="DM Sans"/>
                <a:cs typeface="DM Sans"/>
                <a:sym typeface="DM Sans"/>
              </a:rPr>
              <a:t> </a:t>
            </a:r>
            <a:r>
              <a:rPr lang="en" sz="1300" u="sng">
                <a:solidFill>
                  <a:srgbClr val="0A004A"/>
                </a:solidFill>
              </a:rPr>
              <a:t>My </a:t>
            </a:r>
            <a:r>
              <a:rPr lang="en" sz="1300" b="1" u="sng">
                <a:solidFill>
                  <a:srgbClr val="0A004A"/>
                </a:solidFill>
              </a:rPr>
              <a:t>Final Insights</a:t>
            </a:r>
            <a:r>
              <a:rPr lang="en" sz="1300" u="sng">
                <a:solidFill>
                  <a:srgbClr val="0A004A"/>
                </a:solidFill>
              </a:rPr>
              <a:t> Eventually </a:t>
            </a:r>
            <a:r>
              <a:rPr lang="en" sz="1300" b="1" u="sng">
                <a:solidFill>
                  <a:srgbClr val="0A004A"/>
                </a:solidFill>
              </a:rPr>
              <a:t>Would Be</a:t>
            </a:r>
            <a:r>
              <a:rPr lang="en" sz="1300" u="sng">
                <a:solidFill>
                  <a:srgbClr val="0A004A"/>
                </a:solidFill>
                <a:latin typeface="DM Sans"/>
                <a:ea typeface="DM Sans"/>
                <a:cs typeface="DM Sans"/>
                <a:sym typeface="DM Sans"/>
              </a:rPr>
              <a:t>:</a:t>
            </a:r>
            <a:endParaRPr sz="1300" u="sng">
              <a:solidFill>
                <a:srgbClr val="0A004A"/>
              </a:solidFill>
              <a:latin typeface="DM Sans"/>
              <a:ea typeface="DM Sans"/>
              <a:cs typeface="DM Sans"/>
              <a:sym typeface="DM Sans"/>
            </a:endParaRPr>
          </a:p>
          <a:p>
            <a:pPr marL="0" lvl="0" indent="0" algn="l" rtl="0">
              <a:spcBef>
                <a:spcPts val="0"/>
              </a:spcBef>
              <a:spcAft>
                <a:spcPts val="0"/>
              </a:spcAft>
              <a:buNone/>
            </a:pPr>
            <a:r>
              <a:rPr lang="en" sz="1300" b="1">
                <a:solidFill>
                  <a:srgbClr val="0A004A"/>
                </a:solidFill>
              </a:rPr>
              <a:t>1</a:t>
            </a:r>
            <a:r>
              <a:rPr lang="en" sz="1200" b="1">
                <a:solidFill>
                  <a:srgbClr val="0A004A"/>
                </a:solidFill>
              </a:rPr>
              <a:t>- </a:t>
            </a:r>
            <a:r>
              <a:rPr lang="en" sz="1300">
                <a:solidFill>
                  <a:schemeClr val="dk1"/>
                </a:solidFill>
              </a:rPr>
              <a:t>The </a:t>
            </a:r>
            <a:r>
              <a:rPr lang="en" sz="1200" b="1">
                <a:solidFill>
                  <a:schemeClr val="dk1"/>
                </a:solidFill>
              </a:rPr>
              <a:t>correlation between</a:t>
            </a:r>
            <a:r>
              <a:rPr lang="en" sz="1300">
                <a:solidFill>
                  <a:schemeClr val="dk1"/>
                </a:solidFill>
              </a:rPr>
              <a:t> the </a:t>
            </a:r>
            <a:r>
              <a:rPr lang="en" sz="1200" b="1">
                <a:solidFill>
                  <a:schemeClr val="dk1"/>
                </a:solidFill>
              </a:rPr>
              <a:t>clicks</a:t>
            </a:r>
            <a:r>
              <a:rPr lang="en" sz="1300">
                <a:solidFill>
                  <a:schemeClr val="dk1"/>
                </a:solidFill>
              </a:rPr>
              <a:t> and the </a:t>
            </a:r>
            <a:r>
              <a:rPr lang="en" sz="1200" b="1">
                <a:solidFill>
                  <a:schemeClr val="dk1"/>
                </a:solidFill>
              </a:rPr>
              <a:t>conversions</a:t>
            </a:r>
            <a:r>
              <a:rPr lang="en" sz="1300">
                <a:solidFill>
                  <a:schemeClr val="dk1"/>
                </a:solidFill>
              </a:rPr>
              <a:t> on the </a:t>
            </a:r>
            <a:r>
              <a:rPr lang="en" sz="1300" b="1">
                <a:solidFill>
                  <a:schemeClr val="dk1"/>
                </a:solidFill>
              </a:rPr>
              <a:t>AdWords </a:t>
            </a:r>
            <a:r>
              <a:rPr lang="en" sz="1300">
                <a:solidFill>
                  <a:schemeClr val="dk1"/>
                </a:solidFill>
              </a:rPr>
              <a:t>Platform is a </a:t>
            </a:r>
            <a:r>
              <a:rPr lang="en" sz="1300" b="1">
                <a:solidFill>
                  <a:schemeClr val="dk1"/>
                </a:solidFill>
              </a:rPr>
              <a:t>“Low positive Correlation”.</a:t>
            </a:r>
            <a:endParaRPr sz="1300" b="1">
              <a:solidFill>
                <a:schemeClr val="dk1"/>
              </a:solidFill>
            </a:endParaRPr>
          </a:p>
          <a:p>
            <a:pPr marL="0" lvl="0" indent="0" algn="l" rtl="0">
              <a:spcBef>
                <a:spcPts val="0"/>
              </a:spcBef>
              <a:spcAft>
                <a:spcPts val="0"/>
              </a:spcAft>
              <a:buNone/>
            </a:pPr>
            <a:r>
              <a:rPr lang="en" sz="1300" b="1">
                <a:solidFill>
                  <a:schemeClr val="dk1"/>
                </a:solidFill>
              </a:rPr>
              <a:t>2-</a:t>
            </a:r>
            <a:r>
              <a:rPr lang="en" sz="1100">
                <a:solidFill>
                  <a:srgbClr val="0A004A"/>
                </a:solidFill>
              </a:rPr>
              <a:t> </a:t>
            </a:r>
            <a:r>
              <a:rPr lang="en" sz="1300">
                <a:solidFill>
                  <a:schemeClr val="dk1"/>
                </a:solidFill>
              </a:rPr>
              <a:t>The </a:t>
            </a:r>
            <a:r>
              <a:rPr lang="en" sz="1200" b="1">
                <a:solidFill>
                  <a:schemeClr val="dk1"/>
                </a:solidFill>
              </a:rPr>
              <a:t>correlation between</a:t>
            </a:r>
            <a:r>
              <a:rPr lang="en" sz="1300">
                <a:solidFill>
                  <a:schemeClr val="dk1"/>
                </a:solidFill>
              </a:rPr>
              <a:t> the </a:t>
            </a:r>
            <a:r>
              <a:rPr lang="en" sz="1200" b="1">
                <a:solidFill>
                  <a:schemeClr val="dk1"/>
                </a:solidFill>
              </a:rPr>
              <a:t>clicks</a:t>
            </a:r>
            <a:r>
              <a:rPr lang="en" sz="1300">
                <a:solidFill>
                  <a:schemeClr val="dk1"/>
                </a:solidFill>
              </a:rPr>
              <a:t> and the </a:t>
            </a:r>
            <a:r>
              <a:rPr lang="en" sz="1200" b="1">
                <a:solidFill>
                  <a:schemeClr val="dk1"/>
                </a:solidFill>
              </a:rPr>
              <a:t>conversions</a:t>
            </a:r>
            <a:r>
              <a:rPr lang="en" sz="1300">
                <a:solidFill>
                  <a:schemeClr val="dk1"/>
                </a:solidFill>
              </a:rPr>
              <a:t> on the </a:t>
            </a:r>
            <a:r>
              <a:rPr lang="en" sz="1300" b="1">
                <a:solidFill>
                  <a:schemeClr val="dk1"/>
                </a:solidFill>
              </a:rPr>
              <a:t>Facebook </a:t>
            </a:r>
            <a:r>
              <a:rPr lang="en" sz="1300">
                <a:solidFill>
                  <a:schemeClr val="dk1"/>
                </a:solidFill>
              </a:rPr>
              <a:t>Platform is a </a:t>
            </a:r>
            <a:r>
              <a:rPr lang="en" sz="1300" b="1">
                <a:solidFill>
                  <a:schemeClr val="dk1"/>
                </a:solidFill>
              </a:rPr>
              <a:t>“High positive Correlation”.</a:t>
            </a:r>
            <a:endParaRPr sz="1300" b="1">
              <a:solidFill>
                <a:schemeClr val="dk1"/>
              </a:solidFill>
            </a:endParaRPr>
          </a:p>
          <a:p>
            <a:pPr marL="0" lvl="0" indent="0" algn="l" rtl="0">
              <a:spcBef>
                <a:spcPts val="0"/>
              </a:spcBef>
              <a:spcAft>
                <a:spcPts val="0"/>
              </a:spcAft>
              <a:buNone/>
            </a:pPr>
            <a:r>
              <a:rPr lang="en" sz="1300" b="1">
                <a:solidFill>
                  <a:srgbClr val="0A004A"/>
                </a:solidFill>
              </a:rPr>
              <a:t>3-</a:t>
            </a:r>
            <a:r>
              <a:rPr lang="en" sz="1300">
                <a:solidFill>
                  <a:srgbClr val="0A004A"/>
                </a:solidFill>
                <a:latin typeface="DM Sans"/>
                <a:ea typeface="DM Sans"/>
                <a:cs typeface="DM Sans"/>
                <a:sym typeface="DM Sans"/>
              </a:rPr>
              <a:t> </a:t>
            </a:r>
            <a:r>
              <a:rPr lang="en" sz="1300" i="1">
                <a:solidFill>
                  <a:srgbClr val="1F1F1F"/>
                </a:solidFill>
                <a:highlight>
                  <a:schemeClr val="lt1"/>
                </a:highlight>
              </a:rPr>
              <a:t>I Found That The </a:t>
            </a:r>
            <a:r>
              <a:rPr lang="en" sz="1300" b="1" i="1">
                <a:solidFill>
                  <a:srgbClr val="1F1F1F"/>
                </a:solidFill>
                <a:highlight>
                  <a:schemeClr val="lt1"/>
                </a:highlight>
              </a:rPr>
              <a:t>Number of Conversions</a:t>
            </a:r>
            <a:r>
              <a:rPr lang="en" sz="1300">
                <a:solidFill>
                  <a:srgbClr val="1F1F1F"/>
                </a:solidFill>
                <a:highlight>
                  <a:schemeClr val="lt1"/>
                </a:highlight>
              </a:rPr>
              <a:t> Are</a:t>
            </a:r>
            <a:r>
              <a:rPr lang="en" sz="1300" i="1">
                <a:solidFill>
                  <a:srgbClr val="1F1F1F"/>
                </a:solidFill>
                <a:highlight>
                  <a:schemeClr val="lt1"/>
                </a:highlight>
              </a:rPr>
              <a:t> </a:t>
            </a:r>
            <a:r>
              <a:rPr lang="en" sz="1300" b="1" i="1">
                <a:solidFill>
                  <a:srgbClr val="1F1F1F"/>
                </a:solidFill>
                <a:highlight>
                  <a:schemeClr val="lt1"/>
                </a:highlight>
              </a:rPr>
              <a:t>Greater</a:t>
            </a:r>
            <a:r>
              <a:rPr lang="en" sz="1300">
                <a:solidFill>
                  <a:srgbClr val="1F1F1F"/>
                </a:solidFill>
                <a:highlight>
                  <a:schemeClr val="lt1"/>
                </a:highlight>
              </a:rPr>
              <a:t> </a:t>
            </a:r>
            <a:r>
              <a:rPr lang="en" sz="1300" i="1">
                <a:solidFill>
                  <a:srgbClr val="1F1F1F"/>
                </a:solidFill>
                <a:highlight>
                  <a:schemeClr val="lt1"/>
                </a:highlight>
              </a:rPr>
              <a:t>On </a:t>
            </a:r>
            <a:r>
              <a:rPr lang="en" sz="1300" b="1" i="1">
                <a:solidFill>
                  <a:srgbClr val="1F1F1F"/>
                </a:solidFill>
                <a:highlight>
                  <a:schemeClr val="lt1"/>
                </a:highlight>
              </a:rPr>
              <a:t>Facebook</a:t>
            </a:r>
            <a:r>
              <a:rPr lang="en" sz="1300" i="1">
                <a:solidFill>
                  <a:srgbClr val="1F1F1F"/>
                </a:solidFill>
                <a:highlight>
                  <a:schemeClr val="lt1"/>
                </a:highlight>
              </a:rPr>
              <a:t> Platform </a:t>
            </a:r>
            <a:r>
              <a:rPr lang="en" sz="1300">
                <a:solidFill>
                  <a:srgbClr val="1F1F1F"/>
                </a:solidFill>
                <a:highlight>
                  <a:schemeClr val="lt1"/>
                </a:highlight>
              </a:rPr>
              <a:t>Than The </a:t>
            </a:r>
            <a:r>
              <a:rPr lang="en" sz="1300" b="1">
                <a:solidFill>
                  <a:srgbClr val="1F1F1F"/>
                </a:solidFill>
                <a:highlight>
                  <a:schemeClr val="lt1"/>
                </a:highlight>
              </a:rPr>
              <a:t>AdWords </a:t>
            </a:r>
            <a:r>
              <a:rPr lang="en" sz="1300">
                <a:solidFill>
                  <a:srgbClr val="1F1F1F"/>
                </a:solidFill>
                <a:highlight>
                  <a:schemeClr val="lt1"/>
                </a:highlight>
              </a:rPr>
              <a:t>Platform.</a:t>
            </a:r>
            <a:endParaRPr sz="1300">
              <a:solidFill>
                <a:srgbClr val="1F1F1F"/>
              </a:solidFill>
              <a:highlight>
                <a:schemeClr val="lt1"/>
              </a:highlight>
            </a:endParaRPr>
          </a:p>
          <a:p>
            <a:pPr marL="0" lvl="0" indent="0" algn="l" rtl="0">
              <a:spcBef>
                <a:spcPts val="0"/>
              </a:spcBef>
              <a:spcAft>
                <a:spcPts val="0"/>
              </a:spcAft>
              <a:buNone/>
            </a:pPr>
            <a:r>
              <a:rPr lang="en">
                <a:solidFill>
                  <a:srgbClr val="0A004A"/>
                </a:solidFill>
                <a:latin typeface="DM Sans"/>
                <a:ea typeface="DM Sans"/>
                <a:cs typeface="DM Sans"/>
                <a:sym typeface="DM Sans"/>
              </a:rPr>
              <a:t> </a:t>
            </a:r>
            <a:endParaRPr>
              <a:solidFill>
                <a:srgbClr val="0A004A"/>
              </a:solidFill>
              <a:latin typeface="DM Sans"/>
              <a:ea typeface="DM Sans"/>
              <a:cs typeface="DM Sans"/>
              <a:sym typeface="DM Sans"/>
            </a:endParaRPr>
          </a:p>
          <a:p>
            <a:pPr marL="0" lvl="0" indent="0" algn="l" rtl="0">
              <a:spcBef>
                <a:spcPts val="0"/>
              </a:spcBef>
              <a:spcAft>
                <a:spcPts val="0"/>
              </a:spcAft>
              <a:buNone/>
            </a:pPr>
            <a:r>
              <a:rPr lang="en" u="sng">
                <a:solidFill>
                  <a:srgbClr val="0A004A"/>
                </a:solidFill>
                <a:latin typeface="DM Sans"/>
                <a:ea typeface="DM Sans"/>
                <a:cs typeface="DM Sans"/>
                <a:sym typeface="DM Sans"/>
              </a:rPr>
              <a:t>-</a:t>
            </a:r>
            <a:r>
              <a:rPr lang="en" b="1" u="sng">
                <a:solidFill>
                  <a:srgbClr val="0A004A"/>
                </a:solidFill>
                <a:latin typeface="DM Sans"/>
                <a:ea typeface="DM Sans"/>
                <a:cs typeface="DM Sans"/>
                <a:sym typeface="DM Sans"/>
              </a:rPr>
              <a:t>My Recommendations For The Future</a:t>
            </a:r>
            <a:r>
              <a:rPr lang="en" u="sng">
                <a:solidFill>
                  <a:srgbClr val="0A004A"/>
                </a:solidFill>
                <a:latin typeface="DM Sans"/>
                <a:ea typeface="DM Sans"/>
                <a:cs typeface="DM Sans"/>
                <a:sym typeface="DM Sans"/>
              </a:rPr>
              <a:t>:</a:t>
            </a:r>
            <a:endParaRPr u="sng">
              <a:solidFill>
                <a:srgbClr val="0A004A"/>
              </a:solidFill>
              <a:latin typeface="DM Sans"/>
              <a:ea typeface="DM Sans"/>
              <a:cs typeface="DM Sans"/>
              <a:sym typeface="DM Sans"/>
            </a:endParaRPr>
          </a:p>
          <a:p>
            <a:pPr marL="0" lvl="0" indent="0" algn="l" rtl="0">
              <a:spcBef>
                <a:spcPts val="0"/>
              </a:spcBef>
              <a:spcAft>
                <a:spcPts val="0"/>
              </a:spcAft>
              <a:buNone/>
            </a:pPr>
            <a:r>
              <a:rPr lang="en" sz="1300">
                <a:solidFill>
                  <a:srgbClr val="0A004A"/>
                </a:solidFill>
                <a:latin typeface="DM Sans"/>
                <a:ea typeface="DM Sans"/>
                <a:cs typeface="DM Sans"/>
                <a:sym typeface="DM Sans"/>
              </a:rPr>
              <a:t>1- </a:t>
            </a:r>
            <a:r>
              <a:rPr lang="en" sz="1300" b="1">
                <a:solidFill>
                  <a:srgbClr val="0A004A"/>
                </a:solidFill>
                <a:latin typeface="DM Sans"/>
                <a:ea typeface="DM Sans"/>
                <a:cs typeface="DM Sans"/>
                <a:sym typeface="DM Sans"/>
              </a:rPr>
              <a:t>Focusing</a:t>
            </a:r>
            <a:r>
              <a:rPr lang="en" sz="1300">
                <a:solidFill>
                  <a:srgbClr val="0A004A"/>
                </a:solidFill>
                <a:latin typeface="DM Sans"/>
                <a:ea typeface="DM Sans"/>
                <a:cs typeface="DM Sans"/>
                <a:sym typeface="DM Sans"/>
              </a:rPr>
              <a:t> More on the facebook platform and spend more on the next campaigns that will be launched On it as more seeing leads to more clicks and eventually more conversions (more purchases)</a:t>
            </a:r>
            <a:endParaRPr sz="1300">
              <a:solidFill>
                <a:srgbClr val="0A004A"/>
              </a:solidFill>
              <a:latin typeface="DM Sans"/>
              <a:ea typeface="DM Sans"/>
              <a:cs typeface="DM Sans"/>
              <a:sym typeface="DM Sans"/>
            </a:endParaRPr>
          </a:p>
          <a:p>
            <a:pPr marL="0" lvl="0" indent="0" algn="l" rtl="0">
              <a:spcBef>
                <a:spcPts val="0"/>
              </a:spcBef>
              <a:spcAft>
                <a:spcPts val="0"/>
              </a:spcAft>
              <a:buNone/>
            </a:pPr>
            <a:endParaRPr sz="1300">
              <a:solidFill>
                <a:srgbClr val="0A004A"/>
              </a:solidFill>
              <a:latin typeface="DM Sans"/>
              <a:ea typeface="DM Sans"/>
              <a:cs typeface="DM Sans"/>
              <a:sym typeface="DM Sans"/>
            </a:endParaRPr>
          </a:p>
          <a:p>
            <a:pPr marL="0" lvl="0" indent="0" algn="l" rtl="0">
              <a:spcBef>
                <a:spcPts val="0"/>
              </a:spcBef>
              <a:spcAft>
                <a:spcPts val="0"/>
              </a:spcAft>
              <a:buNone/>
            </a:pPr>
            <a:r>
              <a:rPr lang="en" sz="1300">
                <a:solidFill>
                  <a:srgbClr val="0A004A"/>
                </a:solidFill>
                <a:latin typeface="DM Sans"/>
                <a:ea typeface="DM Sans"/>
                <a:cs typeface="DM Sans"/>
                <a:sym typeface="DM Sans"/>
              </a:rPr>
              <a:t>2- </a:t>
            </a:r>
            <a:r>
              <a:rPr lang="en" sz="1300" b="1">
                <a:solidFill>
                  <a:srgbClr val="0A004A"/>
                </a:solidFill>
                <a:latin typeface="DM Sans"/>
                <a:ea typeface="DM Sans"/>
                <a:cs typeface="DM Sans"/>
                <a:sym typeface="DM Sans"/>
              </a:rPr>
              <a:t>Enhancing</a:t>
            </a:r>
            <a:r>
              <a:rPr lang="en" sz="1300">
                <a:solidFill>
                  <a:srgbClr val="0A004A"/>
                </a:solidFill>
                <a:latin typeface="DM Sans"/>
                <a:ea typeface="DM Sans"/>
                <a:cs typeface="DM Sans"/>
                <a:sym typeface="DM Sans"/>
              </a:rPr>
              <a:t> the quality of the campaigns on the AdWords platform to target more specific customers and have less variance to have more reliable data to help in building stronger campaigns in the future.</a:t>
            </a:r>
            <a:endParaRPr sz="1300">
              <a:solidFill>
                <a:srgbClr val="0A004A"/>
              </a:solidFill>
              <a:latin typeface="DM Sans"/>
              <a:ea typeface="DM Sans"/>
              <a:cs typeface="DM Sans"/>
              <a:sym typeface="DM Sans"/>
            </a:endParaRPr>
          </a:p>
          <a:p>
            <a:pPr marL="0" lvl="0" indent="0" algn="l" rtl="0">
              <a:spcBef>
                <a:spcPts val="0"/>
              </a:spcBef>
              <a:spcAft>
                <a:spcPts val="0"/>
              </a:spcAft>
              <a:buNone/>
            </a:pPr>
            <a:endParaRPr>
              <a:solidFill>
                <a:srgbClr val="0A004A"/>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72" name="Google Shape;72;p1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conversions in the provided data.</a:t>
            </a:r>
            <a:endParaRPr sz="1600"/>
          </a:p>
        </p:txBody>
      </p:sp>
      <p:sp>
        <p:nvSpPr>
          <p:cNvPr id="73" name="Google Shape;73;p15"/>
          <p:cNvSpPr txBox="1"/>
          <p:nvPr/>
        </p:nvSpPr>
        <p:spPr>
          <a:xfrm>
            <a:off x="311700" y="1932775"/>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Mean: 5.98</a:t>
            </a:r>
            <a:endParaRPr sz="2400">
              <a:solidFill>
                <a:srgbClr val="434343"/>
              </a:solidFill>
              <a:latin typeface="DM Sans"/>
              <a:ea typeface="DM Sans"/>
              <a:cs typeface="DM Sans"/>
              <a:sym typeface="DM Sans"/>
            </a:endParaRPr>
          </a:p>
        </p:txBody>
      </p:sp>
      <p:sp>
        <p:nvSpPr>
          <p:cNvPr id="74" name="Google Shape;74;p15"/>
          <p:cNvSpPr txBox="1"/>
          <p:nvPr/>
        </p:nvSpPr>
        <p:spPr>
          <a:xfrm>
            <a:off x="311700" y="2500788"/>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Median: 6</a:t>
            </a:r>
            <a:endParaRPr sz="2400">
              <a:solidFill>
                <a:srgbClr val="434343"/>
              </a:solidFill>
              <a:latin typeface="DM Sans"/>
              <a:ea typeface="DM Sans"/>
              <a:cs typeface="DM Sans"/>
              <a:sym typeface="DM Sans"/>
            </a:endParaRPr>
          </a:p>
        </p:txBody>
      </p:sp>
      <p:sp>
        <p:nvSpPr>
          <p:cNvPr id="75" name="Google Shape;75;p15"/>
          <p:cNvSpPr txBox="1"/>
          <p:nvPr/>
        </p:nvSpPr>
        <p:spPr>
          <a:xfrm>
            <a:off x="311700" y="3068800"/>
            <a:ext cx="734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Mode: 5</a:t>
            </a:r>
            <a:endParaRPr sz="240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Standard Deviation</a:t>
            </a:r>
            <a:endParaRPr sz="2800"/>
          </a:p>
        </p:txBody>
      </p:sp>
      <p:sp>
        <p:nvSpPr>
          <p:cNvPr id="81" name="Google Shape;81;p1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variance in data helps you </a:t>
            </a:r>
            <a:r>
              <a:rPr lang="en" sz="1600">
                <a:highlight>
                  <a:srgbClr val="FFDE00"/>
                </a:highlight>
              </a:rPr>
              <a:t>[understand how spread out the data is from the mean]</a:t>
            </a:r>
            <a:r>
              <a:rPr lang="en" sz="1600"/>
              <a:t>. Below, enter the standard deviation of the provided data. </a:t>
            </a:r>
            <a:endParaRPr sz="1600"/>
          </a:p>
        </p:txBody>
      </p:sp>
      <p:sp>
        <p:nvSpPr>
          <p:cNvPr id="82" name="Google Shape;82;p16"/>
          <p:cNvSpPr txBox="1"/>
          <p:nvPr/>
        </p:nvSpPr>
        <p:spPr>
          <a:xfrm>
            <a:off x="311700" y="1932775"/>
            <a:ext cx="5253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Standard Deviation of Clicks: </a:t>
            </a:r>
            <a:r>
              <a:rPr lang="en" sz="2300">
                <a:solidFill>
                  <a:schemeClr val="dk1"/>
                </a:solidFill>
              </a:rPr>
              <a:t>14.37</a:t>
            </a:r>
            <a:endParaRPr sz="3700">
              <a:solidFill>
                <a:srgbClr val="434343"/>
              </a:solidFill>
              <a:latin typeface="DM Sans"/>
              <a:ea typeface="DM Sans"/>
              <a:cs typeface="DM Sans"/>
              <a:sym typeface="DM Sans"/>
            </a:endParaRPr>
          </a:p>
        </p:txBody>
      </p:sp>
      <p:sp>
        <p:nvSpPr>
          <p:cNvPr id="83" name="Google Shape;83;p16"/>
          <p:cNvSpPr txBox="1"/>
          <p:nvPr/>
        </p:nvSpPr>
        <p:spPr>
          <a:xfrm>
            <a:off x="311700" y="2486875"/>
            <a:ext cx="581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434343"/>
                </a:solidFill>
                <a:latin typeface="DM Sans"/>
                <a:ea typeface="DM Sans"/>
                <a:cs typeface="DM Sans"/>
                <a:sym typeface="DM Sans"/>
              </a:rPr>
              <a:t>Standard Deviation of Conversions: </a:t>
            </a:r>
            <a:r>
              <a:rPr lang="en" sz="2300">
                <a:solidFill>
                  <a:schemeClr val="dk1"/>
                </a:solidFill>
              </a:rPr>
              <a:t>1.63</a:t>
            </a:r>
            <a:endParaRPr sz="370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Frequency and Contingency Tables</a:t>
            </a:r>
            <a:endParaRPr sz="2800"/>
          </a:p>
        </p:txBody>
      </p:sp>
      <p:sp>
        <p:nvSpPr>
          <p:cNvPr id="89" name="Google Shape;89;p1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how often something happens is important to understanding trends and patterns in your data. Create and insert a contingency table generated from your data.</a:t>
            </a:r>
            <a:endParaRPr sz="1600"/>
          </a:p>
        </p:txBody>
      </p:sp>
      <p:pic>
        <p:nvPicPr>
          <p:cNvPr id="90" name="Google Shape;90;p17"/>
          <p:cNvPicPr preferRelativeResize="0"/>
          <p:nvPr/>
        </p:nvPicPr>
        <p:blipFill>
          <a:blip r:embed="rId3">
            <a:alphaModFix/>
          </a:blip>
          <a:stretch>
            <a:fillRect/>
          </a:stretch>
        </p:blipFill>
        <p:spPr>
          <a:xfrm>
            <a:off x="1265525" y="2139475"/>
            <a:ext cx="7015875" cy="143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Scatter Plot</a:t>
            </a:r>
            <a:endParaRPr sz="2800"/>
          </a:p>
        </p:txBody>
      </p:sp>
      <p:sp>
        <p:nvSpPr>
          <p:cNvPr id="96" name="Google Shape;96;p18"/>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the </a:t>
            </a:r>
            <a:r>
              <a:rPr lang="en" sz="1600">
                <a:highlight>
                  <a:srgbClr val="FFDE00"/>
                </a:highlight>
              </a:rPr>
              <a:t>relationships between data is important to understanding trends and patterns</a:t>
            </a:r>
            <a:r>
              <a:rPr lang="en" sz="1600"/>
              <a:t>. Create and insert a scatter plot generated from your data. Then, include the input the correlation coefficient as well.</a:t>
            </a:r>
            <a:endParaRPr sz="1600"/>
          </a:p>
        </p:txBody>
      </p:sp>
      <p:sp>
        <p:nvSpPr>
          <p:cNvPr id="97" name="Google Shape;97;p18"/>
          <p:cNvSpPr txBox="1"/>
          <p:nvPr/>
        </p:nvSpPr>
        <p:spPr>
          <a:xfrm>
            <a:off x="311700" y="2707425"/>
            <a:ext cx="3203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Correlation coefficient: 0.45</a:t>
            </a:r>
            <a:endParaRPr sz="1800">
              <a:solidFill>
                <a:srgbClr val="434343"/>
              </a:solidFill>
              <a:latin typeface="DM Sans"/>
              <a:ea typeface="DM Sans"/>
              <a:cs typeface="DM Sans"/>
              <a:sym typeface="DM Sans"/>
            </a:endParaRPr>
          </a:p>
        </p:txBody>
      </p:sp>
      <p:sp>
        <p:nvSpPr>
          <p:cNvPr id="98" name="Google Shape;98;p18"/>
          <p:cNvSpPr txBox="1"/>
          <p:nvPr/>
        </p:nvSpPr>
        <p:spPr>
          <a:xfrm>
            <a:off x="4740913" y="19657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sp>
        <p:nvSpPr>
          <p:cNvPr id="99" name="Google Shape;99;p18"/>
          <p:cNvSpPr txBox="1"/>
          <p:nvPr/>
        </p:nvSpPr>
        <p:spPr>
          <a:xfrm>
            <a:off x="311700" y="3234125"/>
            <a:ext cx="3271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DM Sans"/>
                <a:ea typeface="DM Sans"/>
                <a:cs typeface="DM Sans"/>
                <a:sym typeface="DM Sans"/>
              </a:rPr>
              <a:t>Conclusion :</a:t>
            </a:r>
            <a:r>
              <a:rPr lang="en">
                <a:latin typeface="DM Sans"/>
                <a:ea typeface="DM Sans"/>
                <a:cs typeface="DM Sans"/>
                <a:sym typeface="DM Sans"/>
              </a:rPr>
              <a:t> The </a:t>
            </a:r>
            <a:r>
              <a:rPr lang="en" sz="1300" b="1">
                <a:latin typeface="DM Sans"/>
                <a:ea typeface="DM Sans"/>
                <a:cs typeface="DM Sans"/>
                <a:sym typeface="DM Sans"/>
              </a:rPr>
              <a:t>correlation between</a:t>
            </a:r>
            <a:r>
              <a:rPr lang="en">
                <a:latin typeface="DM Sans"/>
                <a:ea typeface="DM Sans"/>
                <a:cs typeface="DM Sans"/>
                <a:sym typeface="DM Sans"/>
              </a:rPr>
              <a:t> the </a:t>
            </a:r>
            <a:r>
              <a:rPr lang="en" sz="1300" b="1">
                <a:latin typeface="DM Sans"/>
                <a:ea typeface="DM Sans"/>
                <a:cs typeface="DM Sans"/>
                <a:sym typeface="DM Sans"/>
              </a:rPr>
              <a:t>clicks</a:t>
            </a:r>
            <a:r>
              <a:rPr lang="en">
                <a:latin typeface="DM Sans"/>
                <a:ea typeface="DM Sans"/>
                <a:cs typeface="DM Sans"/>
                <a:sym typeface="DM Sans"/>
              </a:rPr>
              <a:t> and the </a:t>
            </a:r>
            <a:r>
              <a:rPr lang="en" sz="1300" b="1">
                <a:latin typeface="DM Sans"/>
                <a:ea typeface="DM Sans"/>
                <a:cs typeface="DM Sans"/>
                <a:sym typeface="DM Sans"/>
              </a:rPr>
              <a:t>conversions</a:t>
            </a:r>
            <a:r>
              <a:rPr lang="en">
                <a:latin typeface="DM Sans"/>
                <a:ea typeface="DM Sans"/>
                <a:cs typeface="DM Sans"/>
                <a:sym typeface="DM Sans"/>
              </a:rPr>
              <a:t> here </a:t>
            </a:r>
            <a:r>
              <a:rPr lang="en" b="1">
                <a:latin typeface="DM Sans"/>
                <a:ea typeface="DM Sans"/>
                <a:cs typeface="DM Sans"/>
                <a:sym typeface="DM Sans"/>
              </a:rPr>
              <a:t>is</a:t>
            </a:r>
            <a:r>
              <a:rPr lang="en">
                <a:latin typeface="DM Sans"/>
                <a:ea typeface="DM Sans"/>
                <a:cs typeface="DM Sans"/>
                <a:sym typeface="DM Sans"/>
              </a:rPr>
              <a:t> a </a:t>
            </a:r>
            <a:r>
              <a:rPr lang="en" b="1">
                <a:latin typeface="DM Sans"/>
                <a:ea typeface="DM Sans"/>
                <a:cs typeface="DM Sans"/>
                <a:sym typeface="DM Sans"/>
              </a:rPr>
              <a:t>“Low positive Correlation”</a:t>
            </a:r>
            <a:endParaRPr b="1">
              <a:latin typeface="DM Sans"/>
              <a:ea typeface="DM Sans"/>
              <a:cs typeface="DM Sans"/>
              <a:sym typeface="DM Sans"/>
            </a:endParaRPr>
          </a:p>
        </p:txBody>
      </p:sp>
      <p:pic>
        <p:nvPicPr>
          <p:cNvPr id="100" name="Google Shape;100;p18"/>
          <p:cNvPicPr preferRelativeResize="0"/>
          <p:nvPr/>
        </p:nvPicPr>
        <p:blipFill>
          <a:blip r:embed="rId3">
            <a:alphaModFix/>
          </a:blip>
          <a:stretch>
            <a:fillRect/>
          </a:stretch>
        </p:blipFill>
        <p:spPr>
          <a:xfrm>
            <a:off x="3720500" y="2380000"/>
            <a:ext cx="5345375" cy="264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Section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11" name="Google Shape;111;p20"/>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It’s important to understand the sample you’re using in your analysis. Fill in the information below about the sample you have received:</a:t>
            </a:r>
            <a:endParaRPr sz="1600"/>
          </a:p>
        </p:txBody>
      </p:sp>
      <p:sp>
        <p:nvSpPr>
          <p:cNvPr id="112" name="Google Shape;112;p20"/>
          <p:cNvSpPr txBox="1"/>
          <p:nvPr/>
        </p:nvSpPr>
        <p:spPr>
          <a:xfrm>
            <a:off x="5171388" y="1831300"/>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conversions data:</a:t>
            </a:r>
            <a:endParaRPr sz="1800">
              <a:solidFill>
                <a:srgbClr val="434343"/>
              </a:solidFill>
              <a:latin typeface="DM Sans"/>
              <a:ea typeface="DM Sans"/>
              <a:cs typeface="DM Sans"/>
              <a:sym typeface="DM Sans"/>
            </a:endParaRPr>
          </a:p>
        </p:txBody>
      </p:sp>
      <p:sp>
        <p:nvSpPr>
          <p:cNvPr id="113" name="Google Shape;113;p20"/>
          <p:cNvSpPr txBox="1"/>
          <p:nvPr/>
        </p:nvSpPr>
        <p:spPr>
          <a:xfrm>
            <a:off x="311688" y="1831300"/>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your clicks data:</a:t>
            </a:r>
            <a:endParaRPr sz="1800">
              <a:solidFill>
                <a:srgbClr val="434343"/>
              </a:solidFill>
              <a:latin typeface="DM Sans"/>
              <a:ea typeface="DM Sans"/>
              <a:cs typeface="DM Sans"/>
              <a:sym typeface="DM Sans"/>
            </a:endParaRPr>
          </a:p>
        </p:txBody>
      </p:sp>
      <p:pic>
        <p:nvPicPr>
          <p:cNvPr id="114" name="Google Shape;114;p20"/>
          <p:cNvPicPr preferRelativeResize="0"/>
          <p:nvPr/>
        </p:nvPicPr>
        <p:blipFill>
          <a:blip r:embed="rId3">
            <a:alphaModFix/>
          </a:blip>
          <a:stretch>
            <a:fillRect/>
          </a:stretch>
        </p:blipFill>
        <p:spPr>
          <a:xfrm>
            <a:off x="251675" y="2227625"/>
            <a:ext cx="4033350" cy="2762225"/>
          </a:xfrm>
          <a:prstGeom prst="rect">
            <a:avLst/>
          </a:prstGeom>
          <a:noFill/>
          <a:ln>
            <a:noFill/>
          </a:ln>
        </p:spPr>
      </p:pic>
      <p:pic>
        <p:nvPicPr>
          <p:cNvPr id="115" name="Google Shape;115;p20"/>
          <p:cNvPicPr preferRelativeResize="0"/>
          <p:nvPr/>
        </p:nvPicPr>
        <p:blipFill>
          <a:blip r:embed="rId4">
            <a:alphaModFix/>
          </a:blip>
          <a:stretch>
            <a:fillRect/>
          </a:stretch>
        </p:blipFill>
        <p:spPr>
          <a:xfrm>
            <a:off x="4988075" y="2227625"/>
            <a:ext cx="3897126" cy="276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21" name="Google Shape;121;p21"/>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It’s important to understand the sample you’re using in your analysis. Fill in the information below about the sample you have received:</a:t>
            </a:r>
            <a:endParaRPr sz="1600">
              <a:highlight>
                <a:srgbClr val="FFDE00"/>
              </a:highlight>
            </a:endParaRPr>
          </a:p>
        </p:txBody>
      </p:sp>
      <p:sp>
        <p:nvSpPr>
          <p:cNvPr id="122" name="Google Shape;122;p21"/>
          <p:cNvSpPr txBox="1"/>
          <p:nvPr/>
        </p:nvSpPr>
        <p:spPr>
          <a:xfrm>
            <a:off x="311700" y="33095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Does the conversions data have a normal distribution? </a:t>
            </a:r>
            <a:r>
              <a:rPr lang="en" sz="1800" b="1">
                <a:solidFill>
                  <a:srgbClr val="434343"/>
                </a:solidFill>
                <a:latin typeface="DM Sans"/>
                <a:ea typeface="DM Sans"/>
                <a:cs typeface="DM Sans"/>
                <a:sym typeface="DM Sans"/>
              </a:rPr>
              <a:t>(YES)</a:t>
            </a:r>
            <a:endParaRPr sz="1800" b="1">
              <a:solidFill>
                <a:srgbClr val="434343"/>
              </a:solidFill>
              <a:latin typeface="DM Sans"/>
              <a:ea typeface="DM Sans"/>
              <a:cs typeface="DM Sans"/>
              <a:sym typeface="DM Sans"/>
            </a:endParaRPr>
          </a:p>
        </p:txBody>
      </p:sp>
      <p:sp>
        <p:nvSpPr>
          <p:cNvPr id="123" name="Google Shape;123;p21"/>
          <p:cNvSpPr txBox="1"/>
          <p:nvPr/>
        </p:nvSpPr>
        <p:spPr>
          <a:xfrm>
            <a:off x="311700" y="27074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Does the clicks data have a normal distribution? </a:t>
            </a:r>
            <a:r>
              <a:rPr lang="en" sz="1800" b="1">
                <a:solidFill>
                  <a:srgbClr val="434343"/>
                </a:solidFill>
                <a:latin typeface="DM Sans"/>
                <a:ea typeface="DM Sans"/>
                <a:cs typeface="DM Sans"/>
                <a:sym typeface="DM Sans"/>
              </a:rPr>
              <a:t>(YES)</a:t>
            </a:r>
            <a:endParaRPr sz="1800" b="1">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On-screen Show (16:9)</PresentationFormat>
  <Paragraphs>90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DM Sans</vt:lpstr>
      <vt:lpstr>Simple Light</vt:lpstr>
      <vt:lpstr>Course 3 Capstone</vt:lpstr>
      <vt:lpstr>Finding the Middle</vt:lpstr>
      <vt:lpstr>Finding the Middle</vt:lpstr>
      <vt:lpstr>Standard Deviation</vt:lpstr>
      <vt:lpstr>Frequency and Contingency Tables</vt:lpstr>
      <vt:lpstr>Scatter Plot</vt:lpstr>
      <vt:lpstr>End of Section 1</vt:lpstr>
      <vt:lpstr>Sample Type</vt:lpstr>
      <vt:lpstr>Sample Type</vt:lpstr>
      <vt:lpstr>Variable Types</vt:lpstr>
      <vt:lpstr>End of Section 2</vt:lpstr>
      <vt:lpstr>Question and Hypothesis</vt:lpstr>
      <vt:lpstr>Question and Hypothesis</vt:lpstr>
      <vt:lpstr>Running a Test</vt:lpstr>
      <vt:lpstr>Hypothesis </vt:lpstr>
      <vt:lpstr>End of Section 3</vt:lpstr>
      <vt:lpstr>Determining a Model</vt:lpstr>
      <vt:lpstr>Modeling</vt:lpstr>
      <vt:lpstr>End of Section 4</vt:lpstr>
      <vt:lpstr>Final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3 Capstone</dc:title>
  <cp:lastModifiedBy>Omar Omar</cp:lastModifiedBy>
  <cp:revision>1</cp:revision>
  <dcterms:modified xsi:type="dcterms:W3CDTF">2022-12-29T09:23:37Z</dcterms:modified>
</cp:coreProperties>
</file>