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241723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241723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266468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266468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266468e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266468e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2bc20c6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2bc20c6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66468e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266468e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4d64c7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4d64c7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bc20c6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2bc20c6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4d64c7d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4d64c7d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2bc20c60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2bc20c60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2bc20c6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2bc20c6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2bc20c6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2bc20c6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2bc20c60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2bc20c60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1a1597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1a1597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2417238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2417238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903b244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903b244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2417238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2417238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417238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417238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03b244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03b244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66468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66468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4d64c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4d64c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rotWithShape="0" algn="bl" dir="5400000" dist="19050">
              <a:srgbClr val="000000">
                <a:alpha val="50000"/>
              </a:srgbClr>
            </a:outerShdw>
          </a:effectLst>
        </p:spPr>
        <p:txBody>
          <a:bodyPr anchorCtr="0" anchor="ctr" bIns="100600" lIns="201250" spcFirstLastPara="1" rIns="201250" wrap="square" tIns="100600">
            <a:noAutofit/>
          </a:bodyPr>
          <a:lstStyle/>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rgbClr val="FFFFFF"/>
              </a:solidFill>
              <a:latin typeface="Arial"/>
              <a:ea typeface="Arial"/>
              <a:cs typeface="Arial"/>
              <a:sym typeface="Arial"/>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tly" type="tx">
  <p:cSld name="TITLE_AND_BODY">
    <p:spTree>
      <p:nvGrpSpPr>
        <p:cNvPr id="17"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rotWithShape="0" algn="bl" dir="5400000" dist="19050">
              <a:srgbClr val="000000">
                <a:alpha val="50000"/>
              </a:srgbClr>
            </a:outerShdw>
          </a:effectLst>
        </p:spPr>
        <p:txBody>
          <a:bodyPr anchorCtr="0" anchor="ctr" bIns="100600" lIns="201250" spcFirstLastPara="1" rIns="201250" wrap="square" tIns="100600">
            <a:noAutofit/>
          </a:bodyPr>
          <a:lstStyle/>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rgbClr val="FFFFFF"/>
              </a:solidFill>
              <a:latin typeface="Arial"/>
              <a:ea typeface="Arial"/>
              <a:cs typeface="Arial"/>
              <a:sym typeface="Arial"/>
            </a:endParaRPr>
          </a:p>
        </p:txBody>
      </p:sp>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indent="-317500" lvl="1" marL="9144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indent="-317500" lvl="2" marL="13716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indent="-317500" lvl="3" marL="18288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indent="-317500" lvl="4" marL="22860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indent="-317500" lvl="5" marL="27432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indent="-317500" lvl="6" marL="32004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indent="-317500" lvl="7" marL="36576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indent="-317500" lvl="8" marL="41148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support.google.com/docs/answer/49114?hl=en&amp;co=GENIE.Platform%3DDesktop#zippy=%2Cdownload-a-copy-of-a-fil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Reminders</a:t>
            </a:r>
            <a:r>
              <a:rPr lang="en"/>
              <a:t>...</a:t>
            </a:r>
            <a:r>
              <a:rPr lang="en"/>
              <a:t>	</a:t>
            </a:r>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You’ll use </a:t>
            </a:r>
            <a:r>
              <a:rPr b="1" lang="en"/>
              <a:t>this file</a:t>
            </a:r>
            <a:r>
              <a:rPr lang="en"/>
              <a:t> for the entirety of this course. Save it in a place where you can easily access it over the upcoming weeks.</a:t>
            </a:r>
            <a:endParaRPr/>
          </a:p>
          <a:p>
            <a:pPr indent="-310832" lvl="1" marL="914400" rtl="0" algn="l">
              <a:spcBef>
                <a:spcPts val="0"/>
              </a:spcBef>
              <a:spcAft>
                <a:spcPts val="0"/>
              </a:spcAft>
              <a:buSzPct val="100000"/>
              <a:buChar char="○"/>
            </a:pPr>
            <a:r>
              <a:rPr lang="en"/>
              <a:t>You can edit and save this document in Google Drive</a:t>
            </a:r>
            <a:endParaRPr/>
          </a:p>
          <a:p>
            <a:pPr indent="-310832" lvl="1" marL="914400" rtl="0" algn="l">
              <a:spcBef>
                <a:spcPts val="0"/>
              </a:spcBef>
              <a:spcAft>
                <a:spcPts val="0"/>
              </a:spcAft>
              <a:buSzPct val="100000"/>
              <a:buChar char="○"/>
            </a:pPr>
            <a:r>
              <a:rPr lang="en"/>
              <a:t>If you download this document, keep it in a place you can find it later</a:t>
            </a:r>
            <a:endParaRPr/>
          </a:p>
          <a:p>
            <a:pPr indent="-334327" lvl="0" marL="457200" rtl="0" algn="l">
              <a:spcBef>
                <a:spcPts val="0"/>
              </a:spcBef>
              <a:spcAft>
                <a:spcPts val="0"/>
              </a:spcAft>
              <a:buSzPct val="100000"/>
              <a:buChar char="●"/>
            </a:pPr>
            <a:r>
              <a:rPr lang="en"/>
              <a:t>The content you put into this document will be used for later lessons</a:t>
            </a:r>
            <a:endParaRPr/>
          </a:p>
          <a:p>
            <a:pPr indent="-310832" lvl="1" marL="914400" rtl="0" algn="l">
              <a:spcBef>
                <a:spcPts val="0"/>
              </a:spcBef>
              <a:spcAft>
                <a:spcPts val="0"/>
              </a:spcAft>
              <a:buSzPct val="100000"/>
              <a:buChar char="○"/>
            </a:pPr>
            <a:r>
              <a:rPr lang="en"/>
              <a:t>It is recommended that you do not skip any </a:t>
            </a:r>
            <a:r>
              <a:rPr lang="en"/>
              <a:t>capstone</a:t>
            </a:r>
            <a:r>
              <a:rPr lang="en"/>
              <a:t> readings in any of the lessons</a:t>
            </a:r>
            <a:endParaRPr/>
          </a:p>
          <a:p>
            <a:pPr indent="-310832" lvl="1" marL="914400" rtl="0" algn="l">
              <a:spcBef>
                <a:spcPts val="0"/>
              </a:spcBef>
              <a:spcAft>
                <a:spcPts val="0"/>
              </a:spcAft>
              <a:buSzPct val="100000"/>
              <a:buChar char="○"/>
            </a:pPr>
            <a:r>
              <a:rPr lang="en"/>
              <a:t>It is recommended that you start you complete update this document after every week of content and start with week 1</a:t>
            </a:r>
            <a:endParaRPr/>
          </a:p>
          <a:p>
            <a:pPr indent="-334327" lvl="0" marL="457200" rtl="0" algn="l">
              <a:spcBef>
                <a:spcPts val="0"/>
              </a:spcBef>
              <a:spcAft>
                <a:spcPts val="0"/>
              </a:spcAft>
              <a:buSzPct val="100000"/>
              <a:buChar char="●"/>
            </a:pPr>
            <a:r>
              <a:rPr lang="en"/>
              <a:t>Requirements:</a:t>
            </a:r>
            <a:endParaRPr/>
          </a:p>
          <a:p>
            <a:pPr indent="-310832" lvl="1" marL="914400" rtl="0" algn="l">
              <a:spcBef>
                <a:spcPts val="0"/>
              </a:spcBef>
              <a:spcAft>
                <a:spcPts val="0"/>
              </a:spcAft>
              <a:buSzPct val="100000"/>
              <a:buChar char="○"/>
            </a:pPr>
            <a:r>
              <a:rPr lang="en"/>
              <a:t>Answer all the questions in this document</a:t>
            </a:r>
            <a:endParaRPr/>
          </a:p>
          <a:p>
            <a:pPr indent="-310832" lvl="1" marL="914400" rtl="0" algn="l">
              <a:spcBef>
                <a:spcPts val="0"/>
              </a:spcBef>
              <a:spcAft>
                <a:spcPts val="0"/>
              </a:spcAft>
              <a:buSzPct val="100000"/>
              <a:buChar char="○"/>
            </a:pPr>
            <a:r>
              <a:rPr lang="en"/>
              <a:t>When complete, download this as a PDF document for submission in the peer review assignment. </a:t>
            </a:r>
            <a:endParaRPr/>
          </a:p>
          <a:p>
            <a:pPr indent="-310832" lvl="1" marL="914400" rtl="0" algn="l">
              <a:spcBef>
                <a:spcPts val="0"/>
              </a:spcBef>
              <a:spcAft>
                <a:spcPts val="0"/>
              </a:spcAft>
              <a:buSzPct val="100000"/>
              <a:buChar char="○"/>
            </a:pPr>
            <a:r>
              <a:rPr lang="en"/>
              <a:t>Don’t know how to download as a PDF? You can find more information about downloading this by </a:t>
            </a:r>
            <a:r>
              <a:rPr lang="en" u="sng">
                <a:solidFill>
                  <a:schemeClr val="accent5"/>
                </a:solidFill>
                <a:hlinkClick r:id="rId3">
                  <a:extLst>
                    <a:ext uri="{A12FA001-AC4F-418D-AE19-62706E023703}">
                      <ahyp:hlinkClr val="tx"/>
                    </a:ext>
                  </a:extLst>
                </a:hlinkClick>
              </a:rPr>
              <a:t>clicking here</a:t>
            </a:r>
            <a:r>
              <a:rPr lang="en"/>
              <a:t>.</a:t>
            </a:r>
            <a:endParaRPr/>
          </a:p>
          <a:p>
            <a:pPr indent="-310832" lvl="1" marL="914400" rtl="0" algn="l">
              <a:spcBef>
                <a:spcPts val="0"/>
              </a:spcBef>
              <a:spcAft>
                <a:spcPts val="0"/>
              </a:spcAft>
              <a:buClr>
                <a:srgbClr val="000000"/>
              </a:buClr>
              <a:buSzPct val="100000"/>
              <a:buChar char="○"/>
            </a:pPr>
            <a:r>
              <a:rPr lang="en">
                <a:solidFill>
                  <a:srgbClr val="000000"/>
                </a:solidFill>
                <a:highlight>
                  <a:srgbClr val="FFDE00"/>
                </a:highlight>
              </a:rPr>
              <a:t>Remove this slide before submitting</a:t>
            </a:r>
            <a:endParaRPr>
              <a:solidFill>
                <a:srgbClr val="000000"/>
              </a:solidFill>
              <a:highlight>
                <a:srgbClr val="FFDE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Sample Type</a:t>
            </a:r>
            <a:endParaRPr sz="2800"/>
          </a:p>
        </p:txBody>
      </p:sp>
      <p:sp>
        <p:nvSpPr>
          <p:cNvPr id="126" name="Google Shape;126;p22"/>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highlight>
                  <a:srgbClr val="FFDE00"/>
                </a:highlight>
              </a:rPr>
              <a:t>It’s important to understand the sample you’re using in your analysis. Fill in the information below about the sample you have received:</a:t>
            </a:r>
            <a:endParaRPr sz="1600">
              <a:highlight>
                <a:srgbClr val="FFDE00"/>
              </a:highlight>
            </a:endParaRPr>
          </a:p>
        </p:txBody>
      </p:sp>
      <p:sp>
        <p:nvSpPr>
          <p:cNvPr id="127" name="Google Shape;127;p22"/>
          <p:cNvSpPr txBox="1"/>
          <p:nvPr/>
        </p:nvSpPr>
        <p:spPr>
          <a:xfrm>
            <a:off x="311700" y="330952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Does the conversions data have a normal distribution? xx</a:t>
            </a:r>
            <a:endParaRPr sz="180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Does the clicks data have a normal distribution? </a:t>
            </a:r>
            <a:r>
              <a:rPr lang="en" sz="1800">
                <a:solidFill>
                  <a:srgbClr val="434343"/>
                </a:solidFill>
                <a:latin typeface="DM Sans"/>
                <a:ea typeface="DM Sans"/>
                <a:cs typeface="DM Sans"/>
                <a:sym typeface="DM Sans"/>
              </a:rPr>
              <a:t>xx</a:t>
            </a:r>
            <a:endParaRPr sz="1800">
              <a:solidFill>
                <a:srgbClr val="43434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Variable Types</a:t>
            </a:r>
            <a:endParaRPr sz="2800"/>
          </a:p>
        </p:txBody>
      </p:sp>
      <p:sp>
        <p:nvSpPr>
          <p:cNvPr id="134" name="Google Shape;134;p23"/>
          <p:cNvSpPr txBox="1"/>
          <p:nvPr>
            <p:ph idx="1" type="body"/>
          </p:nvPr>
        </p:nvSpPr>
        <p:spPr>
          <a:xfrm>
            <a:off x="387900" y="1192850"/>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5" name="Google Shape;135;p23"/>
          <p:cNvSpPr txBox="1"/>
          <p:nvPr/>
        </p:nvSpPr>
        <p:spPr>
          <a:xfrm>
            <a:off x="387900" y="1944013"/>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Quantitative</a:t>
            </a:r>
            <a:r>
              <a:rPr lang="en" sz="1800">
                <a:solidFill>
                  <a:srgbClr val="0A004A"/>
                </a:solidFill>
                <a:latin typeface="DM Sans"/>
                <a:ea typeface="DM Sans"/>
                <a:cs typeface="DM Sans"/>
                <a:sym typeface="DM Sans"/>
              </a:rPr>
              <a:t>: </a:t>
            </a:r>
            <a:endParaRPr sz="1800">
              <a:solidFill>
                <a:srgbClr val="0A004A"/>
              </a:solidFill>
              <a:latin typeface="DM Sans"/>
              <a:ea typeface="DM Sans"/>
              <a:cs typeface="DM Sans"/>
              <a:sym typeface="DM Sans"/>
            </a:endParaRPr>
          </a:p>
        </p:txBody>
      </p:sp>
      <p:sp>
        <p:nvSpPr>
          <p:cNvPr id="136" name="Google Shape;136;p23"/>
          <p:cNvSpPr txBox="1"/>
          <p:nvPr/>
        </p:nvSpPr>
        <p:spPr>
          <a:xfrm>
            <a:off x="387900" y="3439740"/>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Qualitative</a:t>
            </a:r>
            <a:r>
              <a:rPr lang="en" sz="1800">
                <a:solidFill>
                  <a:srgbClr val="0A004A"/>
                </a:solidFill>
                <a:latin typeface="DM Sans"/>
                <a:ea typeface="DM Sans"/>
                <a:cs typeface="DM Sans"/>
                <a:sym typeface="DM Sans"/>
              </a:rPr>
              <a:t>: </a:t>
            </a:r>
            <a:endParaRPr sz="1800">
              <a:solidFill>
                <a:srgbClr val="0A004A"/>
              </a:solidFill>
              <a:latin typeface="DM Sans"/>
              <a:ea typeface="DM Sans"/>
              <a:cs typeface="DM Sans"/>
              <a:sym typeface="DM Sans"/>
            </a:endParaRPr>
          </a:p>
        </p:txBody>
      </p:sp>
      <p:sp>
        <p:nvSpPr>
          <p:cNvPr id="137" name="Google Shape;137;p23"/>
          <p:cNvSpPr txBox="1"/>
          <p:nvPr/>
        </p:nvSpPr>
        <p:spPr>
          <a:xfrm>
            <a:off x="665250" y="2442592"/>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Continuous</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38" name="Google Shape;138;p23"/>
          <p:cNvSpPr txBox="1"/>
          <p:nvPr/>
        </p:nvSpPr>
        <p:spPr>
          <a:xfrm>
            <a:off x="665250" y="2904294"/>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Discrete</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39" name="Google Shape;139;p23"/>
          <p:cNvSpPr txBox="1"/>
          <p:nvPr/>
        </p:nvSpPr>
        <p:spPr>
          <a:xfrm>
            <a:off x="665250" y="3928559"/>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Nominal</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40" name="Google Shape;140;p23"/>
          <p:cNvSpPr txBox="1"/>
          <p:nvPr/>
        </p:nvSpPr>
        <p:spPr>
          <a:xfrm>
            <a:off x="665250" y="4417348"/>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Ordinal</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 of Section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Question and Hypothesis</a:t>
            </a:r>
            <a:endParaRPr sz="2800"/>
          </a:p>
        </p:txBody>
      </p:sp>
      <p:sp>
        <p:nvSpPr>
          <p:cNvPr id="151" name="Google Shape;151;p25"/>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What is your hypothesis based off the evaluation question? xx</a:t>
            </a:r>
            <a:endParaRPr sz="180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Question and Hypothesis</a:t>
            </a:r>
            <a:endParaRPr sz="2800"/>
          </a:p>
        </p:txBody>
      </p:sp>
      <p:sp>
        <p:nvSpPr>
          <p:cNvPr id="158" name="Google Shape;158;p26"/>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9" name="Google Shape;159;p26"/>
          <p:cNvSpPr txBox="1"/>
          <p:nvPr/>
        </p:nvSpPr>
        <p:spPr>
          <a:xfrm>
            <a:off x="407581" y="1932775"/>
            <a:ext cx="748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A004A"/>
                </a:solidFill>
                <a:latin typeface="DM Sans"/>
                <a:ea typeface="DM Sans"/>
                <a:cs typeface="DM Sans"/>
                <a:sym typeface="DM Sans"/>
              </a:rPr>
              <a:t>What is your independent variable? xx</a:t>
            </a:r>
            <a:endParaRPr sz="2400">
              <a:solidFill>
                <a:srgbClr val="0A004A"/>
              </a:solidFill>
              <a:latin typeface="DM Sans"/>
              <a:ea typeface="DM Sans"/>
              <a:cs typeface="DM Sans"/>
              <a:sym typeface="DM Sans"/>
            </a:endParaRPr>
          </a:p>
        </p:txBody>
      </p:sp>
      <p:sp>
        <p:nvSpPr>
          <p:cNvPr id="160" name="Google Shape;160;p26"/>
          <p:cNvSpPr txBox="1"/>
          <p:nvPr/>
        </p:nvSpPr>
        <p:spPr>
          <a:xfrm>
            <a:off x="407581" y="2571750"/>
            <a:ext cx="748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A004A"/>
                </a:solidFill>
                <a:latin typeface="DM Sans"/>
                <a:ea typeface="DM Sans"/>
                <a:cs typeface="DM Sans"/>
                <a:sym typeface="DM Sans"/>
              </a:rPr>
              <a:t>What is your dependent variable? xx</a:t>
            </a:r>
            <a:endParaRPr sz="240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Running a Test</a:t>
            </a:r>
            <a:endParaRPr sz="2800"/>
          </a:p>
        </p:txBody>
      </p:sp>
      <p:sp>
        <p:nvSpPr>
          <p:cNvPr id="166" name="Google Shape;166;p27"/>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highlight>
                  <a:srgbClr val="FFDE00"/>
                </a:highlight>
              </a:rPr>
              <a:t>With your question and hypothesis ready, run the test on the two sets of data. Fill in the information below.</a:t>
            </a:r>
            <a:endParaRPr sz="1600">
              <a:highlight>
                <a:srgbClr val="FFDE00"/>
              </a:highlight>
            </a:endParaRPr>
          </a:p>
        </p:txBody>
      </p:sp>
      <p:sp>
        <p:nvSpPr>
          <p:cNvPr id="167" name="Google Shape;167;p27"/>
          <p:cNvSpPr txBox="1"/>
          <p:nvPr/>
        </p:nvSpPr>
        <p:spPr>
          <a:xfrm>
            <a:off x="341978" y="1932775"/>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A004A"/>
                </a:solidFill>
                <a:latin typeface="DM Sans"/>
                <a:ea typeface="DM Sans"/>
                <a:cs typeface="DM Sans"/>
                <a:sym typeface="DM Sans"/>
              </a:rPr>
              <a:t>Mean number of Facebook conversions: xx</a:t>
            </a:r>
            <a:endParaRPr sz="240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A004A"/>
                </a:solidFill>
                <a:latin typeface="DM Sans"/>
                <a:ea typeface="DM Sans"/>
                <a:cs typeface="DM Sans"/>
                <a:sym typeface="DM Sans"/>
              </a:rPr>
              <a:t>p-Value: xx</a:t>
            </a:r>
            <a:endParaRPr sz="240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A004A"/>
                </a:solidFill>
                <a:latin typeface="DM Sans"/>
                <a:ea typeface="DM Sans"/>
                <a:cs typeface="DM Sans"/>
                <a:sym typeface="DM Sans"/>
              </a:rPr>
              <a:t>Mean number of Adware conversions: xx</a:t>
            </a:r>
            <a:endParaRPr sz="240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Hypothesis </a:t>
            </a:r>
            <a:endParaRPr sz="2800"/>
          </a:p>
        </p:txBody>
      </p:sp>
      <p:sp>
        <p:nvSpPr>
          <p:cNvPr id="175" name="Google Shape;175;p28"/>
          <p:cNvSpPr txBox="1"/>
          <p:nvPr>
            <p:ph idx="1" type="body"/>
          </p:nvPr>
        </p:nvSpPr>
        <p:spPr>
          <a:xfrm>
            <a:off x="311700" y="1152475"/>
            <a:ext cx="85206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After running the test, was your hypothesis proven correct?</a:t>
            </a:r>
            <a:endParaRPr sz="1600"/>
          </a:p>
        </p:txBody>
      </p:sp>
      <p:sp>
        <p:nvSpPr>
          <p:cNvPr id="176" name="Google Shape;176;p28"/>
          <p:cNvSpPr txBox="1"/>
          <p:nvPr/>
        </p:nvSpPr>
        <p:spPr>
          <a:xfrm>
            <a:off x="311700" y="1932775"/>
            <a:ext cx="73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Do your findings support a null or an alternative hypothesis</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77" name="Google Shape;177;p28"/>
          <p:cNvSpPr txBox="1"/>
          <p:nvPr/>
        </p:nvSpPr>
        <p:spPr>
          <a:xfrm>
            <a:off x="311700" y="2394475"/>
            <a:ext cx="8484000" cy="24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What’s your conclusion about your main hypothesis? Is there a difference, and is it what your hypothesis predicted?</a:t>
            </a:r>
            <a:endParaRPr sz="1800">
              <a:solidFill>
                <a:srgbClr val="0A004A"/>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 of Section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Determining a Model</a:t>
            </a:r>
            <a:endParaRPr sz="2800"/>
          </a:p>
        </p:txBody>
      </p:sp>
      <p:sp>
        <p:nvSpPr>
          <p:cNvPr id="188" name="Google Shape;188;p30"/>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9" name="Google Shape;189;p30"/>
          <p:cNvSpPr txBox="1"/>
          <p:nvPr/>
        </p:nvSpPr>
        <p:spPr>
          <a:xfrm>
            <a:off x="311700" y="1866775"/>
            <a:ext cx="8110800" cy="288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A004A"/>
                </a:solidFill>
                <a:latin typeface="DM Sans"/>
                <a:ea typeface="DM Sans"/>
                <a:cs typeface="DM Sans"/>
                <a:sym typeface="DM Sans"/>
              </a:rPr>
              <a:t>Which model makes the most sense to use and why</a:t>
            </a:r>
            <a:r>
              <a:rPr lang="en" sz="1800">
                <a:solidFill>
                  <a:srgbClr val="0A004A"/>
                </a:solidFill>
                <a:latin typeface="DM Sans"/>
                <a:ea typeface="DM Sans"/>
                <a:cs typeface="DM Sans"/>
                <a:sym typeface="DM Sans"/>
              </a:rPr>
              <a:t>? </a:t>
            </a:r>
            <a:endParaRPr sz="1800">
              <a:solidFill>
                <a:srgbClr val="0A004A"/>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Modeling</a:t>
            </a:r>
            <a:endParaRPr sz="2800"/>
          </a:p>
        </p:txBody>
      </p:sp>
      <p:sp>
        <p:nvSpPr>
          <p:cNvPr id="195" name="Google Shape;195;p31"/>
          <p:cNvSpPr txBox="1"/>
          <p:nvPr>
            <p:ph idx="1" type="body"/>
          </p:nvPr>
        </p:nvSpPr>
        <p:spPr>
          <a:xfrm>
            <a:off x="311700" y="1152475"/>
            <a:ext cx="85206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Finally, include a visualization of your complete model. </a:t>
            </a:r>
            <a:endParaRPr sz="1600"/>
          </a:p>
        </p:txBody>
      </p:sp>
      <p:pic>
        <p:nvPicPr>
          <p:cNvPr id="196" name="Google Shape;196;p31"/>
          <p:cNvPicPr preferRelativeResize="0"/>
          <p:nvPr/>
        </p:nvPicPr>
        <p:blipFill>
          <a:blip r:embed="rId3">
            <a:alphaModFix/>
          </a:blip>
          <a:stretch>
            <a:fillRect/>
          </a:stretch>
        </p:blipFill>
        <p:spPr>
          <a:xfrm>
            <a:off x="2643900" y="2001525"/>
            <a:ext cx="3856176" cy="289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Course 3 Capstone</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Collection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 of Section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Final Insights</a:t>
            </a:r>
            <a:endParaRPr sz="2800"/>
          </a:p>
        </p:txBody>
      </p:sp>
      <p:sp>
        <p:nvSpPr>
          <p:cNvPr id="207" name="Google Shape;207;p33"/>
          <p:cNvSpPr txBox="1"/>
          <p:nvPr>
            <p:ph idx="1" type="body"/>
          </p:nvPr>
        </p:nvSpPr>
        <p:spPr>
          <a:xfrm>
            <a:off x="311700" y="1152475"/>
            <a:ext cx="8520600" cy="99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Now, knowing what you do about the </a:t>
            </a:r>
            <a:r>
              <a:rPr lang="en" sz="1600"/>
              <a:t>results of your test, what are the final insights that you would share with your client? What did you learn and what would you recommend? Is there anything you would do differently next time?</a:t>
            </a:r>
            <a:endParaRPr sz="1600"/>
          </a:p>
        </p:txBody>
      </p:sp>
      <p:sp>
        <p:nvSpPr>
          <p:cNvPr id="208" name="Google Shape;208;p33"/>
          <p:cNvSpPr txBox="1"/>
          <p:nvPr/>
        </p:nvSpPr>
        <p:spPr>
          <a:xfrm>
            <a:off x="311700" y="2149975"/>
            <a:ext cx="8520600" cy="277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A004A"/>
                </a:solidFill>
                <a:latin typeface="DM Sans"/>
                <a:ea typeface="DM Sans"/>
                <a:cs typeface="DM Sans"/>
                <a:sym typeface="DM Sans"/>
              </a:rPr>
              <a:t>Enter your insights here:</a:t>
            </a:r>
            <a:endParaRPr sz="1200">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Finding the Middle</a:t>
            </a:r>
            <a:endParaRPr sz="2800"/>
          </a:p>
        </p:txBody>
      </p:sp>
      <p:sp>
        <p:nvSpPr>
          <p:cNvPr id="69" name="Google Shape;69;p15"/>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Mean, Median, and Mode help you compare data. Below, list the mean, median, and mode of the clicks in the provided data.</a:t>
            </a:r>
            <a:endParaRPr sz="1600"/>
          </a:p>
        </p:txBody>
      </p:sp>
      <p:sp>
        <p:nvSpPr>
          <p:cNvPr id="70" name="Google Shape;70;p15"/>
          <p:cNvSpPr txBox="1"/>
          <p:nvPr/>
        </p:nvSpPr>
        <p:spPr>
          <a:xfrm>
            <a:off x="311700" y="1932775"/>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Mean: xx</a:t>
            </a:r>
            <a:endParaRPr sz="240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Median</a:t>
            </a:r>
            <a:r>
              <a:rPr lang="en" sz="2400">
                <a:solidFill>
                  <a:srgbClr val="434343"/>
                </a:solidFill>
                <a:latin typeface="DM Sans"/>
                <a:ea typeface="DM Sans"/>
                <a:cs typeface="DM Sans"/>
                <a:sym typeface="DM Sans"/>
              </a:rPr>
              <a:t>: xx</a:t>
            </a:r>
            <a:endParaRPr sz="240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Mode</a:t>
            </a:r>
            <a:r>
              <a:rPr lang="en" sz="2400">
                <a:solidFill>
                  <a:srgbClr val="434343"/>
                </a:solidFill>
                <a:latin typeface="DM Sans"/>
                <a:ea typeface="DM Sans"/>
                <a:cs typeface="DM Sans"/>
                <a:sym typeface="DM Sans"/>
              </a:rPr>
              <a:t>: xx</a:t>
            </a:r>
            <a:endParaRPr sz="240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Finding the Middle</a:t>
            </a:r>
            <a:endParaRPr sz="2800"/>
          </a:p>
        </p:txBody>
      </p:sp>
      <p:sp>
        <p:nvSpPr>
          <p:cNvPr id="78" name="Google Shape;78;p16"/>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Mean: xx</a:t>
            </a:r>
            <a:endParaRPr sz="240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Median: xx</a:t>
            </a:r>
            <a:endParaRPr sz="240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Mode: xx</a:t>
            </a:r>
            <a:endParaRPr sz="240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Standard Deviation</a:t>
            </a:r>
            <a:endParaRPr sz="2800"/>
          </a:p>
        </p:txBody>
      </p:sp>
      <p:sp>
        <p:nvSpPr>
          <p:cNvPr id="87" name="Google Shape;87;p17"/>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Determining variance in data helps you </a:t>
            </a:r>
            <a:r>
              <a:rPr lang="en" sz="1600">
                <a:highlight>
                  <a:srgbClr val="FFDE00"/>
                </a:highlight>
              </a:rPr>
              <a:t>[why this is helpful]</a:t>
            </a:r>
            <a:r>
              <a:rPr lang="en" sz="1600"/>
              <a:t>. Below, enter the </a:t>
            </a:r>
            <a:r>
              <a:rPr lang="en" sz="1600"/>
              <a:t>standard</a:t>
            </a:r>
            <a:r>
              <a:rPr lang="en" sz="1600"/>
              <a:t> deviation of the provided data. </a:t>
            </a:r>
            <a:endParaRPr sz="1600"/>
          </a:p>
        </p:txBody>
      </p:sp>
      <p:sp>
        <p:nvSpPr>
          <p:cNvPr id="88" name="Google Shape;88;p17"/>
          <p:cNvSpPr txBox="1"/>
          <p:nvPr/>
        </p:nvSpPr>
        <p:spPr>
          <a:xfrm>
            <a:off x="311700" y="1932775"/>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Standard Deviation of Clicks</a:t>
            </a:r>
            <a:r>
              <a:rPr lang="en" sz="2400">
                <a:solidFill>
                  <a:srgbClr val="434343"/>
                </a:solidFill>
                <a:latin typeface="DM Sans"/>
                <a:ea typeface="DM Sans"/>
                <a:cs typeface="DM Sans"/>
                <a:sym typeface="DM Sans"/>
              </a:rPr>
              <a:t>: xx</a:t>
            </a:r>
            <a:endParaRPr sz="240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434343"/>
                </a:solidFill>
                <a:latin typeface="DM Sans"/>
                <a:ea typeface="DM Sans"/>
                <a:cs typeface="DM Sans"/>
                <a:sym typeface="DM Sans"/>
              </a:rPr>
              <a:t>Standard Deviation of Conversions: xx</a:t>
            </a:r>
            <a:endParaRPr sz="2400">
              <a:solidFill>
                <a:srgbClr val="43434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Frequency and Contingency Tables</a:t>
            </a:r>
            <a:endParaRPr sz="2800"/>
          </a:p>
        </p:txBody>
      </p:sp>
      <p:sp>
        <p:nvSpPr>
          <p:cNvPr id="95" name="Google Shape;95;p18"/>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pic>
        <p:nvPicPr>
          <p:cNvPr id="96" name="Google Shape;96;p18"/>
          <p:cNvPicPr preferRelativeResize="0"/>
          <p:nvPr/>
        </p:nvPicPr>
        <p:blipFill>
          <a:blip r:embed="rId3">
            <a:alphaModFix/>
          </a:blip>
          <a:stretch>
            <a:fillRect/>
          </a:stretch>
        </p:blipFill>
        <p:spPr>
          <a:xfrm>
            <a:off x="2643900" y="2001525"/>
            <a:ext cx="3856176" cy="289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Scatter Plot</a:t>
            </a:r>
            <a:endParaRPr sz="2800"/>
          </a:p>
        </p:txBody>
      </p:sp>
      <p:sp>
        <p:nvSpPr>
          <p:cNvPr id="102" name="Google Shape;102;p19"/>
          <p:cNvSpPr txBox="1"/>
          <p:nvPr>
            <p:ph idx="1" type="body"/>
          </p:nvPr>
        </p:nvSpPr>
        <p:spPr>
          <a:xfrm>
            <a:off x="311700" y="1152475"/>
            <a:ext cx="8520600" cy="99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Understanding the </a:t>
            </a:r>
            <a:r>
              <a:rPr lang="en" sz="1600">
                <a:highlight>
                  <a:srgbClr val="FFDE00"/>
                </a:highlight>
              </a:rPr>
              <a:t>relationships between data is important to understanding trends and patterns</a:t>
            </a:r>
            <a:r>
              <a:rPr lang="en" sz="1600"/>
              <a:t>. Create and insert a scatter plot generated from your data. Then, include the input the correlation coefficient as well.</a:t>
            </a:r>
            <a:endParaRPr sz="1600"/>
          </a:p>
        </p:txBody>
      </p:sp>
      <p:sp>
        <p:nvSpPr>
          <p:cNvPr id="103" name="Google Shape;103;p19"/>
          <p:cNvSpPr txBox="1"/>
          <p:nvPr/>
        </p:nvSpPr>
        <p:spPr>
          <a:xfrm>
            <a:off x="311700" y="2707425"/>
            <a:ext cx="366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Correlation coefficient:</a:t>
            </a:r>
            <a:r>
              <a:rPr lang="en" sz="1800">
                <a:solidFill>
                  <a:srgbClr val="434343"/>
                </a:solidFill>
                <a:latin typeface="DM Sans"/>
                <a:ea typeface="DM Sans"/>
                <a:cs typeface="DM Sans"/>
                <a:sym typeface="DM Sans"/>
              </a:rPr>
              <a:t> xx</a:t>
            </a:r>
            <a:endParaRPr sz="1800">
              <a:solidFill>
                <a:srgbClr val="434343"/>
              </a:solidFill>
              <a:latin typeface="DM Sans"/>
              <a:ea typeface="DM Sans"/>
              <a:cs typeface="DM Sans"/>
              <a:sym typeface="DM Sans"/>
            </a:endParaRPr>
          </a:p>
        </p:txBody>
      </p:sp>
      <p:pic>
        <p:nvPicPr>
          <p:cNvPr id="104" name="Google Shape;104;p19"/>
          <p:cNvPicPr preferRelativeResize="0"/>
          <p:nvPr/>
        </p:nvPicPr>
        <p:blipFill>
          <a:blip r:embed="rId3">
            <a:alphaModFix/>
          </a:blip>
          <a:stretch>
            <a:fillRect/>
          </a:stretch>
        </p:blipFill>
        <p:spPr>
          <a:xfrm>
            <a:off x="4792475" y="2382475"/>
            <a:ext cx="3190474" cy="2392850"/>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 of Section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Sample Type</a:t>
            </a:r>
            <a:endParaRPr sz="2800"/>
          </a:p>
        </p:txBody>
      </p:sp>
      <p:sp>
        <p:nvSpPr>
          <p:cNvPr id="116" name="Google Shape;116;p21"/>
          <p:cNvSpPr txBox="1"/>
          <p:nvPr>
            <p:ph idx="1" type="body"/>
          </p:nvPr>
        </p:nvSpPr>
        <p:spPr>
          <a:xfrm>
            <a:off x="311700" y="11524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It’s important to understand the sample you’re using in your analysis. Fill in the information below about the sample you have received:</a:t>
            </a:r>
            <a:endParaRPr sz="1600"/>
          </a:p>
        </p:txBody>
      </p:sp>
      <p:pic>
        <p:nvPicPr>
          <p:cNvPr id="117" name="Google Shape;117;p21"/>
          <p:cNvPicPr preferRelativeResize="0"/>
          <p:nvPr/>
        </p:nvPicPr>
        <p:blipFill>
          <a:blip r:embed="rId3">
            <a:alphaModFix/>
          </a:blip>
          <a:stretch>
            <a:fillRect/>
          </a:stretch>
        </p:blipFill>
        <p:spPr>
          <a:xfrm>
            <a:off x="4976125" y="2500800"/>
            <a:ext cx="3190474" cy="2392850"/>
          </a:xfrm>
          <a:prstGeom prst="rect">
            <a:avLst/>
          </a:prstGeom>
          <a:noFill/>
          <a:ln>
            <a:noFill/>
          </a:ln>
        </p:spPr>
      </p:pic>
      <p:sp>
        <p:nvSpPr>
          <p:cNvPr id="118" name="Google Shape;118;p21"/>
          <p:cNvSpPr txBox="1"/>
          <p:nvPr/>
        </p:nvSpPr>
        <p:spPr>
          <a:xfrm>
            <a:off x="4740913" y="2001525"/>
            <a:ext cx="366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pic>
        <p:nvPicPr>
          <p:cNvPr id="119" name="Google Shape;119;p21"/>
          <p:cNvPicPr preferRelativeResize="0"/>
          <p:nvPr/>
        </p:nvPicPr>
        <p:blipFill>
          <a:blip r:embed="rId3">
            <a:alphaModFix/>
          </a:blip>
          <a:stretch>
            <a:fillRect/>
          </a:stretch>
        </p:blipFill>
        <p:spPr>
          <a:xfrm>
            <a:off x="546900" y="2500800"/>
            <a:ext cx="3190474" cy="2392850"/>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