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5" d="100"/>
          <a:sy n="75" d="100"/>
        </p:scale>
        <p:origin x="58" y="41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74812" y="533400"/>
            <a:ext cx="8735325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CISC </a:t>
            </a:r>
            <a:r>
              <a:rPr lang="en-US" sz="3600" b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VS</a:t>
            </a:r>
            <a:r>
              <a:rPr lang="en-US" sz="4800" b="1" cap="none" spc="0" dirty="0">
                <a:ln w="12700">
                  <a:solidFill>
                    <a:srgbClr val="00B050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</a:rPr>
              <a:t> RISC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3029145-0510-4420-A79D-7972F2463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59996"/>
              </p:ext>
            </p:extLst>
          </p:nvPr>
        </p:nvGraphicFramePr>
        <p:xfrm>
          <a:off x="289374" y="1524000"/>
          <a:ext cx="11506200" cy="413232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{638B1855-1B75-4FBE-930C-398BA8C253C6}</a:tableStyleId>
              </a:tblPr>
              <a:tblGrid>
                <a:gridCol w="5753100">
                  <a:extLst>
                    <a:ext uri="{9D8B030D-6E8A-4147-A177-3AD203B41FA5}">
                      <a16:colId xmlns:a16="http://schemas.microsoft.com/office/drawing/2014/main" val="3374880768"/>
                    </a:ext>
                  </a:extLst>
                </a:gridCol>
                <a:gridCol w="5753100">
                  <a:extLst>
                    <a:ext uri="{9D8B030D-6E8A-4147-A177-3AD203B41FA5}">
                      <a16:colId xmlns:a16="http://schemas.microsoft.com/office/drawing/2014/main" val="2084008426"/>
                    </a:ext>
                  </a:extLst>
                </a:gridCol>
              </a:tblGrid>
              <a:tr h="561500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CISC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RISC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082717"/>
                  </a:ext>
                </a:extLst>
              </a:tr>
              <a:tr h="470728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بنيت من مجموعة قليلة من التعليمات في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Assembly</a:t>
                      </a:r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بنيت من مجموعة كبيرة من التعليمات في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Assembly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488511010"/>
                  </a:ext>
                </a:extLst>
              </a:tr>
              <a:tr h="470728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مخصصة للـ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مخصصة للـ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0424762"/>
                  </a:ext>
                </a:extLst>
              </a:tr>
              <a:tr h="402044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تعليمات معقدة من لغة الآلة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تعليمات بسيطة من لغة الآلة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94953804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تستغل القليل من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تستغل العديد من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registers</a:t>
                      </a:r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وتنظيمها بملف واحد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17143082"/>
                  </a:ext>
                </a:extLst>
              </a:tr>
              <a:tr h="405568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تنفيذ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instructions</a:t>
                      </a:r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بكثير من الدورات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تنفيذ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instructions</a:t>
                      </a:r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في دورة واحدة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06964955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بخطوات كثيرة و وقت طويل لتنفيذ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واحدة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بخطوات قليلة و وقت قصير لتنفيذ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instruction</a:t>
                      </a:r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واحدة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19727542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pPr marL="0" marR="0" lvl="0" indent="0" algn="ctr" defTabSz="1218987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تحتاج لعدد لا بأس به من الترانزستورات لكن تستهلك مساحة أقل من الرام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تحتاج لعدد أقل نوعاً ما من الترانزستورات لكن تستهلك مساحة أكبر من الرام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1970459"/>
                  </a:ext>
                </a:extLst>
              </a:tr>
              <a:tr h="455438"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بتجميع الأوامر بأمر واحد بين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memories</a:t>
                      </a:r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في عمليات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</a:t>
                      </a:r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و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يتم فيها تقسيم الأوامر و تبادلها بين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registers</a:t>
                      </a:r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في عمليات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</a:t>
                      </a:r>
                      <a:r>
                        <a:rPr lang="ar-JO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و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3024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83</TotalTime>
  <Words>124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Tech 16x9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 Hole</dc:creator>
  <cp:lastModifiedBy>Black Hole</cp:lastModifiedBy>
  <cp:revision>8</cp:revision>
  <dcterms:created xsi:type="dcterms:W3CDTF">2020-04-28T02:14:33Z</dcterms:created>
  <dcterms:modified xsi:type="dcterms:W3CDTF">2020-04-28T03:37:46Z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