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79" r:id="rId2"/>
    <p:sldId id="287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>
      <p:cViewPr>
        <p:scale>
          <a:sx n="50" d="100"/>
          <a:sy n="50" d="100"/>
        </p:scale>
        <p:origin x="1008" y="9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3/31/2020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3/31/2020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3/31/2020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3/31/2020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3/31/2020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ar-J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Von Neumann Architecture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simply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0"/>
            <a:ext cx="12188825" cy="685800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ar-JO" dirty="0">
                <a:solidFill>
                  <a:srgbClr val="FFFF00"/>
                </a:solidFill>
              </a:rPr>
              <a:t>بطلبٍ من قِبل أجهزة </a:t>
            </a:r>
            <a:r>
              <a:rPr lang="en-US" dirty="0">
                <a:solidFill>
                  <a:srgbClr val="FFFF00"/>
                </a:solidFill>
              </a:rPr>
              <a:t>I/O</a:t>
            </a:r>
            <a:r>
              <a:rPr lang="ar-JO" dirty="0">
                <a:solidFill>
                  <a:srgbClr val="FFFF00"/>
                </a:solidFill>
              </a:rPr>
              <a:t> أو من </a:t>
            </a:r>
            <a:r>
              <a:rPr lang="en-US" dirty="0">
                <a:solidFill>
                  <a:srgbClr val="FFFF00"/>
                </a:solidFill>
              </a:rPr>
              <a:t>OS</a:t>
            </a:r>
            <a:r>
              <a:rPr lang="ar-JO" dirty="0">
                <a:solidFill>
                  <a:srgbClr val="FFFF00"/>
                </a:solidFill>
              </a:rPr>
              <a:t> أو أي </a:t>
            </a:r>
            <a:r>
              <a:rPr lang="en-US" dirty="0">
                <a:solidFill>
                  <a:srgbClr val="FFFF00"/>
                </a:solidFill>
              </a:rPr>
              <a:t>instruction</a:t>
            </a:r>
            <a:r>
              <a:rPr lang="ar-JO" dirty="0">
                <a:solidFill>
                  <a:srgbClr val="FFFF00"/>
                </a:solidFill>
              </a:rPr>
              <a:t> داخل </a:t>
            </a:r>
            <a:r>
              <a:rPr lang="en-US" dirty="0">
                <a:solidFill>
                  <a:srgbClr val="FFFF00"/>
                </a:solidFill>
              </a:rPr>
              <a:t>CPU</a:t>
            </a:r>
            <a:r>
              <a:rPr lang="ar-JO" dirty="0">
                <a:solidFill>
                  <a:srgbClr val="FFFF00"/>
                </a:solidFill>
              </a:rPr>
              <a:t> يحدث الآتي:</a:t>
            </a:r>
          </a:p>
          <a:p>
            <a:pPr marL="0" indent="0" algn="r" rtl="1">
              <a:buNone/>
            </a:pP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ما يحدث عند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&gt;&gt;</a:t>
            </a:r>
          </a:p>
          <a:p>
            <a:pPr marL="0" indent="0" algn="r" rtl="1">
              <a:buNone/>
            </a:pP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في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حال تم طلب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يقوم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بعمل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و ينسخ محتوى خلية من خلابا الذاكرة مع العنوان المحدد لها، بحيث يتم استلام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من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و تفسيره و إرساله مع محتواه إلى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MDR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r" rtl="1">
              <a:buNone/>
            </a:pP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وبالعكس، في حال التخزين في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يتم حجز عنوان و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في خلية محددة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و جلب المحتوى من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MDR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مع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الذي أخذه من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</a:t>
            </a:r>
            <a:endParaRPr lang="ar-J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ما يحدث عند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I/O devices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&gt;&gt;</a:t>
            </a:r>
          </a:p>
          <a:p>
            <a:pPr marL="0" indent="0" algn="r" rtl="1">
              <a:buNone/>
            </a:pP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هناك من يتحكم و يربط بينها و بين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و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و بما يسمى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I/O Controller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، و التي تحتوي على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memory buffer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بالإضافة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logic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اللذان يعملان معاً لإرسال بيانات بين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و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بالإضافة إلى إرسال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إلى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للإعلام عن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interrupts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r" rtl="1">
              <a:buNone/>
            </a:pP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ما يحدث داخل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&gt;&gt;</a:t>
            </a:r>
          </a:p>
          <a:p>
            <a:pPr marL="0" indent="0" algn="r" rtl="1">
              <a:buNone/>
            </a:pP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و المكونة من وحدة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التي تعمل على العمليات الحسابية و المنطقية و تخزين قيمها في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CCR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بمساعدة مجموعة من الدوائر المنطقية موصولة مع عدة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عن طريق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Buses</a:t>
            </a:r>
          </a:p>
          <a:p>
            <a:pPr marL="0" indent="0" algn="r" rtl="1">
              <a:buNone/>
            </a:pP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و الوحدة الثانية هي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التي تعمل على تنفيذ البرامج و التعليمات لترسل بعد ذلك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signals 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إلى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ALU unit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و إلى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و إلى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I/O subsystems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و لإجراء ذلك تستخدم أولاً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 counter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لتخزين عنوان كل تعليمة تم عمل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لها و ثانياً تستخدم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instruction register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لتخزينها في الذاكرة، و أخيراً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instruction decoder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التي تعمل على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ar-JO" sz="2400" dirty="0">
                <a:latin typeface="Arial" panose="020B0604020202020204" pitchFamily="34" charset="0"/>
                <a:cs typeface="Arial" panose="020B0604020202020204" pitchFamily="34" charset="0"/>
              </a:rPr>
              <a:t> لكل تعليمة و العمل على الدوائر اللزمة لتنفيذها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1024</TotalTime>
  <Words>246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</vt:lpstr>
      <vt:lpstr>Times New Roman</vt:lpstr>
      <vt:lpstr>Red Radial 16x9</vt:lpstr>
      <vt:lpstr>The Von Neumann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Von Neumann Architecture</dc:title>
  <dc:creator>Black Hole</dc:creator>
  <cp:lastModifiedBy>Black Hole</cp:lastModifiedBy>
  <cp:revision>10</cp:revision>
  <dcterms:created xsi:type="dcterms:W3CDTF">2020-03-31T19:17:31Z</dcterms:created>
  <dcterms:modified xsi:type="dcterms:W3CDTF">2020-04-01T12:21:46Z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