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71" r:id="rId5"/>
    <p:sldId id="258" r:id="rId6"/>
    <p:sldId id="268" r:id="rId7"/>
    <p:sldId id="264" r:id="rId8"/>
    <p:sldId id="272" r:id="rId9"/>
    <p:sldId id="265" r:id="rId10"/>
    <p:sldId id="267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8"/>
    <p:restoredTop sz="94630"/>
  </p:normalViewPr>
  <p:slideViewPr>
    <p:cSldViewPr snapToGrid="0">
      <p:cViewPr>
        <p:scale>
          <a:sx n="65" d="100"/>
          <a:sy n="65" d="100"/>
        </p:scale>
        <p:origin x="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4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9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238-901E-457A-A4F5-2E6A289C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E96E13-98C0-411D-82DB-35DEDF20A67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A07238-901E-457A-A4F5-2E6A289C22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12192000" cy="55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COE49413 Computer Vision</a:t>
            </a:r>
          </a:p>
          <a:p>
            <a:pPr algn="ctr"/>
            <a:r>
              <a:rPr lang="en-US" dirty="0"/>
              <a:t>Spring 2024</a:t>
            </a:r>
          </a:p>
        </p:txBody>
      </p:sp>
      <p:pic>
        <p:nvPicPr>
          <p:cNvPr id="1034" name="Picture 10" descr="CSE Portal | AUS Programming Contest">
            <a:extLst>
              <a:ext uri="{FF2B5EF4-FFF2-40B4-BE49-F238E27FC236}">
                <a16:creationId xmlns:a16="http://schemas.microsoft.com/office/drawing/2014/main" id="{CC39B57E-3E01-DD5E-6A9C-9164C17ABE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05" y="20885"/>
            <a:ext cx="3018322" cy="56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4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Sign Language Recognition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</a:t>
            </a:r>
            <a:r>
              <a:rPr lang="en-US" dirty="0" smtClean="0"/>
              <a:t>AlHamaydeh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6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Analysis of Confusion Matrix:</a:t>
            </a:r>
            <a:endParaRPr lang="en-US" dirty="0"/>
          </a:p>
          <a:p>
            <a:pPr lvl="1"/>
            <a:r>
              <a:rPr lang="en-US" b="1" dirty="0"/>
              <a:t>First Class (e.g., 'hello'):</a:t>
            </a:r>
            <a:endParaRPr lang="en-US" dirty="0"/>
          </a:p>
          <a:p>
            <a:pPr lvl="2"/>
            <a:r>
              <a:rPr lang="en-US" dirty="0" smtClean="0"/>
              <a:t>True </a:t>
            </a:r>
            <a:r>
              <a:rPr lang="en-US" dirty="0"/>
              <a:t>Positives (TP): 3 - The model correctly identified the gesture 'hello' three times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False </a:t>
            </a:r>
            <a:r>
              <a:rPr lang="en-US" dirty="0"/>
              <a:t>Negatives (FN): 2 - The model missed 'hello' two times when it was the correct label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indicates a fairly reliable detection for 'hello,' but improvements can be made in reducing false negatives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Second Class (e.g., 'thanks'):</a:t>
            </a:r>
            <a:endParaRPr lang="en-US" dirty="0"/>
          </a:p>
          <a:p>
            <a:pPr lvl="2"/>
            <a:r>
              <a:rPr lang="en-US" dirty="0" smtClean="0"/>
              <a:t>True </a:t>
            </a:r>
            <a:r>
              <a:rPr lang="en-US" dirty="0"/>
              <a:t>Positives (TP): 4 - The model correctly identified 'thanks' four times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False </a:t>
            </a:r>
            <a:r>
              <a:rPr lang="en-US" dirty="0"/>
              <a:t>Positives (FP): 0 - There were no instances where 'thanks' was incorrectly predicted when it was not the actual gesture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This </a:t>
            </a:r>
            <a:r>
              <a:rPr lang="en-US" dirty="0"/>
              <a:t>shows strong performance in identifying 'thanks' with no false alarms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Third Class (e.g., '</a:t>
            </a:r>
            <a:r>
              <a:rPr lang="en-US" b="1" dirty="0" err="1"/>
              <a:t>iloveyou</a:t>
            </a:r>
            <a:r>
              <a:rPr lang="en-US" b="1" dirty="0"/>
              <a:t>'):</a:t>
            </a:r>
            <a:endParaRPr lang="en-US" dirty="0"/>
          </a:p>
          <a:p>
            <a:pPr lvl="2"/>
            <a:r>
              <a:rPr lang="en-US" dirty="0" smtClean="0"/>
              <a:t>True </a:t>
            </a:r>
            <a:r>
              <a:rPr lang="en-US" dirty="0"/>
              <a:t>Positives (TP): 2 - Correctly identified '</a:t>
            </a:r>
            <a:r>
              <a:rPr lang="en-US" dirty="0" err="1"/>
              <a:t>iloveyou</a:t>
            </a:r>
            <a:r>
              <a:rPr lang="en-US" dirty="0"/>
              <a:t>' twice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False </a:t>
            </a:r>
            <a:r>
              <a:rPr lang="en-US" dirty="0"/>
              <a:t>Positives (FP): 1 - Incorrectly identified '</a:t>
            </a:r>
            <a:r>
              <a:rPr lang="en-US" dirty="0" err="1"/>
              <a:t>iloveyou</a:t>
            </a:r>
            <a:r>
              <a:rPr lang="en-US" dirty="0"/>
              <a:t>' once when it was not the actual gesture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False </a:t>
            </a:r>
            <a:r>
              <a:rPr lang="en-US" dirty="0"/>
              <a:t>Negatives (FN): 2 - Missed '</a:t>
            </a:r>
            <a:r>
              <a:rPr lang="en-US" dirty="0" err="1"/>
              <a:t>iloveyou</a:t>
            </a:r>
            <a:r>
              <a:rPr lang="en-US" dirty="0"/>
              <a:t>' twice when it was the correct label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Performance </a:t>
            </a:r>
            <a:r>
              <a:rPr lang="en-US" dirty="0"/>
              <a:t>for '</a:t>
            </a:r>
            <a:r>
              <a:rPr lang="en-US" dirty="0" err="1"/>
              <a:t>iloveyou</a:t>
            </a:r>
            <a:r>
              <a:rPr lang="en-US" dirty="0"/>
              <a:t>' shows that the model struggles both with false positives and false negatives, suggesting a need for model refinement for this gesture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did it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4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F2AB-E48D-60CB-26F6-3BFD90DE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2AAE-5DF1-A5FB-68C3-5BD1D647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project focuses on developing a robust system for detecting and interpreting sign language using LSTM deep learning models implemented in </a:t>
            </a:r>
            <a:r>
              <a:rPr lang="en-US" dirty="0" smtClean="0"/>
              <a:t>Python.</a:t>
            </a: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concentrating on the dynamic gestures of sign languages, the system is designed to provide real-time translation, revolutionizing interaction for individuals with hearing impairments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</a:t>
            </a:r>
            <a:r>
              <a:rPr lang="en-US" dirty="0"/>
              <a:t>language detection is crucial due to its profound social impact and technical complexity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project tackles the challenge of interpreting nuanced gestures using computer vision, enhancing both accessibility and inclusivity.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and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smtClean="0"/>
              <a:t>Accessibility</a:t>
            </a:r>
            <a:r>
              <a:rPr lang="en-US" dirty="0"/>
              <a:t>: Approximately 466 million people globally have disabling hearing loss. An automated detection system could significantly enhance their digital and social interactions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Technical </a:t>
            </a:r>
            <a:r>
              <a:rPr lang="en-US" dirty="0"/>
              <a:t>Challenge: Recognizing complex gesture patterns and temporal dependencies in sign language poses a significant challenge in action recognition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Innovation </a:t>
            </a:r>
            <a:r>
              <a:rPr lang="en-US" dirty="0"/>
              <a:t>in HCI: By facilitating real-time interaction between deaf users and computer systems, this project aims to transform educational, social, and professional landscapes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3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800" b="1" dirty="0" smtClean="0"/>
              <a:t>1</a:t>
            </a:r>
            <a:r>
              <a:rPr lang="en-US" sz="800" b="1" dirty="0"/>
              <a:t>. </a:t>
            </a:r>
            <a:r>
              <a:rPr lang="en-US" sz="800" b="1" dirty="0" smtClean="0"/>
              <a:t>"</a:t>
            </a:r>
            <a:r>
              <a:rPr lang="en-US" sz="800" b="1" dirty="0"/>
              <a:t>Natural Language-Assisted Sign Language Recognition" by </a:t>
            </a:r>
            <a:r>
              <a:rPr lang="en-US" sz="800" b="1" dirty="0" err="1"/>
              <a:t>Ronglai</a:t>
            </a:r>
            <a:r>
              <a:rPr lang="en-US" sz="800" b="1" dirty="0"/>
              <a:t> </a:t>
            </a:r>
            <a:r>
              <a:rPr lang="en-US" sz="800" b="1" dirty="0" err="1"/>
              <a:t>Zuo</a:t>
            </a:r>
            <a:r>
              <a:rPr lang="en-US" sz="800" b="1" dirty="0"/>
              <a:t>, </a:t>
            </a:r>
            <a:r>
              <a:rPr lang="en-US" sz="800" b="1" dirty="0" err="1"/>
              <a:t>Fangyun</a:t>
            </a:r>
            <a:r>
              <a:rPr lang="en-US" sz="800" b="1" dirty="0"/>
              <a:t> Wei, and Brian </a:t>
            </a:r>
            <a:r>
              <a:rPr lang="en-US" sz="800" b="1" dirty="0" err="1" smtClean="0"/>
              <a:t>Mak</a:t>
            </a:r>
            <a:endParaRPr lang="en-US" sz="800" b="1" dirty="0"/>
          </a:p>
          <a:p>
            <a:r>
              <a:rPr lang="en-US" sz="800" dirty="0"/>
              <a:t>   - </a:t>
            </a:r>
            <a:r>
              <a:rPr lang="en-US" sz="800" dirty="0" smtClean="0"/>
              <a:t>Focus: </a:t>
            </a:r>
            <a:r>
              <a:rPr lang="en-US" sz="800" dirty="0"/>
              <a:t>Enhancing the performance of sign language recognition (SLR) systems through the integration of semantic information from natural languages.</a:t>
            </a:r>
          </a:p>
          <a:p>
            <a:r>
              <a:rPr lang="en-US" sz="800" dirty="0"/>
              <a:t>   - </a:t>
            </a:r>
            <a:r>
              <a:rPr lang="en-US" sz="800" dirty="0" smtClean="0"/>
              <a:t>Key Findings: </a:t>
            </a:r>
            <a:r>
              <a:rPr lang="en-US" sz="800" dirty="0"/>
              <a:t>The inclusion of semantic information significantly improves the model's ability to differentiate between similar signs and achieves state-of-the-art results</a:t>
            </a:r>
            <a:r>
              <a:rPr lang="en-US" sz="800" dirty="0" smtClean="0"/>
              <a:t>.</a:t>
            </a:r>
            <a:endParaRPr lang="en-US" sz="800" dirty="0"/>
          </a:p>
          <a:p>
            <a:r>
              <a:rPr lang="en-US" sz="800" b="1" dirty="0"/>
              <a:t>2. </a:t>
            </a:r>
            <a:r>
              <a:rPr lang="en-US" sz="800" b="1" dirty="0" smtClean="0"/>
              <a:t>"</a:t>
            </a:r>
            <a:r>
              <a:rPr lang="en-US" sz="800" b="1" dirty="0"/>
              <a:t>Distilling Cross-Temporal Contexts for Continuous Sign Language Recognition" by </a:t>
            </a:r>
            <a:r>
              <a:rPr lang="en-US" sz="800" b="1" dirty="0" err="1"/>
              <a:t>Guo</a:t>
            </a:r>
            <a:r>
              <a:rPr lang="en-US" sz="800" b="1" dirty="0"/>
              <a:t> et al</a:t>
            </a:r>
            <a:r>
              <a:rPr lang="en-US" sz="800" b="1" dirty="0" smtClean="0"/>
              <a:t>.</a:t>
            </a:r>
          </a:p>
          <a:p>
            <a:r>
              <a:rPr lang="en-US" sz="800" dirty="0" smtClean="0"/>
              <a:t>   - Focus: Addressing the challenge of recognizing continuous sign language through enhanced understanding of temporal contexts.</a:t>
            </a:r>
          </a:p>
          <a:p>
            <a:r>
              <a:rPr lang="en-US" sz="800" dirty="0" smtClean="0"/>
              <a:t>   </a:t>
            </a:r>
            <a:r>
              <a:rPr lang="en-US" sz="800" dirty="0"/>
              <a:t>- </a:t>
            </a:r>
            <a:r>
              <a:rPr lang="en-US" sz="800" dirty="0" smtClean="0"/>
              <a:t>Key Findings: </a:t>
            </a:r>
            <a:r>
              <a:rPr lang="en-US" sz="800" dirty="0"/>
              <a:t>Demonstrates superior accuracy and efficiency compared to existing methods, making significant advancements in continuous sign language recognition</a:t>
            </a:r>
            <a:r>
              <a:rPr lang="en-US" sz="800" dirty="0" smtClean="0"/>
              <a:t>.</a:t>
            </a:r>
            <a:endParaRPr lang="en-US" sz="800" dirty="0"/>
          </a:p>
          <a:p>
            <a:r>
              <a:rPr lang="en-US" sz="800" b="1" dirty="0"/>
              <a:t>3. </a:t>
            </a:r>
            <a:r>
              <a:rPr lang="en-US" sz="800" b="1" dirty="0" smtClean="0"/>
              <a:t>"</a:t>
            </a:r>
            <a:r>
              <a:rPr lang="en-US" sz="800" b="1" dirty="0"/>
              <a:t>Learning to Estimate 3D Hand Pose from Single RGB Images" by Zimmermann and </a:t>
            </a:r>
            <a:r>
              <a:rPr lang="en-US" sz="800" b="1" dirty="0" err="1" smtClean="0"/>
              <a:t>Brox</a:t>
            </a:r>
            <a:endParaRPr lang="en-US" sz="800" b="1" dirty="0"/>
          </a:p>
          <a:p>
            <a:r>
              <a:rPr lang="en-US" sz="800" dirty="0"/>
              <a:t>   - </a:t>
            </a:r>
            <a:r>
              <a:rPr lang="en-US" sz="800" dirty="0" smtClean="0"/>
              <a:t>Focus: </a:t>
            </a:r>
            <a:r>
              <a:rPr lang="en-US" sz="800" dirty="0"/>
              <a:t>Developing a method for 3D hand pose estimation using only single RGB cameras, a shift from traditional depth cameras or multi-camera systems.</a:t>
            </a:r>
          </a:p>
          <a:p>
            <a:r>
              <a:rPr lang="en-US" sz="800" dirty="0"/>
              <a:t>   </a:t>
            </a:r>
            <a:r>
              <a:rPr lang="en-US" sz="800" dirty="0" smtClean="0"/>
              <a:t>- Key Findings: </a:t>
            </a:r>
            <a:r>
              <a:rPr lang="en-US" sz="800" dirty="0"/>
              <a:t>Achieves promising results across various datasets, showcasing the potential for broader applications beyond sign language recognition</a:t>
            </a:r>
            <a:r>
              <a:rPr lang="en-US" sz="800" dirty="0" smtClean="0"/>
              <a:t>.</a:t>
            </a:r>
            <a:endParaRPr lang="en-US" sz="800" dirty="0"/>
          </a:p>
          <a:p>
            <a:r>
              <a:rPr lang="en-US" sz="800" b="1" dirty="0"/>
              <a:t>4. </a:t>
            </a:r>
            <a:r>
              <a:rPr lang="en-US" sz="800" b="1" dirty="0" smtClean="0"/>
              <a:t>"</a:t>
            </a:r>
            <a:r>
              <a:rPr lang="en-US" sz="800" b="1" dirty="0" err="1"/>
              <a:t>BlazePose</a:t>
            </a:r>
            <a:r>
              <a:rPr lang="en-US" sz="800" b="1" dirty="0"/>
              <a:t>: On-device Real-time Body Pose Tracking" by Valentin </a:t>
            </a:r>
            <a:r>
              <a:rPr lang="en-US" sz="800" b="1" dirty="0" err="1"/>
              <a:t>Bazarevsky</a:t>
            </a:r>
            <a:r>
              <a:rPr lang="en-US" sz="800" b="1" dirty="0"/>
              <a:t> and colleagues from Google </a:t>
            </a:r>
            <a:r>
              <a:rPr lang="en-US" sz="800" b="1" dirty="0" smtClean="0"/>
              <a:t>Research</a:t>
            </a:r>
            <a:endParaRPr lang="en-US" sz="800" b="1" dirty="0"/>
          </a:p>
          <a:p>
            <a:r>
              <a:rPr lang="en-US" sz="800" dirty="0"/>
              <a:t>   - </a:t>
            </a:r>
            <a:r>
              <a:rPr lang="en-US" sz="800" dirty="0" smtClean="0"/>
              <a:t>Focus: </a:t>
            </a:r>
            <a:r>
              <a:rPr lang="en-US" sz="800" dirty="0"/>
              <a:t>Creating a real-time body pose estimation model optimized for mobile devices.</a:t>
            </a:r>
          </a:p>
          <a:p>
            <a:pPr marL="171450" indent="-171450">
              <a:buFontTx/>
              <a:buChar char="-"/>
            </a:pPr>
            <a:r>
              <a:rPr lang="en-US" sz="800" dirty="0" smtClean="0"/>
              <a:t>Key Findings: </a:t>
            </a:r>
            <a:r>
              <a:rPr lang="en-US" sz="800" dirty="0"/>
              <a:t>Performs efficiently on standard mobile devices, suitable for applications requiring immediate feedback such as fitness tracking and augmented reality</a:t>
            </a:r>
            <a:r>
              <a:rPr lang="en-US" sz="800" dirty="0" smtClean="0"/>
              <a:t>.</a:t>
            </a:r>
          </a:p>
          <a:p>
            <a:r>
              <a:rPr lang="en-US" sz="800" dirty="0"/>
              <a:t>Here’s a concise summary for the "</a:t>
            </a:r>
            <a:r>
              <a:rPr lang="en-US" sz="800" dirty="0" err="1"/>
              <a:t>SubUNets</a:t>
            </a:r>
            <a:r>
              <a:rPr lang="en-US" sz="800" dirty="0"/>
              <a:t>" paper, complementing the summaries of other key research papers in your literature review</a:t>
            </a:r>
            <a:r>
              <a:rPr lang="en-US" sz="800" dirty="0" smtClean="0"/>
              <a:t>:</a:t>
            </a:r>
            <a:endParaRPr lang="en-US" sz="800" dirty="0"/>
          </a:p>
          <a:p>
            <a:r>
              <a:rPr lang="en-US" sz="800" b="1" dirty="0"/>
              <a:t>5. </a:t>
            </a:r>
            <a:r>
              <a:rPr lang="en-US" sz="800" b="1" dirty="0" smtClean="0"/>
              <a:t>“</a:t>
            </a:r>
            <a:r>
              <a:rPr lang="en-US" sz="800" b="1" dirty="0" err="1" smtClean="0"/>
              <a:t>SubUNets</a:t>
            </a:r>
            <a:r>
              <a:rPr lang="en-US" sz="800" b="1" dirty="0"/>
              <a:t>: End-to-End Hand Shape and Continuous Sign Language Recognition" by </a:t>
            </a:r>
            <a:r>
              <a:rPr lang="en-US" sz="800" b="1" dirty="0" err="1"/>
              <a:t>Necati</a:t>
            </a:r>
            <a:r>
              <a:rPr lang="en-US" sz="800" b="1" dirty="0"/>
              <a:t> </a:t>
            </a:r>
            <a:r>
              <a:rPr lang="en-US" sz="800" b="1" dirty="0" err="1"/>
              <a:t>Cihan</a:t>
            </a:r>
            <a:r>
              <a:rPr lang="en-US" sz="800" b="1" dirty="0"/>
              <a:t> </a:t>
            </a:r>
            <a:r>
              <a:rPr lang="en-US" sz="800" b="1" dirty="0" err="1"/>
              <a:t>Camgoz</a:t>
            </a:r>
            <a:r>
              <a:rPr lang="en-US" sz="800" b="1" dirty="0"/>
              <a:t> et al</a:t>
            </a:r>
            <a:r>
              <a:rPr lang="en-US" sz="800" b="1" dirty="0" smtClean="0"/>
              <a:t>.</a:t>
            </a:r>
            <a:endParaRPr lang="en-US" sz="800" b="1" dirty="0"/>
          </a:p>
          <a:p>
            <a:r>
              <a:rPr lang="en-US" sz="800" dirty="0"/>
              <a:t>   - F</a:t>
            </a:r>
            <a:r>
              <a:rPr lang="en-US" sz="800" dirty="0" smtClean="0"/>
              <a:t>ocus: </a:t>
            </a:r>
            <a:r>
              <a:rPr lang="en-US" sz="800" dirty="0"/>
              <a:t>Enhancing the recognition of hand shapes and continuous sign language using an integrated deep learning approach.</a:t>
            </a:r>
          </a:p>
          <a:p>
            <a:r>
              <a:rPr lang="en-US" sz="800" dirty="0" smtClean="0"/>
              <a:t>- Key Findings: </a:t>
            </a:r>
            <a:r>
              <a:rPr lang="en-US" sz="800" dirty="0"/>
              <a:t>Achieves superior performance in hand-shape recognition and competitive results in continuous sign language recognition without the need for explicit prior segmentation or alignment of gestures.</a:t>
            </a:r>
          </a:p>
          <a:p>
            <a:r>
              <a:rPr lang="en-US" sz="800" dirty="0"/>
              <a:t>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4066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836A-7FE1-49E6-DC1F-473E225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B932-8FBF-EE0D-9DC7-F2E8677F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methodology revolves around using LSTM networks for their ability to handle long sequences and remember patterns, which is crucial for action recognition tasks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project will employ Python for implementing the LSTM models and focus on preprocessing video data to improve model training and validation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4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Library Installation and </a:t>
            </a:r>
            <a:r>
              <a:rPr lang="en-US" b="1" dirty="0" smtClean="0"/>
              <a:t>Setup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Installation </a:t>
            </a:r>
            <a:r>
              <a:rPr lang="en-US" dirty="0"/>
              <a:t>of required libraries such as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MediaPipe</a:t>
            </a:r>
            <a:r>
              <a:rPr lang="en-US" dirty="0"/>
              <a:t>, and others for image processing and machine learning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Import </a:t>
            </a:r>
            <a:r>
              <a:rPr lang="en-US" dirty="0"/>
              <a:t>essential Python modules for image manipulation, array computations, and visualization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MediaPipe</a:t>
            </a:r>
            <a:r>
              <a:rPr lang="en-US" b="1" dirty="0"/>
              <a:t> Holistic Model </a:t>
            </a:r>
            <a:r>
              <a:rPr lang="en-US" b="1" dirty="0" smtClean="0"/>
              <a:t>Utilization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/>
              <a:t>MediaPipe</a:t>
            </a:r>
            <a:r>
              <a:rPr lang="en-US" dirty="0"/>
              <a:t> Holistic for real-time pose, face, and hand landmarks detection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Functions </a:t>
            </a:r>
            <a:r>
              <a:rPr lang="en-US" dirty="0" err="1"/>
              <a:t>mediapipe_detection</a:t>
            </a:r>
            <a:r>
              <a:rPr lang="en-US" dirty="0"/>
              <a:t> and </a:t>
            </a:r>
            <a:r>
              <a:rPr lang="en-US" dirty="0" err="1"/>
              <a:t>draw_styled_landmarks</a:t>
            </a:r>
            <a:r>
              <a:rPr lang="en-US" dirty="0"/>
              <a:t> handle the processing and visualization of </a:t>
            </a:r>
            <a:r>
              <a:rPr lang="en-US" dirty="0" err="1"/>
              <a:t>keypoints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Keypoint</a:t>
            </a:r>
            <a:r>
              <a:rPr lang="en-US" b="1" dirty="0"/>
              <a:t> Detection and </a:t>
            </a:r>
            <a:r>
              <a:rPr lang="en-US" b="1" dirty="0" smtClean="0"/>
              <a:t>Extraction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Extraction </a:t>
            </a:r>
            <a:r>
              <a:rPr lang="en-US" dirty="0"/>
              <a:t>of </a:t>
            </a:r>
            <a:r>
              <a:rPr lang="en-US" dirty="0" err="1"/>
              <a:t>keypoints</a:t>
            </a:r>
            <a:r>
              <a:rPr lang="en-US" dirty="0"/>
              <a:t> for pose, face, and hands using </a:t>
            </a:r>
            <a:r>
              <a:rPr lang="en-US" dirty="0" err="1"/>
              <a:t>MediaPipe</a:t>
            </a:r>
            <a:r>
              <a:rPr lang="en-US" dirty="0"/>
              <a:t>, which are critical for training the machine learning model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keypoints</a:t>
            </a:r>
            <a:r>
              <a:rPr lang="en-US" dirty="0"/>
              <a:t> include x, y, z coordinates and visibility, which are flattened and concatenated for each frame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1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Data Collection Setup</a:t>
            </a:r>
            <a:endParaRPr lang="en-US" dirty="0"/>
          </a:p>
          <a:p>
            <a:pPr lvl="1"/>
            <a:r>
              <a:rPr lang="en-US" dirty="0"/>
              <a:t>"Setting up a data structure to save </a:t>
            </a:r>
            <a:r>
              <a:rPr lang="en-US" dirty="0" err="1"/>
              <a:t>keypoints</a:t>
            </a:r>
            <a:r>
              <a:rPr lang="en-US" dirty="0"/>
              <a:t> from different gestures (e.g., 'hello', 'thanks', '</a:t>
            </a:r>
            <a:r>
              <a:rPr lang="en-US" dirty="0" err="1"/>
              <a:t>iloveyou</a:t>
            </a:r>
            <a:r>
              <a:rPr lang="en-US" dirty="0"/>
              <a:t>') recorded in sequences for model training."</a:t>
            </a:r>
          </a:p>
          <a:p>
            <a:pPr lvl="1"/>
            <a:r>
              <a:rPr lang="en-US" dirty="0"/>
              <a:t>"Using a video capture setup to record sequences of sign language gestures, storing them as </a:t>
            </a:r>
            <a:r>
              <a:rPr lang="en-US" dirty="0" err="1"/>
              <a:t>NumPy</a:t>
            </a:r>
            <a:r>
              <a:rPr lang="en-US" dirty="0"/>
              <a:t> arrays."</a:t>
            </a:r>
          </a:p>
          <a:p>
            <a:r>
              <a:rPr lang="en-US" b="1" dirty="0"/>
              <a:t>Model Training</a:t>
            </a:r>
            <a:endParaRPr lang="en-US" dirty="0"/>
          </a:p>
          <a:p>
            <a:pPr lvl="1"/>
            <a:r>
              <a:rPr lang="en-US" dirty="0"/>
              <a:t>"Developing an LSTM-based neural network to learn from temporal sequences of </a:t>
            </a:r>
            <a:r>
              <a:rPr lang="en-US" dirty="0" err="1"/>
              <a:t>keypoints</a:t>
            </a:r>
            <a:r>
              <a:rPr lang="en-US" dirty="0"/>
              <a:t>. The model structure includes multiple LSTM layers followed by Dense layers for classification."</a:t>
            </a:r>
          </a:p>
          <a:p>
            <a:pPr lvl="1"/>
            <a:r>
              <a:rPr lang="en-US" dirty="0"/>
              <a:t>"Training involves processing sequences of </a:t>
            </a:r>
            <a:r>
              <a:rPr lang="en-US" dirty="0" err="1"/>
              <a:t>keypoints</a:t>
            </a:r>
            <a:r>
              <a:rPr lang="en-US" dirty="0"/>
              <a:t> to classify different sign language gestures."</a:t>
            </a:r>
          </a:p>
          <a:p>
            <a:r>
              <a:rPr lang="en-US" b="1" dirty="0"/>
              <a:t>Real-Time Sign Language Detection</a:t>
            </a:r>
            <a:endParaRPr lang="en-US" dirty="0"/>
          </a:p>
          <a:p>
            <a:pPr lvl="1"/>
            <a:r>
              <a:rPr lang="en-US" dirty="0"/>
              <a:t>"Implementing a real-time detection system that captures video frames, processes them through the trained model, and displays the detected sign language gesture."</a:t>
            </a:r>
          </a:p>
          <a:p>
            <a:pPr lvl="1"/>
            <a:r>
              <a:rPr lang="en-US" dirty="0"/>
              <a:t>"Utilization of a sliding window approach to continuously predict gestures from video streams."</a:t>
            </a:r>
          </a:p>
          <a:p>
            <a:r>
              <a:rPr lang="en-US" b="1" dirty="0"/>
              <a:t>Visualization and User Interface</a:t>
            </a:r>
            <a:endParaRPr lang="en-US" dirty="0"/>
          </a:p>
          <a:p>
            <a:pPr lvl="1"/>
            <a:r>
              <a:rPr lang="en-US" dirty="0"/>
              <a:t>"Using </a:t>
            </a:r>
            <a:r>
              <a:rPr lang="en-US" dirty="0" err="1"/>
              <a:t>OpenCV</a:t>
            </a:r>
            <a:r>
              <a:rPr lang="en-US" dirty="0"/>
              <a:t> to display the real-time video feed with overlaid predictions and probabilities for better user interaction."</a:t>
            </a:r>
          </a:p>
          <a:p>
            <a:pPr lvl="1"/>
            <a:r>
              <a:rPr lang="en-US" dirty="0"/>
              <a:t>"Providing visual feedback by highlighting recognized gestures and displaying them on screen."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09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86" y="1737360"/>
            <a:ext cx="5352681" cy="40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3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1101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Retrospect</vt:lpstr>
      <vt:lpstr>Computer Vision Sign Language Recognition Project</vt:lpstr>
      <vt:lpstr>Introduction</vt:lpstr>
      <vt:lpstr>Problem Statement</vt:lpstr>
      <vt:lpstr>Significance and Relevance</vt:lpstr>
      <vt:lpstr>Literature Review</vt:lpstr>
      <vt:lpstr>Methodology</vt:lpstr>
      <vt:lpstr>Implementation</vt:lpstr>
      <vt:lpstr>Implementation</vt:lpstr>
      <vt:lpstr>Your Results</vt:lpstr>
      <vt:lpstr>Discussion</vt:lpstr>
      <vt:lpstr>Work Division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Omar Arif</dc:creator>
  <cp:lastModifiedBy>Omar AlHamaydeh</cp:lastModifiedBy>
  <cp:revision>36</cp:revision>
  <dcterms:created xsi:type="dcterms:W3CDTF">2019-10-30T06:18:52Z</dcterms:created>
  <dcterms:modified xsi:type="dcterms:W3CDTF">2024-05-12T19:40:29Z</dcterms:modified>
</cp:coreProperties>
</file>