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Poppins Light" charset="0"/>
      <p:regular r:id="rId29"/>
      <p:bold r:id="rId30"/>
      <p:italic r:id="rId31"/>
      <p:boldItalic r:id="rId32"/>
    </p:embeddedFont>
    <p:embeddedFont>
      <p:font typeface="Poppins ExtraLight" charset="0"/>
      <p:regular r:id="rId33"/>
      <p:bold r:id="rId34"/>
      <p:italic r:id="rId35"/>
      <p:boldItalic r:id="rId36"/>
    </p:embeddedFont>
    <p:embeddedFont>
      <p:font typeface="Poppins SemiBold" charset="0"/>
      <p:regular r:id="rId37"/>
      <p:bold r:id="rId38"/>
      <p:italic r:id="rId39"/>
      <p:boldItalic r:id="rId40"/>
    </p:embeddedFont>
    <p:embeddedFont>
      <p:font typeface="Poppins Thin" charset="0"/>
      <p:regular r:id="rId41"/>
      <p:bold r:id="rId42"/>
      <p:italic r:id="rId43"/>
      <p:boldItalic r:id="rId44"/>
    </p:embeddedFont>
    <p:embeddedFont>
      <p:font typeface="Poppins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46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95834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5ffbc66e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5ffbc66e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7c808b04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7c808b04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60ff563d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60ff563d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5ffbc66e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5ffbc66e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5ffbc66e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5ffbc66e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5ffbc66e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5ffbc66e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7c808b04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7c808b04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7c808b04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7c808b04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5ffbc66e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5ffbc66e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5ffbc66e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5ffbc66e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5ffbc66e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5ffbc66e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7c808b04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7c808b04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7c808b04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7c808b04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5ffbc66e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5ffbc66e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70cb6c4f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70cb6c4f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70cb6c4f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870cb6c4f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70cb6c4f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870cb6c4f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70cb6c4f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870cb6c4f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5ca49ae23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5ca49ae23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7c808b0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7c808b0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5ca49ae2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5ca49ae2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5ca49ae23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5ca49ae23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6215871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6215871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5ca49ae2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5ca49ae2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7c808b04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7c808b04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ch.m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mailto:info@sitech.me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12"/>
            <a:ext cx="9143997" cy="5143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395100"/>
            <a:ext cx="1123526" cy="34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87905" y="2096474"/>
            <a:ext cx="5098200" cy="20526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oppins Light"/>
              <a:buNone/>
              <a:defRPr sz="44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ExtraLight"/>
              <a:buNone/>
              <a:defRPr sz="5200">
                <a:solidFill>
                  <a:schemeClr val="dk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ExtraLight"/>
              <a:buNone/>
              <a:defRPr sz="5200">
                <a:solidFill>
                  <a:schemeClr val="dk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ExtraLight"/>
              <a:buNone/>
              <a:defRPr sz="5200">
                <a:solidFill>
                  <a:schemeClr val="dk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ExtraLight"/>
              <a:buNone/>
              <a:defRPr sz="5200">
                <a:solidFill>
                  <a:schemeClr val="dk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ExtraLight"/>
              <a:buNone/>
              <a:defRPr sz="5200">
                <a:solidFill>
                  <a:schemeClr val="dk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ExtraLight"/>
              <a:buNone/>
              <a:defRPr sz="5200">
                <a:solidFill>
                  <a:schemeClr val="dk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ExtraLight"/>
              <a:buNone/>
              <a:defRPr sz="5200">
                <a:solidFill>
                  <a:schemeClr val="dk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ExtraLight"/>
              <a:buNone/>
              <a:defRPr sz="5200">
                <a:solidFill>
                  <a:schemeClr val="dk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87900" y="4149074"/>
            <a:ext cx="5098200" cy="792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387900" y="381000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X3">
  <p:cSld name="TITLE_ONLY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3453750" y="2096964"/>
            <a:ext cx="2541300" cy="1959600"/>
          </a:xfrm>
          <a:prstGeom prst="rect">
            <a:avLst/>
          </a:prstGeom>
          <a:solidFill>
            <a:srgbClr val="8BCDEA"/>
          </a:solidFill>
          <a:ln>
            <a:noFill/>
          </a:ln>
        </p:spPr>
        <p:txBody>
          <a:bodyPr spcFirstLastPara="1" wrap="square" lIns="182875" tIns="457200" rIns="182875" bIns="1828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1284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7" name="Google Shape;47;p12"/>
          <p:cNvSpPr/>
          <p:nvPr/>
        </p:nvSpPr>
        <p:spPr>
          <a:xfrm>
            <a:off x="6299850" y="2096964"/>
            <a:ext cx="2541300" cy="1959600"/>
          </a:xfrm>
          <a:prstGeom prst="rect">
            <a:avLst/>
          </a:prstGeom>
          <a:solidFill>
            <a:srgbClr val="8BCDEA"/>
          </a:solidFill>
          <a:ln>
            <a:noFill/>
          </a:ln>
        </p:spPr>
        <p:txBody>
          <a:bodyPr spcFirstLastPara="1" wrap="square" lIns="182875" tIns="457200" rIns="365750" bIns="1828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1284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8" name="Google Shape;48;p12"/>
          <p:cNvSpPr/>
          <p:nvPr/>
        </p:nvSpPr>
        <p:spPr>
          <a:xfrm>
            <a:off x="607650" y="2096964"/>
            <a:ext cx="2541300" cy="1959600"/>
          </a:xfrm>
          <a:prstGeom prst="rect">
            <a:avLst/>
          </a:prstGeom>
          <a:solidFill>
            <a:srgbClr val="8BCDEA"/>
          </a:solidFill>
          <a:ln>
            <a:noFill/>
          </a:ln>
        </p:spPr>
        <p:txBody>
          <a:bodyPr spcFirstLastPara="1" wrap="square" lIns="182875" tIns="457200" rIns="182875" bIns="1828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1284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607650" y="2097125"/>
            <a:ext cx="2541300" cy="1959600"/>
          </a:xfrm>
          <a:prstGeom prst="rect">
            <a:avLst/>
          </a:prstGeom>
        </p:spPr>
        <p:txBody>
          <a:bodyPr spcFirstLastPara="1" wrap="square" lIns="182875" tIns="548625" rIns="182875" bIns="1828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title" idx="2"/>
          </p:nvPr>
        </p:nvSpPr>
        <p:spPr>
          <a:xfrm>
            <a:off x="3453750" y="2097125"/>
            <a:ext cx="2541300" cy="1959600"/>
          </a:xfrm>
          <a:prstGeom prst="rect">
            <a:avLst/>
          </a:prstGeom>
        </p:spPr>
        <p:txBody>
          <a:bodyPr spcFirstLastPara="1" wrap="square" lIns="182875" tIns="548625" rIns="182875" bIns="1828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SemiBold"/>
              <a:buNone/>
              <a:defRPr sz="2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SemiBold"/>
              <a:buNone/>
              <a:defRPr sz="2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SemiBold"/>
              <a:buNone/>
              <a:defRPr sz="2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SemiBold"/>
              <a:buNone/>
              <a:defRPr sz="2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SemiBold"/>
              <a:buNone/>
              <a:defRPr sz="2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SemiBold"/>
              <a:buNone/>
              <a:defRPr sz="2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SemiBold"/>
              <a:buNone/>
              <a:defRPr sz="2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SemiBold"/>
              <a:buNone/>
              <a:defRPr sz="2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 idx="3"/>
          </p:nvPr>
        </p:nvSpPr>
        <p:spPr>
          <a:xfrm>
            <a:off x="6299850" y="2097125"/>
            <a:ext cx="2541300" cy="1959600"/>
          </a:xfrm>
          <a:prstGeom prst="rect">
            <a:avLst/>
          </a:prstGeom>
        </p:spPr>
        <p:txBody>
          <a:bodyPr spcFirstLastPara="1" wrap="square" lIns="182875" tIns="548625" rIns="182875" bIns="1828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 idx="4"/>
          </p:nvPr>
        </p:nvSpPr>
        <p:spPr>
          <a:xfrm>
            <a:off x="387900" y="381000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/>
          <p:nvPr/>
        </p:nvSpPr>
        <p:spPr>
          <a:xfrm>
            <a:off x="2589750" y="2096965"/>
            <a:ext cx="559200" cy="537000"/>
          </a:xfrm>
          <a:prstGeom prst="rect">
            <a:avLst/>
          </a:prstGeom>
          <a:solidFill>
            <a:srgbClr val="F4FF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11284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 idx="5"/>
          </p:nvPr>
        </p:nvSpPr>
        <p:spPr>
          <a:xfrm>
            <a:off x="2589750" y="2096975"/>
            <a:ext cx="5592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Light"/>
              <a:buNone/>
              <a:defRPr sz="22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Light"/>
              <a:buNone/>
              <a:defRPr sz="22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Light"/>
              <a:buNone/>
              <a:defRPr sz="22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Light"/>
              <a:buNone/>
              <a:defRPr sz="22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Light"/>
              <a:buNone/>
              <a:defRPr sz="22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Light"/>
              <a:buNone/>
              <a:defRPr sz="22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Light"/>
              <a:buNone/>
              <a:defRPr sz="22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Light"/>
              <a:buNone/>
              <a:defRPr sz="22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55" name="Google Shape;55;p12"/>
          <p:cNvSpPr txBox="1"/>
          <p:nvPr/>
        </p:nvSpPr>
        <p:spPr>
          <a:xfrm>
            <a:off x="5435850" y="2096965"/>
            <a:ext cx="559200" cy="537000"/>
          </a:xfrm>
          <a:prstGeom prst="rect">
            <a:avLst/>
          </a:prstGeom>
          <a:solidFill>
            <a:srgbClr val="F4FF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11284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Google Shape;56;p12"/>
          <p:cNvSpPr txBox="1"/>
          <p:nvPr/>
        </p:nvSpPr>
        <p:spPr>
          <a:xfrm>
            <a:off x="8281950" y="2096965"/>
            <a:ext cx="559200" cy="537000"/>
          </a:xfrm>
          <a:prstGeom prst="rect">
            <a:avLst/>
          </a:prstGeom>
          <a:solidFill>
            <a:srgbClr val="F4FF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11284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 idx="6"/>
          </p:nvPr>
        </p:nvSpPr>
        <p:spPr>
          <a:xfrm>
            <a:off x="5435850" y="2096975"/>
            <a:ext cx="5592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title" idx="7"/>
          </p:nvPr>
        </p:nvSpPr>
        <p:spPr>
          <a:xfrm>
            <a:off x="8281950" y="2096975"/>
            <a:ext cx="5592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81000" y="450150"/>
            <a:ext cx="6367800" cy="4090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Poppins ExtraLight"/>
              <a:buNone/>
              <a:defRPr sz="2200">
                <a:solidFill>
                  <a:schemeClr val="lt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1pPr>
            <a:lvl2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81000" y="450150"/>
            <a:ext cx="6367800" cy="4090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 ExtraLight"/>
              <a:buNone/>
              <a:defRPr sz="2200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1pPr>
            <a:lvl2pPr lvl="1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4045200" cy="14823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381000" y="1569900"/>
            <a:ext cx="4045200" cy="12351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4953000" y="724075"/>
            <a:ext cx="3837000" cy="36951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381000" y="4230575"/>
            <a:ext cx="5998800" cy="6051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BLANK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 l="20589" r="11322"/>
          <a:stretch/>
        </p:blipFill>
        <p:spPr>
          <a:xfrm>
            <a:off x="2908474" y="0"/>
            <a:ext cx="6225751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/>
          <p:nvPr/>
        </p:nvSpPr>
        <p:spPr>
          <a:xfrm>
            <a:off x="402275" y="4537199"/>
            <a:ext cx="46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sitech.me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info@sitech.me</a:t>
            </a:r>
            <a:endParaRPr sz="900" u="sng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18"/>
          <p:cNvSpPr txBox="1"/>
          <p:nvPr/>
        </p:nvSpPr>
        <p:spPr>
          <a:xfrm>
            <a:off x="402275" y="1381228"/>
            <a:ext cx="4362900" cy="24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24BD8"/>
                </a:solidFill>
                <a:latin typeface="Poppins"/>
                <a:ea typeface="Poppins"/>
                <a:cs typeface="Poppins"/>
                <a:sym typeface="Poppins"/>
              </a:rPr>
              <a:t>Innovate. </a:t>
            </a:r>
            <a:endParaRPr sz="4400">
              <a:solidFill>
                <a:srgbClr val="124BD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24BD8"/>
                </a:solidFill>
                <a:latin typeface="Poppins"/>
                <a:ea typeface="Poppins"/>
                <a:cs typeface="Poppins"/>
                <a:sym typeface="Poppins"/>
              </a:rPr>
              <a:t>Grow. </a:t>
            </a:r>
            <a:endParaRPr sz="4400">
              <a:solidFill>
                <a:srgbClr val="124BD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24BD8"/>
                </a:solidFill>
                <a:latin typeface="Poppins"/>
                <a:ea typeface="Poppins"/>
                <a:cs typeface="Poppins"/>
                <a:sym typeface="Poppins"/>
              </a:rPr>
              <a:t>Repeat.</a:t>
            </a:r>
            <a:endParaRPr sz="4400">
              <a:solidFill>
                <a:srgbClr val="124BD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5" name="Google Shape;7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4121550"/>
            <a:ext cx="875650" cy="2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arator 1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35901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arator 2">
  <p:cSld name="SECTION_HEADER_2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35901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9pPr>
          </a:lstStyle>
          <a:p>
            <a:endParaRPr/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4000501" y="0"/>
            <a:ext cx="5143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arator 3">
  <p:cSld name="SECTION_HEADER_1">
    <p:bg>
      <p:bgPr>
        <a:solidFill>
          <a:schemeClr val="dk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83101" y="0"/>
            <a:ext cx="2560900" cy="51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47469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arator 4">
  <p:cSld name="SECTION_HEADER_1_1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 rotWithShape="1">
          <a:blip r:embed="rId2">
            <a:alphaModFix/>
          </a:blip>
          <a:srcRect l="288" r="298"/>
          <a:stretch/>
        </p:blipFill>
        <p:spPr>
          <a:xfrm>
            <a:off x="6583101" y="0"/>
            <a:ext cx="2560900" cy="514690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47469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X2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4563000" y="0"/>
            <a:ext cx="4572000" cy="5172000"/>
          </a:xfrm>
          <a:prstGeom prst="rect">
            <a:avLst/>
          </a:prstGeom>
          <a:solidFill>
            <a:srgbClr val="B6FC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7"/>
          <p:cNvSpPr/>
          <p:nvPr/>
        </p:nvSpPr>
        <p:spPr>
          <a:xfrm>
            <a:off x="0" y="0"/>
            <a:ext cx="4563000" cy="5172000"/>
          </a:xfrm>
          <a:prstGeom prst="rect">
            <a:avLst/>
          </a:prstGeom>
          <a:solidFill>
            <a:srgbClr val="8BCD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7"/>
          <p:cNvSpPr txBox="1"/>
          <p:nvPr/>
        </p:nvSpPr>
        <p:spPr>
          <a:xfrm>
            <a:off x="381000" y="381000"/>
            <a:ext cx="725100" cy="696300"/>
          </a:xfrm>
          <a:prstGeom prst="rect">
            <a:avLst/>
          </a:prstGeom>
          <a:solidFill>
            <a:srgbClr val="F4FF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29235C"/>
                </a:solidFill>
                <a:latin typeface="Poppins Light"/>
                <a:ea typeface="Poppins Light"/>
                <a:cs typeface="Poppins Light"/>
                <a:sym typeface="Poppins Light"/>
              </a:rPr>
              <a:t>1</a:t>
            </a:r>
            <a:endParaRPr sz="2600">
              <a:solidFill>
                <a:srgbClr val="29235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9" name="Google Shape;29;p7"/>
          <p:cNvSpPr txBox="1"/>
          <p:nvPr/>
        </p:nvSpPr>
        <p:spPr>
          <a:xfrm>
            <a:off x="4953000" y="381000"/>
            <a:ext cx="725100" cy="696000"/>
          </a:xfrm>
          <a:prstGeom prst="rect">
            <a:avLst/>
          </a:prstGeom>
          <a:solidFill>
            <a:srgbClr val="F4FF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29235C"/>
                </a:solidFill>
                <a:latin typeface="Poppins Light"/>
                <a:ea typeface="Poppins Light"/>
                <a:cs typeface="Poppins Light"/>
                <a:sym typeface="Poppins Light"/>
              </a:rPr>
              <a:t>2</a:t>
            </a:r>
            <a:endParaRPr sz="2600">
              <a:solidFill>
                <a:srgbClr val="29235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81000" y="1207025"/>
            <a:ext cx="3784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81000" y="2256475"/>
            <a:ext cx="3784200" cy="2443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 idx="2"/>
          </p:nvPr>
        </p:nvSpPr>
        <p:spPr>
          <a:xfrm>
            <a:off x="4956900" y="1207025"/>
            <a:ext cx="3784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4956900" y="2256475"/>
            <a:ext cx="3784200" cy="2443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➔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87900" y="381000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➔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87900" y="381000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381000"/>
            <a:ext cx="8520600" cy="4310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➔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381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/>
          </p:nvPr>
        </p:nvSpPr>
        <p:spPr>
          <a:xfrm>
            <a:off x="387905" y="2096474"/>
            <a:ext cx="5098200" cy="20526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Internship Capstone Project Presentation</a:t>
            </a:r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xfrm>
            <a:off x="387900" y="4149074"/>
            <a:ext cx="5098200" cy="792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Mohammad Al Omari, Omar Abdel-Hafez, Omar Soub &amp; Saleh Zeut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/>
        </p:nvSpPr>
        <p:spPr>
          <a:xfrm>
            <a:off x="229750" y="231825"/>
            <a:ext cx="8641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oppins"/>
                <a:ea typeface="Poppins"/>
                <a:cs typeface="Poppins"/>
                <a:sym typeface="Poppins"/>
              </a:rPr>
              <a:t>Data Description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685" y="785925"/>
            <a:ext cx="870356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Dataset The first dataset (actual.csv) has the following </a:t>
            </a:r>
            <a:r>
              <a:rPr lang="en-US" dirty="0" smtClean="0"/>
              <a:t>Features: </a:t>
            </a:r>
          </a:p>
          <a:p>
            <a:endParaRPr lang="en-US" dirty="0" smtClean="0"/>
          </a:p>
          <a:p>
            <a:r>
              <a:rPr lang="en-US" dirty="0" smtClean="0"/>
              <a:t>1. Date </a:t>
            </a:r>
            <a:r>
              <a:rPr lang="en-US" dirty="0"/>
              <a:t>Columns: </a:t>
            </a:r>
            <a:r>
              <a:rPr lang="en-US" dirty="0" err="1"/>
              <a:t>week_start_dt</a:t>
            </a:r>
            <a:r>
              <a:rPr lang="en-US" dirty="0"/>
              <a:t>: the start day of the week (</a:t>
            </a:r>
            <a:r>
              <a:rPr lang="en-US" dirty="0" smtClean="0"/>
              <a:t>Monday).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p_color</a:t>
            </a:r>
            <a:r>
              <a:rPr lang="en-US" dirty="0"/>
              <a:t>: the different colors of the Bell Pepper. </a:t>
            </a:r>
            <a:endParaRPr lang="en-US" dirty="0" smtClean="0"/>
          </a:p>
          <a:p>
            <a:r>
              <a:rPr lang="en-US" dirty="0" smtClean="0"/>
              <a:t>3. price</a:t>
            </a:r>
            <a:r>
              <a:rPr lang="en-US" dirty="0"/>
              <a:t>: the selling price of the Bell Pepper. </a:t>
            </a:r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 err="1" smtClean="0"/>
              <a:t>jordan_max_price</a:t>
            </a:r>
            <a:r>
              <a:rPr lang="en-US" dirty="0" smtClean="0"/>
              <a:t> : </a:t>
            </a:r>
            <a:r>
              <a:rPr lang="en-US" dirty="0"/>
              <a:t>the maximum price of Bell Peppers by Jordanian Ministry of Food &amp; </a:t>
            </a:r>
            <a:r>
              <a:rPr lang="en-US" dirty="0" smtClean="0"/>
              <a:t>Drugs.</a:t>
            </a:r>
          </a:p>
          <a:p>
            <a:r>
              <a:rPr lang="en-US" dirty="0" smtClean="0"/>
              <a:t>5. </a:t>
            </a:r>
            <a:r>
              <a:rPr lang="en-US" dirty="0" err="1"/>
              <a:t>jordan_min_price</a:t>
            </a:r>
            <a:r>
              <a:rPr lang="en-US" dirty="0"/>
              <a:t> : the maximum price of Bell Peppers by Jordanian Ministry of Food &amp; Drugs</a:t>
            </a:r>
            <a:r>
              <a:rPr lang="en-US" dirty="0" smtClean="0"/>
              <a:t>.</a:t>
            </a:r>
          </a:p>
          <a:p>
            <a:r>
              <a:rPr lang="en-US" dirty="0"/>
              <a:t>6. </a:t>
            </a:r>
            <a:r>
              <a:rPr lang="en-US" dirty="0" smtClean="0"/>
              <a:t>Supply </a:t>
            </a:r>
            <a:r>
              <a:rPr lang="en-US" dirty="0"/>
              <a:t>volume </a:t>
            </a:r>
            <a:r>
              <a:rPr lang="en-US" dirty="0" smtClean="0"/>
              <a:t>for countries (</a:t>
            </a:r>
            <a:r>
              <a:rPr lang="en-US" dirty="0" err="1" smtClean="0"/>
              <a:t>India,china,brazil,indonesia</a:t>
            </a:r>
            <a:r>
              <a:rPr lang="en-US" dirty="0" smtClean="0"/>
              <a:t> and </a:t>
            </a:r>
            <a:r>
              <a:rPr lang="en-US" dirty="0" err="1" smtClean="0"/>
              <a:t>vietnam</a:t>
            </a:r>
            <a:r>
              <a:rPr lang="en-US" dirty="0" smtClean="0"/>
              <a:t>)</a:t>
            </a:r>
          </a:p>
          <a:p>
            <a:r>
              <a:rPr lang="en-US" dirty="0" smtClean="0"/>
              <a:t>6. supply</a:t>
            </a:r>
            <a:r>
              <a:rPr lang="en-US" dirty="0"/>
              <a:t>: supply of Pepper Pirate Paradise Ltd. for Bell Pepper. </a:t>
            </a:r>
            <a:endParaRPr lang="en-US" dirty="0" smtClean="0"/>
          </a:p>
          <a:p>
            <a:r>
              <a:rPr lang="en-US" dirty="0" smtClean="0"/>
              <a:t>7. demand</a:t>
            </a:r>
            <a:r>
              <a:rPr lang="en-US" dirty="0"/>
              <a:t>: demand of Pepper Pirate Paradise Ltd. for Bell Pepper. </a:t>
            </a:r>
            <a:endParaRPr lang="en-US" dirty="0" smtClean="0"/>
          </a:p>
          <a:p>
            <a:r>
              <a:rPr lang="en-US" dirty="0" smtClean="0"/>
              <a:t>8</a:t>
            </a:r>
            <a:r>
              <a:rPr lang="en-US" dirty="0"/>
              <a:t>. </a:t>
            </a:r>
            <a:r>
              <a:rPr lang="en-US" dirty="0" smtClean="0"/>
              <a:t>Are Counties </a:t>
            </a:r>
            <a:r>
              <a:rPr lang="en-US" dirty="0"/>
              <a:t>(</a:t>
            </a:r>
            <a:r>
              <a:rPr lang="en-US" dirty="0" err="1"/>
              <a:t>India,china,brazil,indonesia</a:t>
            </a:r>
            <a:r>
              <a:rPr lang="en-US" dirty="0"/>
              <a:t> and </a:t>
            </a:r>
            <a:r>
              <a:rPr lang="en-US" dirty="0" err="1"/>
              <a:t>vietnam</a:t>
            </a:r>
            <a:r>
              <a:rPr lang="en-US" dirty="0" smtClean="0"/>
              <a:t>) in </a:t>
            </a:r>
            <a:r>
              <a:rPr lang="en-US" dirty="0"/>
              <a:t>the harvesting season or not.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/>
        </p:nvSpPr>
        <p:spPr>
          <a:xfrm>
            <a:off x="229750" y="231825"/>
            <a:ext cx="8641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ea typeface="Poppins"/>
                <a:cs typeface="Poppins"/>
                <a:sym typeface="Poppins"/>
              </a:rPr>
              <a:t>Data Preprocessing</a:t>
            </a:r>
            <a:endParaRPr sz="24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9750" y="1513490"/>
            <a:ext cx="8018769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Missing Values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Duplicates Values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Data </a:t>
            </a:r>
            <a:r>
              <a:rPr lang="en-US" sz="1800" dirty="0" smtClean="0">
                <a:latin typeface="Poppins" charset="0"/>
                <a:cs typeface="Poppins" charset="0"/>
              </a:rPr>
              <a:t>types</a:t>
            </a:r>
            <a:endParaRPr lang="en-US" sz="1800" dirty="0">
              <a:latin typeface="Poppins" charset="0"/>
              <a:cs typeface="Poppins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Unique values is each </a:t>
            </a:r>
            <a:r>
              <a:rPr lang="en-US" sz="1800" dirty="0" smtClean="0">
                <a:latin typeface="Poppins" charset="0"/>
                <a:cs typeface="Poppins" charset="0"/>
              </a:rPr>
              <a:t>column</a:t>
            </a:r>
            <a:endParaRPr lang="en-US" sz="1800" dirty="0">
              <a:latin typeface="Poppins" charset="0"/>
              <a:cs typeface="Poppins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Check statistics of data set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/>
        </p:nvSpPr>
        <p:spPr>
          <a:xfrm>
            <a:off x="229750" y="231825"/>
            <a:ext cx="8641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oppins"/>
                <a:ea typeface="Poppins"/>
                <a:cs typeface="Poppins"/>
                <a:sym typeface="Poppins"/>
              </a:rPr>
              <a:t>Exploratory Data Analysis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205" y="1223404"/>
            <a:ext cx="8544911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Mean Price and Mean Price change over years by "</a:t>
            </a:r>
            <a:r>
              <a:rPr lang="en-US" sz="1800" dirty="0" err="1">
                <a:latin typeface="Poppins" charset="0"/>
                <a:cs typeface="Poppins" charset="0"/>
              </a:rPr>
              <a:t>p_color</a:t>
            </a:r>
            <a:r>
              <a:rPr lang="en-US" sz="1800" dirty="0">
                <a:latin typeface="Poppins" charset="0"/>
                <a:cs typeface="Poppins" charset="0"/>
              </a:rPr>
              <a:t>" feature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Mean Price over years by "</a:t>
            </a:r>
            <a:r>
              <a:rPr lang="en-US" sz="1800" dirty="0" err="1">
                <a:latin typeface="Poppins" charset="0"/>
                <a:cs typeface="Poppins" charset="0"/>
              </a:rPr>
              <a:t>vietnam_season</a:t>
            </a:r>
            <a:r>
              <a:rPr lang="en-US" sz="1800" dirty="0">
                <a:latin typeface="Poppins" charset="0"/>
                <a:cs typeface="Poppins" charset="0"/>
              </a:rPr>
              <a:t>" feature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Mean Price over years "</a:t>
            </a:r>
            <a:r>
              <a:rPr lang="en-US" sz="1800" dirty="0" err="1">
                <a:latin typeface="Poppins" charset="0"/>
                <a:cs typeface="Poppins" charset="0"/>
              </a:rPr>
              <a:t>vietnam_season</a:t>
            </a:r>
            <a:r>
              <a:rPr lang="en-US" sz="1800" dirty="0">
                <a:latin typeface="Poppins" charset="0"/>
                <a:cs typeface="Poppins" charset="0"/>
              </a:rPr>
              <a:t> &amp; month" features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Mean Price over time "by all countries in all seasons"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Mean Price over time "by </a:t>
            </a:r>
            <a:r>
              <a:rPr lang="en-US" sz="1800" dirty="0" err="1">
                <a:latin typeface="Poppins" charset="0"/>
                <a:cs typeface="Poppins" charset="0"/>
              </a:rPr>
              <a:t>p_color</a:t>
            </a:r>
            <a:r>
              <a:rPr lang="en-US" sz="1800" dirty="0">
                <a:latin typeface="Poppins" charset="0"/>
                <a:cs typeface="Poppins" charset="0"/>
              </a:rPr>
              <a:t> and by all countries in all seasons"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Poppins" charset="0"/>
                <a:cs typeface="Poppins" charset="0"/>
              </a:rPr>
              <a:t>One-Way </a:t>
            </a:r>
            <a:r>
              <a:rPr lang="en-US" sz="1800" dirty="0">
                <a:latin typeface="Poppins" charset="0"/>
                <a:cs typeface="Poppins" charset="0"/>
              </a:rPr>
              <a:t>ANOVA: to Compare means independent features.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Poppins" charset="0"/>
                <a:cs typeface="Poppins" charset="0"/>
              </a:rPr>
              <a:t>pairwise_tukeyhsd</a:t>
            </a:r>
            <a:r>
              <a:rPr lang="en-US" sz="1800" dirty="0">
                <a:latin typeface="Poppins" charset="0"/>
                <a:cs typeface="Poppins" charset="0"/>
              </a:rPr>
              <a:t> : to Compare means independent features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142250" y="-207925"/>
            <a:ext cx="50340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>
            <a:spLocks noGrp="1"/>
          </p:cNvSpPr>
          <p:nvPr>
            <p:ph type="title"/>
          </p:nvPr>
        </p:nvSpPr>
        <p:spPr>
          <a:xfrm>
            <a:off x="148775" y="357850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154" name="Google Shape;154;p32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91591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000" dirty="0"/>
              <a:t>Adding new features for Volume percentage for each country ( multiplying price by each country's volume)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000" dirty="0"/>
              <a:t>Adding new features for total price by ( multiplying price by each country's volume)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000" dirty="0"/>
              <a:t>Creating new 3 </a:t>
            </a:r>
            <a:r>
              <a:rPr lang="en-US" sz="2000" dirty="0" err="1"/>
              <a:t>datasetes</a:t>
            </a:r>
            <a:r>
              <a:rPr lang="en-US" sz="2000" dirty="0"/>
              <a:t> ,each dataset represent a specific color of the pepper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000" dirty="0"/>
              <a:t>Features </a:t>
            </a:r>
            <a:r>
              <a:rPr lang="en-US" sz="2000" dirty="0" smtClean="0"/>
              <a:t>Shifting ,shift[4,5,6,7</a:t>
            </a:r>
            <a:r>
              <a:rPr lang="en-US" sz="2000" dirty="0"/>
              <a:t>] </a:t>
            </a:r>
            <a:r>
              <a:rPr lang="en-US" sz="2000" dirty="0" smtClean="0"/>
              <a:t>with Rolling[2,4,6,7</a:t>
            </a:r>
            <a:r>
              <a:rPr lang="en-US" sz="2000" dirty="0"/>
              <a:t>]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>
            <a:spLocks noGrp="1"/>
          </p:cNvSpPr>
          <p:nvPr>
            <p:ph type="title"/>
          </p:nvPr>
        </p:nvSpPr>
        <p:spPr>
          <a:xfrm>
            <a:off x="256325" y="327875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60" name="Google Shape;160;p33"/>
          <p:cNvSpPr txBox="1"/>
          <p:nvPr/>
        </p:nvSpPr>
        <p:spPr>
          <a:xfrm>
            <a:off x="294675" y="1115625"/>
            <a:ext cx="39258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4675" y="1894267"/>
            <a:ext cx="7581778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lang="en-US" sz="2000" dirty="0" smtClean="0">
                <a:solidFill>
                  <a:schemeClr val="tx1"/>
                </a:solidFill>
                <a:latin typeface="Poppins" charset="0"/>
                <a:cs typeface="Poppins" charset="0"/>
              </a:rPr>
              <a:t>We have used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SelectKBest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 method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 on 478 features in each data set(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red,green,yellow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We dropped the lowest 100 important features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solidFill>
                  <a:schemeClr val="tx1"/>
                </a:solidFill>
                <a:latin typeface="Poppins" charset="0"/>
                <a:cs typeface="Poppins" charset="0"/>
              </a:rPr>
              <a:t>     to reduce the machine and time consumption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oppins" charset="0"/>
              <a:cs typeface="Poppi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>
            <a:spLocks noGrp="1"/>
          </p:cNvSpPr>
          <p:nvPr>
            <p:ph type="title"/>
          </p:nvPr>
        </p:nvSpPr>
        <p:spPr>
          <a:xfrm>
            <a:off x="142250" y="-207925"/>
            <a:ext cx="50340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>
            <a:spLocks noGrp="1"/>
          </p:cNvSpPr>
          <p:nvPr>
            <p:ph type="title"/>
          </p:nvPr>
        </p:nvSpPr>
        <p:spPr>
          <a:xfrm>
            <a:off x="345800" y="312075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vs Machine Learning Models / Ensemble</a:t>
            </a:r>
            <a:endParaRPr/>
          </a:p>
        </p:txBody>
      </p:sp>
      <p:sp>
        <p:nvSpPr>
          <p:cNvPr id="171" name="Google Shape;171;p35"/>
          <p:cNvSpPr txBox="1"/>
          <p:nvPr/>
        </p:nvSpPr>
        <p:spPr>
          <a:xfrm>
            <a:off x="442050" y="1031425"/>
            <a:ext cx="4731000" cy="12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Which one and why?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>
            <a:spLocks noGrp="1"/>
          </p:cNvSpPr>
          <p:nvPr>
            <p:ph type="title"/>
          </p:nvPr>
        </p:nvSpPr>
        <p:spPr>
          <a:xfrm>
            <a:off x="311700" y="359425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Model(s) Training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>
            <a:spLocks noGrp="1"/>
          </p:cNvSpPr>
          <p:nvPr>
            <p:ph type="title"/>
          </p:nvPr>
        </p:nvSpPr>
        <p:spPr>
          <a:xfrm>
            <a:off x="345800" y="312075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82" name="Google Shape;182;p37"/>
          <p:cNvSpPr txBox="1"/>
          <p:nvPr/>
        </p:nvSpPr>
        <p:spPr>
          <a:xfrm>
            <a:off x="442050" y="1031425"/>
            <a:ext cx="4731000" cy="12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Why you selected the model?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365225" y="1078800"/>
            <a:ext cx="6144300" cy="3709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What you learned during the three months of your internship.</a:t>
            </a:r>
            <a:endParaRPr sz="1100"/>
          </a:p>
        </p:txBody>
      </p:sp>
      <p:sp>
        <p:nvSpPr>
          <p:cNvPr id="87" name="Google Shape;87;p20"/>
          <p:cNvSpPr txBox="1"/>
          <p:nvPr/>
        </p:nvSpPr>
        <p:spPr>
          <a:xfrm>
            <a:off x="479175" y="543025"/>
            <a:ext cx="47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CB9E4"/>
                </a:solidFill>
                <a:latin typeface="Poppins"/>
                <a:ea typeface="Poppins"/>
                <a:cs typeface="Poppins"/>
                <a:sym typeface="Poppins"/>
              </a:rPr>
              <a:t>The Internship Program AT A Glance</a:t>
            </a:r>
            <a:endParaRPr sz="1800">
              <a:solidFill>
                <a:srgbClr val="5CB9E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>
            <a:spLocks noGrp="1"/>
          </p:cNvSpPr>
          <p:nvPr>
            <p:ph type="title"/>
          </p:nvPr>
        </p:nvSpPr>
        <p:spPr>
          <a:xfrm>
            <a:off x="345800" y="312075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88" name="Google Shape;188;p38"/>
          <p:cNvSpPr txBox="1"/>
          <p:nvPr/>
        </p:nvSpPr>
        <p:spPr>
          <a:xfrm>
            <a:off x="442050" y="1031425"/>
            <a:ext cx="4731000" cy="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Model Performance Metrics</a:t>
            </a:r>
            <a:br>
              <a:rPr lang="en">
                <a:latin typeface="Poppins"/>
                <a:ea typeface="Poppins"/>
                <a:cs typeface="Poppins"/>
                <a:sym typeface="Poppins"/>
              </a:rPr>
            </a:b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Visualizations of Outcomes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9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35901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Aaaaand we’re done but…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>
            <a:spLocks noGrp="1"/>
          </p:cNvSpPr>
          <p:nvPr>
            <p:ph type="title"/>
          </p:nvPr>
        </p:nvSpPr>
        <p:spPr>
          <a:xfrm>
            <a:off x="311700" y="296275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Solutions</a:t>
            </a:r>
            <a:endParaRPr/>
          </a:p>
        </p:txBody>
      </p:sp>
      <p:sp>
        <p:nvSpPr>
          <p:cNvPr id="199" name="Google Shape;199;p40"/>
          <p:cNvSpPr txBox="1"/>
          <p:nvPr/>
        </p:nvSpPr>
        <p:spPr>
          <a:xfrm>
            <a:off x="336800" y="1047225"/>
            <a:ext cx="50520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Difficulties Encountered During the Project</a:t>
            </a:r>
            <a:br>
              <a:rPr lang="en">
                <a:latin typeface="Poppins"/>
                <a:ea typeface="Poppins"/>
                <a:cs typeface="Poppins"/>
                <a:sym typeface="Poppins"/>
              </a:rPr>
            </a:b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Strategies Used to Overcome These Challenges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>
            <a:spLocks noGrp="1"/>
          </p:cNvSpPr>
          <p:nvPr>
            <p:ph type="title"/>
          </p:nvPr>
        </p:nvSpPr>
        <p:spPr>
          <a:xfrm>
            <a:off x="311700" y="296275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and Recommendations</a:t>
            </a:r>
            <a:endParaRPr/>
          </a:p>
        </p:txBody>
      </p:sp>
      <p:sp>
        <p:nvSpPr>
          <p:cNvPr id="205" name="Google Shape;205;p41"/>
          <p:cNvSpPr txBox="1"/>
          <p:nvPr/>
        </p:nvSpPr>
        <p:spPr>
          <a:xfrm>
            <a:off x="336800" y="1047225"/>
            <a:ext cx="50520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Proposed Enhancements or Modifications</a:t>
            </a:r>
            <a:br>
              <a:rPr lang="en">
                <a:latin typeface="Poppins"/>
                <a:ea typeface="Poppins"/>
                <a:cs typeface="Poppins"/>
                <a:sym typeface="Poppins"/>
              </a:rPr>
            </a:b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Potential Future Applications and Developments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35901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>
            <a:spLocks noGrp="1"/>
          </p:cNvSpPr>
          <p:nvPr>
            <p:ph type="title"/>
          </p:nvPr>
        </p:nvSpPr>
        <p:spPr>
          <a:xfrm>
            <a:off x="311700" y="296275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16" name="Google Shape;216;p43"/>
          <p:cNvSpPr txBox="1"/>
          <p:nvPr/>
        </p:nvSpPr>
        <p:spPr>
          <a:xfrm>
            <a:off x="336800" y="1047225"/>
            <a:ext cx="50520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Summary of Key Findings</a:t>
            </a:r>
            <a:br>
              <a:rPr lang="en">
                <a:latin typeface="Poppins"/>
                <a:ea typeface="Poppins"/>
                <a:cs typeface="Poppins"/>
                <a:sym typeface="Poppins"/>
              </a:rPr>
            </a:b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Final Thoughts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35901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latin typeface="Poppins"/>
                <a:ea typeface="Poppins"/>
                <a:cs typeface="Poppins"/>
                <a:sym typeface="Poppins"/>
              </a:rPr>
              <a:t>Q &amp; A</a:t>
            </a:r>
            <a:endParaRPr sz="4500"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380025" y="1096050"/>
            <a:ext cx="3590100" cy="2571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Brief Project Overview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380025" y="2798025"/>
            <a:ext cx="3377400" cy="1159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&amp; Objectives of the Capstone Project</a:t>
            </a: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387900" y="381000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we are doing this project.</a:t>
            </a:r>
            <a:endParaRPr dirty="0"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lang="en" sz="1400"/>
              <a:t>Highlighting here the importance and relevance of this project to the industry and Sitech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Why having a capstone project is important instead of only studying material.</a:t>
            </a:r>
            <a:endParaRPr sz="1400"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451075" y="1352450"/>
            <a:ext cx="3590100" cy="2004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Team Members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451075" y="2609950"/>
            <a:ext cx="2785200" cy="1326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Names, Roles &amp; Brief Bio/Specialization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>
            <a:spLocks noGrp="1"/>
          </p:cNvSpPr>
          <p:nvPr>
            <p:ph type="title"/>
          </p:nvPr>
        </p:nvSpPr>
        <p:spPr>
          <a:xfrm>
            <a:off x="324837" y="500819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12" name="Google Shape;112;p24"/>
          <p:cNvSpPr txBox="1">
            <a:spLocks noGrp="1"/>
          </p:cNvSpPr>
          <p:nvPr>
            <p:ph type="body" idx="1"/>
          </p:nvPr>
        </p:nvSpPr>
        <p:spPr>
          <a:xfrm>
            <a:off x="311699" y="1399979"/>
            <a:ext cx="8491766" cy="2863018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lvl="0" indent="-298450">
              <a:spcBef>
                <a:spcPts val="1200"/>
              </a:spcBef>
              <a:buClr>
                <a:srgbClr val="000000"/>
              </a:buClr>
              <a:buSzPts val="1100"/>
              <a:buFont typeface="Arial"/>
              <a:buChar char="❖"/>
            </a:pPr>
            <a:r>
              <a:rPr lang="en" sz="1400" dirty="0" smtClean="0"/>
              <a:t>Description </a:t>
            </a:r>
            <a:r>
              <a:rPr lang="en" sz="1400" dirty="0"/>
              <a:t>of the </a:t>
            </a:r>
            <a:r>
              <a:rPr lang="en" sz="1400" dirty="0" smtClean="0"/>
              <a:t>Problem </a:t>
            </a:r>
            <a:r>
              <a:rPr lang="en-US" sz="1400" dirty="0" smtClean="0"/>
              <a:t>:   To </a:t>
            </a:r>
            <a:r>
              <a:rPr lang="en-US" sz="1400" dirty="0"/>
              <a:t>predict and forecast the selling </a:t>
            </a:r>
            <a:r>
              <a:rPr lang="en-US" sz="1400" dirty="0" smtClean="0"/>
              <a:t>prices of </a:t>
            </a:r>
            <a:r>
              <a:rPr lang="en-US" sz="1400" dirty="0"/>
              <a:t>Bell Peppers of different colors (green, red, yellow</a:t>
            </a:r>
            <a:r>
              <a:rPr lang="en-US" sz="1400" dirty="0" smtClean="0"/>
              <a:t>)</a:t>
            </a:r>
            <a:endParaRPr lang="en" sz="1400" dirty="0" smtClean="0"/>
          </a:p>
          <a:p>
            <a:pPr marL="158750" lvl="0" indent="0">
              <a:spcBef>
                <a:spcPts val="1200"/>
              </a:spcBef>
              <a:buClr>
                <a:srgbClr val="000000"/>
              </a:buClr>
              <a:buSzPts val="1100"/>
              <a:buNone/>
            </a:pPr>
            <a:endParaRPr sz="1400" dirty="0" smtClean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lang="en" sz="1400" dirty="0" smtClean="0"/>
              <a:t>Importance </a:t>
            </a:r>
            <a:r>
              <a:rPr lang="en" sz="1400" dirty="0"/>
              <a:t>of Solving the </a:t>
            </a:r>
            <a:r>
              <a:rPr lang="en" sz="1400" dirty="0" smtClean="0"/>
              <a:t>Problem :  </a:t>
            </a:r>
            <a:r>
              <a:rPr lang="en-US" sz="1400" dirty="0" smtClean="0"/>
              <a:t>Unveil </a:t>
            </a:r>
            <a:r>
              <a:rPr lang="en-US" sz="1400" dirty="0"/>
              <a:t>underlying patterns and contributing factors to the observed price trends for each color of Bell </a:t>
            </a:r>
            <a:r>
              <a:rPr lang="en-US" sz="1400" dirty="0" smtClean="0"/>
              <a:t>Pepper ,facilitating more informed decision-making</a:t>
            </a:r>
            <a:endParaRPr lang="en" sz="1400" dirty="0" smtClean="0"/>
          </a:p>
          <a:p>
            <a:pPr marL="158750" lvl="0" indent="0">
              <a:buClr>
                <a:srgbClr val="000000"/>
              </a:buClr>
              <a:buSzPts val="1100"/>
              <a:buNone/>
            </a:pPr>
            <a:endParaRPr sz="1400" dirty="0" smtClean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lang="en" sz="1400" dirty="0" smtClean="0"/>
              <a:t>Target </a:t>
            </a:r>
            <a:r>
              <a:rPr lang="en" sz="1400" dirty="0"/>
              <a:t>Audience or </a:t>
            </a:r>
            <a:r>
              <a:rPr lang="en" sz="1400" dirty="0" smtClean="0"/>
              <a:t>Beneficiaries : </a:t>
            </a:r>
            <a:r>
              <a:rPr lang="en-US" sz="1400" dirty="0" smtClean="0"/>
              <a:t>Pepper </a:t>
            </a:r>
            <a:r>
              <a:rPr lang="en-US" sz="1400" dirty="0"/>
              <a:t>Pirate Paradise Ltd</a:t>
            </a: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endParaRPr lang="en" sz="1400" dirty="0" smtClean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387900" y="381000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and Goals</a:t>
            </a:r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2"/>
          </p:nvPr>
        </p:nvSpPr>
        <p:spPr>
          <a:xfrm>
            <a:off x="454950" y="1196250"/>
            <a:ext cx="4798120" cy="3416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lang="en" sz="1400" dirty="0"/>
              <a:t>Specific Aims of the </a:t>
            </a:r>
            <a:r>
              <a:rPr lang="en" sz="1400" dirty="0" smtClean="0"/>
              <a:t>Project : Predicting and forecasting prices for the next four weeks</a:t>
            </a:r>
            <a:r>
              <a:rPr lang="en" sz="1400" dirty="0"/>
              <a:t/>
            </a:r>
            <a:br>
              <a:rPr lang="en" sz="1400" dirty="0"/>
            </a:br>
            <a:endParaRPr sz="14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lang="en" sz="1400" dirty="0"/>
              <a:t>Expected </a:t>
            </a:r>
            <a:r>
              <a:rPr lang="en" sz="1400" dirty="0" smtClean="0"/>
              <a:t>Outcomes : Three differen prices one for each Pepper color</a:t>
            </a:r>
            <a:endParaRPr sz="14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35901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xfrm>
            <a:off x="164150" y="0"/>
            <a:ext cx="43338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tech Theme">
  <a:themeElements>
    <a:clrScheme name="Simple Light">
      <a:dk1>
        <a:srgbClr val="121B23"/>
      </a:dk1>
      <a:lt1>
        <a:srgbClr val="EBE9E1"/>
      </a:lt1>
      <a:dk2>
        <a:srgbClr val="124BD8"/>
      </a:dk2>
      <a:lt2>
        <a:srgbClr val="8BCDEA"/>
      </a:lt2>
      <a:accent1>
        <a:srgbClr val="124BD8"/>
      </a:accent1>
      <a:accent2>
        <a:srgbClr val="112849"/>
      </a:accent2>
      <a:accent3>
        <a:srgbClr val="8BCDEA"/>
      </a:accent3>
      <a:accent4>
        <a:srgbClr val="F4FF66"/>
      </a:accent4>
      <a:accent5>
        <a:srgbClr val="B6FCF5"/>
      </a:accent5>
      <a:accent6>
        <a:srgbClr val="FEFF66"/>
      </a:accent6>
      <a:hlink>
        <a:srgbClr val="395F7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562</Words>
  <Application>Microsoft Office PowerPoint</Application>
  <PresentationFormat>On-screen Show (16:9)</PresentationFormat>
  <Paragraphs>80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Poppins Light</vt:lpstr>
      <vt:lpstr>Poppins ExtraLight</vt:lpstr>
      <vt:lpstr>Wingdings</vt:lpstr>
      <vt:lpstr>Poppins SemiBold</vt:lpstr>
      <vt:lpstr>Poppins Thin</vt:lpstr>
      <vt:lpstr>Poppins</vt:lpstr>
      <vt:lpstr>Sitech Theme</vt:lpstr>
      <vt:lpstr>AI Internship Capstone Project Presentation</vt:lpstr>
      <vt:lpstr>What you learned during the three months of your internship.</vt:lpstr>
      <vt:lpstr>Brief Project Overview</vt:lpstr>
      <vt:lpstr>Why we are doing this project.</vt:lpstr>
      <vt:lpstr>Team Members</vt:lpstr>
      <vt:lpstr>Problem Statement</vt:lpstr>
      <vt:lpstr>Objectives and Goals</vt:lpstr>
      <vt:lpstr>Methodology</vt:lpstr>
      <vt:lpstr>Data Exploration</vt:lpstr>
      <vt:lpstr>PowerPoint Presentation</vt:lpstr>
      <vt:lpstr>PowerPoint Presentation</vt:lpstr>
      <vt:lpstr>PowerPoint Presentation</vt:lpstr>
      <vt:lpstr>Features</vt:lpstr>
      <vt:lpstr>Feature Engineering</vt:lpstr>
      <vt:lpstr>Feature Selection</vt:lpstr>
      <vt:lpstr>Modeling</vt:lpstr>
      <vt:lpstr>Statistical vs Machine Learning Models / Ensemble</vt:lpstr>
      <vt:lpstr>Model(s) Training</vt:lpstr>
      <vt:lpstr>Model Selection</vt:lpstr>
      <vt:lpstr>Model Evaluation</vt:lpstr>
      <vt:lpstr>Aaaaand we’re done but…</vt:lpstr>
      <vt:lpstr>Challenges and Solutions</vt:lpstr>
      <vt:lpstr>Future Work and Recommendations</vt:lpstr>
      <vt:lpstr>Conclusion</vt:lpstr>
      <vt:lpstr>Conclusions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Internship Capstone Project Presentation</dc:title>
  <cp:lastModifiedBy>Omar</cp:lastModifiedBy>
  <cp:revision>27</cp:revision>
  <dcterms:modified xsi:type="dcterms:W3CDTF">2023-10-18T17:29:47Z</dcterms:modified>
</cp:coreProperties>
</file>