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A1F0C4-53DA-4E17-9DFC-120AAF0F8C83}">
          <p14:sldIdLst>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363057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408724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5729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2459588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4933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803819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108829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68317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125143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627B9-5EED-4D5E-96F2-191ADF1EF065}"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21014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627B9-5EED-4D5E-96F2-191ADF1EF065}"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114303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627B9-5EED-4D5E-96F2-191ADF1EF065}"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37311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627B9-5EED-4D5E-96F2-191ADF1EF065}"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21657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627B9-5EED-4D5E-96F2-191ADF1EF065}"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361843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B627B9-5EED-4D5E-96F2-191ADF1EF065}"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264321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627B9-5EED-4D5E-96F2-191ADF1EF065}"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0CB5B-7A0A-4952-B4DC-BEC2A1DE7131}" type="slidenum">
              <a:rPr lang="en-US" smtClean="0"/>
              <a:t>‹#›</a:t>
            </a:fld>
            <a:endParaRPr lang="en-US"/>
          </a:p>
        </p:txBody>
      </p:sp>
    </p:spTree>
    <p:extLst>
      <p:ext uri="{BB962C8B-B14F-4D97-AF65-F5344CB8AC3E}">
        <p14:creationId xmlns:p14="http://schemas.microsoft.com/office/powerpoint/2010/main" val="43359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B627B9-5EED-4D5E-96F2-191ADF1EF065}" type="datetimeFigureOut">
              <a:rPr lang="en-US" smtClean="0"/>
              <a:t>11/19/2022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10CB5B-7A0A-4952-B4DC-BEC2A1DE7131}" type="slidenum">
              <a:rPr lang="en-US" smtClean="0"/>
              <a:t>‹#›</a:t>
            </a:fld>
            <a:endParaRPr lang="en-US"/>
          </a:p>
        </p:txBody>
      </p:sp>
    </p:spTree>
    <p:extLst>
      <p:ext uri="{BB962C8B-B14F-4D97-AF65-F5344CB8AC3E}">
        <p14:creationId xmlns:p14="http://schemas.microsoft.com/office/powerpoint/2010/main" val="173799955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ozilla.org/en-US/docs/Learn/Getting_started_with_the_web/How_the_Web_works#clients_and_servers"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B724-EA76-D323-BDAE-357DE59EF3AC}"/>
              </a:ext>
            </a:extLst>
          </p:cNvPr>
          <p:cNvSpPr>
            <a:spLocks noGrp="1"/>
          </p:cNvSpPr>
          <p:nvPr>
            <p:ph type="title"/>
          </p:nvPr>
        </p:nvSpPr>
        <p:spPr/>
        <p:txBody>
          <a:bodyPr>
            <a:normAutofit fontScale="90000"/>
          </a:bodyPr>
          <a:lstStyle/>
          <a:p>
            <a:r>
              <a:rPr lang="en-US" sz="3200" b="1" i="0" u="none" strike="noStrike" dirty="0">
                <a:solidFill>
                  <a:schemeClr val="bg1"/>
                </a:solidFill>
                <a:effectLst/>
                <a:latin typeface="Inter"/>
                <a:hlinkClick r:id="rId2">
                  <a:extLst>
                    <a:ext uri="{A12FA001-AC4F-418D-AE19-62706E023703}">
                      <ahyp:hlinkClr xmlns:ahyp="http://schemas.microsoft.com/office/drawing/2018/hyperlinkcolor" val="tx"/>
                    </a:ext>
                  </a:extLst>
                </a:hlinkClick>
              </a:rPr>
              <a:t>Clients and servers</a:t>
            </a:r>
            <a:br>
              <a:rPr lang="en-US" sz="3200" b="1" i="0" u="none" strike="noStrike" dirty="0">
                <a:solidFill>
                  <a:schemeClr val="bg1"/>
                </a:solidFill>
                <a:effectLst/>
                <a:latin typeface="Inter"/>
              </a:rPr>
            </a:br>
            <a:br>
              <a:rPr lang="en-US" sz="1200" b="1" i="0" dirty="0">
                <a:solidFill>
                  <a:schemeClr val="bg1"/>
                </a:solidFill>
                <a:effectLst/>
                <a:latin typeface="Inter"/>
              </a:rPr>
            </a:br>
            <a:r>
              <a:rPr lang="en-US" sz="1400" b="0" i="0" dirty="0">
                <a:solidFill>
                  <a:schemeClr val="bg1"/>
                </a:solidFill>
                <a:effectLst/>
                <a:latin typeface="Inter"/>
              </a:rPr>
              <a:t>Computers connected to the internet are called </a:t>
            </a:r>
            <a:r>
              <a:rPr lang="en-US" sz="1400" b="1" i="0" dirty="0">
                <a:solidFill>
                  <a:schemeClr val="bg1"/>
                </a:solidFill>
                <a:effectLst/>
                <a:latin typeface="Inter"/>
              </a:rPr>
              <a:t>clients</a:t>
            </a:r>
            <a:r>
              <a:rPr lang="en-US" sz="1400" b="0" i="0" dirty="0">
                <a:solidFill>
                  <a:schemeClr val="bg1"/>
                </a:solidFill>
                <a:effectLst/>
                <a:latin typeface="Inter"/>
              </a:rPr>
              <a:t> and </a:t>
            </a:r>
            <a:r>
              <a:rPr lang="en-US" sz="1400" b="1" i="0" dirty="0">
                <a:solidFill>
                  <a:schemeClr val="bg1"/>
                </a:solidFill>
                <a:effectLst/>
                <a:latin typeface="Inter"/>
              </a:rPr>
              <a:t>servers</a:t>
            </a:r>
            <a:r>
              <a:rPr lang="en-US" sz="1400" b="0" i="0" dirty="0">
                <a:solidFill>
                  <a:schemeClr val="bg1"/>
                </a:solidFill>
                <a:effectLst/>
                <a:latin typeface="Inter"/>
              </a:rPr>
              <a:t>. A simplified diagram of how they interact might look like this:</a:t>
            </a:r>
            <a:br>
              <a:rPr lang="en-US" sz="1200" b="0" i="0" dirty="0">
                <a:solidFill>
                  <a:schemeClr val="bg1"/>
                </a:solidFill>
                <a:effectLst/>
                <a:latin typeface="Inter"/>
              </a:rPr>
            </a:br>
            <a:endParaRPr lang="en-US" sz="1200" dirty="0">
              <a:solidFill>
                <a:schemeClr val="bg1"/>
              </a:solidFill>
            </a:endParaRPr>
          </a:p>
        </p:txBody>
      </p:sp>
      <p:pic>
        <p:nvPicPr>
          <p:cNvPr id="14" name="Picture Placeholder 13">
            <a:extLst>
              <a:ext uri="{FF2B5EF4-FFF2-40B4-BE49-F238E27FC236}">
                <a16:creationId xmlns:a16="http://schemas.microsoft.com/office/drawing/2014/main" id="{00171DB5-BDDB-CEBE-7556-4600A9A5C3C8}"/>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22090"/>
          <a:stretch/>
        </p:blipFill>
        <p:spPr>
          <a:xfrm>
            <a:off x="221942" y="1793289"/>
            <a:ext cx="6000178" cy="4780534"/>
          </a:xfrm>
          <a:prstGeom prst="rect">
            <a:avLst/>
          </a:prstGeom>
        </p:spPr>
      </p:pic>
      <p:sp>
        <p:nvSpPr>
          <p:cNvPr id="4" name="Text Placeholder 3">
            <a:extLst>
              <a:ext uri="{FF2B5EF4-FFF2-40B4-BE49-F238E27FC236}">
                <a16:creationId xmlns:a16="http://schemas.microsoft.com/office/drawing/2014/main" id="{82CDD5DB-F39B-5274-12A1-FE9633A66881}"/>
              </a:ext>
            </a:extLst>
          </p:cNvPr>
          <p:cNvSpPr>
            <a:spLocks noGrp="1"/>
          </p:cNvSpPr>
          <p:nvPr>
            <p:ph type="body" sz="half" idx="2"/>
          </p:nvPr>
        </p:nvSpPr>
        <p:spPr>
          <a:xfrm>
            <a:off x="6489577" y="1935332"/>
            <a:ext cx="5264458" cy="4638491"/>
          </a:xfrm>
        </p:spPr>
        <p:txBody>
          <a:bodyPr>
            <a:normAutofit/>
          </a:bodyPr>
          <a:lstStyle/>
          <a:p>
            <a:pPr algn="l"/>
            <a:r>
              <a:rPr lang="en-US" sz="1600" b="0" i="0" dirty="0">
                <a:solidFill>
                  <a:schemeClr val="tx1"/>
                </a:solidFill>
                <a:effectLst/>
                <a:latin typeface="Inter"/>
              </a:rPr>
              <a:t>Clients are the typical web user's internet-connected devices (for example, your computer connected to your Wi-Fi, or your phone connected to your mobile network) and web-accessing software available on those devices (usually a web browser like Firefox or Chrome).</a:t>
            </a:r>
          </a:p>
          <a:p>
            <a:pPr algn="l"/>
            <a:r>
              <a:rPr lang="en-US" sz="1600" b="0" i="0" dirty="0">
                <a:solidFill>
                  <a:schemeClr val="tx1"/>
                </a:solidFill>
                <a:effectLst/>
                <a:latin typeface="Inter"/>
              </a:rPr>
              <a:t>Servers are computers that store webpages, sites, or apps. When a client device wants to access a webpage, a copy of the webpage is downloaded from the server onto the client machine to be displayed in the user's web browser.</a:t>
            </a:r>
          </a:p>
        </p:txBody>
      </p:sp>
      <p:sp>
        <p:nvSpPr>
          <p:cNvPr id="15" name="TextBox 14">
            <a:extLst>
              <a:ext uri="{FF2B5EF4-FFF2-40B4-BE49-F238E27FC236}">
                <a16:creationId xmlns:a16="http://schemas.microsoft.com/office/drawing/2014/main" id="{E356033E-C9B5-29E7-6EE8-BAAF59B33BC4}"/>
              </a:ext>
            </a:extLst>
          </p:cNvPr>
          <p:cNvSpPr txBox="1"/>
          <p:nvPr/>
        </p:nvSpPr>
        <p:spPr>
          <a:xfrm>
            <a:off x="532660" y="392050"/>
            <a:ext cx="6098657" cy="707886"/>
          </a:xfrm>
          <a:prstGeom prst="rect">
            <a:avLst/>
          </a:prstGeom>
          <a:noFill/>
        </p:spPr>
        <p:txBody>
          <a:bodyPr wrap="none" rtlCol="0">
            <a:spAutoFit/>
          </a:bodyPr>
          <a:lstStyle/>
          <a:p>
            <a:r>
              <a:rPr lang="en-US" sz="4000" dirty="0"/>
              <a:t>How does the Web works?</a:t>
            </a:r>
          </a:p>
        </p:txBody>
      </p:sp>
    </p:spTree>
    <p:extLst>
      <p:ext uri="{BB962C8B-B14F-4D97-AF65-F5344CB8AC3E}">
        <p14:creationId xmlns:p14="http://schemas.microsoft.com/office/powerpoint/2010/main" val="70403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F9D417-3EB0-4B85-F36C-3BF9643ED8BB}"/>
              </a:ext>
            </a:extLst>
          </p:cNvPr>
          <p:cNvSpPr>
            <a:spLocks noGrp="1"/>
          </p:cNvSpPr>
          <p:nvPr>
            <p:ph type="title"/>
          </p:nvPr>
        </p:nvSpPr>
        <p:spPr/>
        <p:txBody>
          <a:bodyPr>
            <a:noAutofit/>
          </a:bodyPr>
          <a:lstStyle/>
          <a:p>
            <a:r>
              <a:rPr lang="en-US" sz="3200" b="0" i="0" dirty="0">
                <a:solidFill>
                  <a:srgbClr val="0F0F19"/>
                </a:solidFill>
                <a:effectLst/>
                <a:latin typeface="inherit"/>
              </a:rPr>
              <a:t>What do you need to be a web developer?</a:t>
            </a:r>
            <a:br>
              <a:rPr lang="en-US" sz="3200" b="0" i="0" dirty="0">
                <a:solidFill>
                  <a:srgbClr val="0F0F19"/>
                </a:solidFill>
                <a:effectLst/>
                <a:latin typeface="inherit"/>
              </a:rPr>
            </a:br>
            <a:br>
              <a:rPr lang="en-US" sz="1200" b="0" i="0" dirty="0">
                <a:solidFill>
                  <a:srgbClr val="0F0F19"/>
                </a:solidFill>
                <a:effectLst/>
                <a:latin typeface="inherit"/>
              </a:rPr>
            </a:br>
            <a:r>
              <a:rPr lang="en-US" sz="1600" dirty="0">
                <a:solidFill>
                  <a:srgbClr val="000000"/>
                </a:solidFill>
                <a:effectLst/>
                <a:latin typeface="Merriweather" panose="00000500000000000000" pitchFamily="2" charset="0"/>
                <a:ea typeface="Calibri" panose="020F0502020204030204" pitchFamily="34" charset="0"/>
                <a:cs typeface="Arial" panose="020B0604020202020204" pitchFamily="34" charset="0"/>
              </a:rPr>
              <a:t>T</a:t>
            </a:r>
            <a:r>
              <a:rPr lang="en-US" sz="1200" dirty="0">
                <a:solidFill>
                  <a:srgbClr val="000000"/>
                </a:solidFill>
                <a:effectLst/>
                <a:latin typeface="Merriweather" panose="00000500000000000000" pitchFamily="2" charset="0"/>
                <a:ea typeface="Calibri" panose="020F0502020204030204" pitchFamily="34" charset="0"/>
                <a:cs typeface="Arial" panose="020B0604020202020204" pitchFamily="34" charset="0"/>
              </a:rPr>
              <a: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br>
              <a:rPr lang="en-US" sz="1200" dirty="0">
                <a:effectLst/>
                <a:latin typeface="Calibri" panose="020F0502020204030204" pitchFamily="34" charset="0"/>
                <a:ea typeface="Calibri" panose="020F0502020204030204" pitchFamily="34" charset="0"/>
                <a:cs typeface="Arial" panose="020B0604020202020204" pitchFamily="34" charset="0"/>
              </a:rPr>
            </a:br>
            <a:endParaRPr lang="en-US" sz="1200" dirty="0"/>
          </a:p>
        </p:txBody>
      </p:sp>
      <p:sp>
        <p:nvSpPr>
          <p:cNvPr id="7" name="Content Placeholder 6">
            <a:extLst>
              <a:ext uri="{FF2B5EF4-FFF2-40B4-BE49-F238E27FC236}">
                <a16:creationId xmlns:a16="http://schemas.microsoft.com/office/drawing/2014/main" id="{B1CB8D9A-4986-20BD-1CE5-5B1F863DEC0E}"/>
              </a:ext>
            </a:extLst>
          </p:cNvPr>
          <p:cNvSpPr>
            <a:spLocks noGrp="1"/>
          </p:cNvSpPr>
          <p:nvPr>
            <p:ph idx="1"/>
          </p:nvPr>
        </p:nvSpPr>
        <p:spPr/>
        <p:txBody>
          <a:bodyPr/>
          <a:lstStyle/>
          <a:p>
            <a:pPr marL="0" indent="0" algn="l">
              <a:buNone/>
            </a:pPr>
            <a:r>
              <a:rPr lang="en-US" b="0" i="0" dirty="0">
                <a:solidFill>
                  <a:srgbClr val="000000"/>
                </a:solidFill>
                <a:effectLst/>
                <a:latin typeface="Merriweather" panose="00000500000000000000" pitchFamily="2" charset="0"/>
              </a:rPr>
              <a:t>How to become a Web Developer in five steps:</a:t>
            </a:r>
          </a:p>
          <a:p>
            <a:pPr algn="l">
              <a:buFont typeface="+mj-lt"/>
              <a:buAutoNum type="arabicPeriod"/>
            </a:pPr>
            <a:r>
              <a:rPr lang="en-US" b="0" i="0" dirty="0">
                <a:solidFill>
                  <a:srgbClr val="1358DB"/>
                </a:solidFill>
                <a:effectLst/>
                <a:latin typeface="Merriweather" panose="00000500000000000000" pitchFamily="2" charset="0"/>
              </a:rPr>
              <a:t>Learn web development fundamentals</a:t>
            </a:r>
            <a:endParaRPr lang="en-US" b="0" i="0" dirty="0">
              <a:solidFill>
                <a:srgbClr val="000000"/>
              </a:solidFill>
              <a:effectLst/>
              <a:latin typeface="Merriweather" panose="00000500000000000000" pitchFamily="2" charset="0"/>
            </a:endParaRPr>
          </a:p>
          <a:p>
            <a:pPr algn="l">
              <a:buFont typeface="+mj-lt"/>
              <a:buAutoNum type="arabicPeriod"/>
            </a:pPr>
            <a:r>
              <a:rPr lang="en-US" b="0" i="0" dirty="0">
                <a:solidFill>
                  <a:srgbClr val="1358DB"/>
                </a:solidFill>
                <a:effectLst/>
                <a:latin typeface="Merriweather" panose="00000500000000000000" pitchFamily="2" charset="0"/>
              </a:rPr>
              <a:t>Choose a development specialization</a:t>
            </a:r>
            <a:endParaRPr lang="en-US" b="0" i="0" dirty="0">
              <a:solidFill>
                <a:srgbClr val="000000"/>
              </a:solidFill>
              <a:effectLst/>
              <a:latin typeface="Merriweather" panose="00000500000000000000" pitchFamily="2" charset="0"/>
            </a:endParaRPr>
          </a:p>
          <a:p>
            <a:pPr algn="l">
              <a:buFont typeface="+mj-lt"/>
              <a:buAutoNum type="arabicPeriod"/>
            </a:pPr>
            <a:r>
              <a:rPr lang="en-US" b="0" i="0" dirty="0">
                <a:solidFill>
                  <a:srgbClr val="1358DB"/>
                </a:solidFill>
                <a:effectLst/>
                <a:latin typeface="Merriweather" panose="00000500000000000000" pitchFamily="2" charset="0"/>
              </a:rPr>
              <a:t>Learn key programming languages for web development</a:t>
            </a:r>
            <a:endParaRPr lang="en-US" b="0" i="0" dirty="0">
              <a:solidFill>
                <a:srgbClr val="000000"/>
              </a:solidFill>
              <a:effectLst/>
              <a:latin typeface="Merriweather" panose="00000500000000000000" pitchFamily="2" charset="0"/>
            </a:endParaRPr>
          </a:p>
          <a:p>
            <a:pPr algn="l">
              <a:buFont typeface="+mj-lt"/>
              <a:buAutoNum type="arabicPeriod"/>
            </a:pPr>
            <a:r>
              <a:rPr lang="en-US" b="0" i="0" dirty="0">
                <a:solidFill>
                  <a:srgbClr val="1358DB"/>
                </a:solidFill>
                <a:effectLst/>
                <a:latin typeface="Merriweather" panose="00000500000000000000" pitchFamily="2" charset="0"/>
              </a:rPr>
              <a:t>Work on projects to develop your Web Developer skills</a:t>
            </a:r>
            <a:endParaRPr lang="en-US" b="0" i="0" dirty="0">
              <a:solidFill>
                <a:srgbClr val="000000"/>
              </a:solidFill>
              <a:effectLst/>
              <a:latin typeface="Merriweather" panose="00000500000000000000" pitchFamily="2" charset="0"/>
            </a:endParaRPr>
          </a:p>
          <a:p>
            <a:pPr algn="l">
              <a:buFont typeface="+mj-lt"/>
              <a:buAutoNum type="arabicPeriod"/>
            </a:pPr>
            <a:r>
              <a:rPr lang="en-US" b="0" i="0" dirty="0">
                <a:solidFill>
                  <a:srgbClr val="1358DB"/>
                </a:solidFill>
                <a:effectLst/>
                <a:latin typeface="Merriweather" panose="00000500000000000000" pitchFamily="2" charset="0"/>
              </a:rPr>
              <a:t>Build a web development portfolio</a:t>
            </a:r>
            <a:endParaRPr lang="en-US" b="0" i="0" dirty="0">
              <a:solidFill>
                <a:srgbClr val="000000"/>
              </a:solidFill>
              <a:effectLst/>
              <a:latin typeface="Merriweather" panose="00000500000000000000" pitchFamily="2" charset="0"/>
            </a:endParaRPr>
          </a:p>
          <a:p>
            <a:endParaRPr lang="en-US" dirty="0"/>
          </a:p>
        </p:txBody>
      </p:sp>
    </p:spTree>
    <p:extLst>
      <p:ext uri="{BB962C8B-B14F-4D97-AF65-F5344CB8AC3E}">
        <p14:creationId xmlns:p14="http://schemas.microsoft.com/office/powerpoint/2010/main" val="145956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799F44-F38F-3C14-929C-FCC89EA1C970}"/>
              </a:ext>
            </a:extLst>
          </p:cNvPr>
          <p:cNvSpPr>
            <a:spLocks noGrp="1"/>
          </p:cNvSpPr>
          <p:nvPr>
            <p:ph type="body" idx="1"/>
          </p:nvPr>
        </p:nvSpPr>
        <p:spPr>
          <a:xfrm>
            <a:off x="595846" y="541094"/>
            <a:ext cx="3671759" cy="683582"/>
          </a:xfrm>
        </p:spPr>
        <p:txBody>
          <a:bodyPr/>
          <a:lstStyle/>
          <a:p>
            <a:pPr marL="285750" indent="-285750">
              <a:buFont typeface="Wingdings" panose="05000000000000000000" pitchFamily="2" charset="2"/>
              <a:buChar char="q"/>
            </a:pPr>
            <a:r>
              <a:rPr lang="en-US" sz="1800" dirty="0">
                <a:solidFill>
                  <a:srgbClr val="000000"/>
                </a:solidFill>
                <a:effectLst/>
                <a:latin typeface="Merriweather" panose="00000500000000000000" pitchFamily="2" charset="0"/>
                <a:ea typeface="Calibri" panose="020F0502020204030204" pitchFamily="34" charset="0"/>
                <a:cs typeface="Arial" panose="020B0604020202020204" pitchFamily="34" charset="0"/>
              </a:rPr>
              <a:t>Learn web development fundamentals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20553B64-4166-E1A2-FF25-C6368F71F8A8}"/>
              </a:ext>
            </a:extLst>
          </p:cNvPr>
          <p:cNvSpPr>
            <a:spLocks noGrp="1"/>
          </p:cNvSpPr>
          <p:nvPr>
            <p:ph sz="half" idx="2"/>
          </p:nvPr>
        </p:nvSpPr>
        <p:spPr>
          <a:xfrm>
            <a:off x="595846" y="1402672"/>
            <a:ext cx="4185623" cy="4638690"/>
          </a:xfrm>
        </p:spPr>
        <p:txBody>
          <a:bodyPr>
            <a:normAutofit/>
          </a:bodyPr>
          <a:lstStyle/>
          <a:p>
            <a:r>
              <a:rPr lang="en-US" sz="1600" b="0" i="0" dirty="0">
                <a:solidFill>
                  <a:srgbClr val="000000"/>
                </a:solidFill>
                <a:effectLst/>
                <a:latin typeface="Merriweather" panose="00000500000000000000" pitchFamily="2" charset="0"/>
              </a:rPr>
              <a:t>The best first step to becoming a Web Developer is to start learning web development fundamentals, including an understanding of HTML (Hypertext Markup Language), CSS (Cascading Style Sheets), and JavaScript.</a:t>
            </a:r>
            <a:endParaRPr lang="en-US" sz="1600" dirty="0"/>
          </a:p>
        </p:txBody>
      </p:sp>
      <p:sp>
        <p:nvSpPr>
          <p:cNvPr id="5" name="Text Placeholder 4">
            <a:extLst>
              <a:ext uri="{FF2B5EF4-FFF2-40B4-BE49-F238E27FC236}">
                <a16:creationId xmlns:a16="http://schemas.microsoft.com/office/drawing/2014/main" id="{CAA91B3D-D523-07D0-12FF-17AEE55B9607}"/>
              </a:ext>
            </a:extLst>
          </p:cNvPr>
          <p:cNvSpPr>
            <a:spLocks noGrp="1"/>
          </p:cNvSpPr>
          <p:nvPr>
            <p:ph type="body" sz="quarter" idx="3"/>
          </p:nvPr>
        </p:nvSpPr>
        <p:spPr>
          <a:xfrm>
            <a:off x="5088383" y="541094"/>
            <a:ext cx="4185618" cy="576262"/>
          </a:xfrm>
        </p:spPr>
        <p:txBody>
          <a:bodyPr/>
          <a:lstStyle/>
          <a:p>
            <a:pPr marL="285750" indent="-285750">
              <a:buFont typeface="Wingdings" panose="05000000000000000000" pitchFamily="2" charset="2"/>
              <a:buChar char="q"/>
            </a:pPr>
            <a:r>
              <a:rPr lang="en-US" sz="1800" dirty="0">
                <a:solidFill>
                  <a:srgbClr val="000000"/>
                </a:solidFill>
                <a:latin typeface="Merriweather" panose="00000500000000000000" pitchFamily="2" charset="0"/>
                <a:cs typeface="Arial" panose="020B0604020202020204" pitchFamily="34" charset="0"/>
              </a:rPr>
              <a:t>Choose a development specialization</a:t>
            </a:r>
          </a:p>
        </p:txBody>
      </p:sp>
      <p:sp>
        <p:nvSpPr>
          <p:cNvPr id="6" name="Content Placeholder 5">
            <a:extLst>
              <a:ext uri="{FF2B5EF4-FFF2-40B4-BE49-F238E27FC236}">
                <a16:creationId xmlns:a16="http://schemas.microsoft.com/office/drawing/2014/main" id="{8C3066D4-F102-E37E-44AA-0E7C3AD51489}"/>
              </a:ext>
            </a:extLst>
          </p:cNvPr>
          <p:cNvSpPr>
            <a:spLocks noGrp="1"/>
          </p:cNvSpPr>
          <p:nvPr>
            <p:ph sz="quarter" idx="4"/>
          </p:nvPr>
        </p:nvSpPr>
        <p:spPr>
          <a:xfrm>
            <a:off x="5088384" y="1402673"/>
            <a:ext cx="4185617" cy="4638690"/>
          </a:xfrm>
        </p:spPr>
        <p:txBody>
          <a:bodyPr/>
          <a:lstStyle/>
          <a:p>
            <a:r>
              <a:rPr lang="en-US" sz="1800" dirty="0">
                <a:solidFill>
                  <a:srgbClr val="000000"/>
                </a:solidFill>
                <a:effectLst/>
                <a:latin typeface="Merriweather" panose="00000500000000000000" pitchFamily="2" charset="0"/>
                <a:ea typeface="Times New Roman" panose="02020603050405020304" pitchFamily="18" charset="0"/>
                <a:cs typeface="Times New Roman" panose="02020603050405020304" pitchFamily="18" charset="0"/>
              </a:rPr>
              <a:t>As you continue to grow your skills, you’ll need to choose an area of specialization. But what are the types of web development?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solidFill>
                  <a:srgbClr val="000000"/>
                </a:solidFill>
                <a:effectLst/>
                <a:latin typeface="Merriweather" panose="00000500000000000000" pitchFamily="2" charset="0"/>
                <a:ea typeface="Times New Roman" panose="02020603050405020304" pitchFamily="18" charset="0"/>
                <a:cs typeface="Helvetica" panose="020B0604020202020204" pitchFamily="34" charset="0"/>
              </a:rPr>
              <a:t>Front-End Developer.</a:t>
            </a:r>
            <a:r>
              <a:rPr lang="en-US" sz="1800" dirty="0">
                <a:solidFill>
                  <a:srgbClr val="000000"/>
                </a:solidFill>
                <a:effectLst/>
                <a:latin typeface="Merriweather" panose="00000500000000000000" pitchFamily="2" charset="0"/>
                <a:ea typeface="Times New Roman" panose="02020603050405020304" pitchFamily="18" charset="0"/>
                <a:cs typeface="Helvetica" panose="020B0604020202020204" pitchFamily="34" charset="0"/>
              </a:rPr>
              <a:t> A Front-End Developer works on the “client-side” of web development</a:t>
            </a:r>
          </a:p>
          <a:p>
            <a:r>
              <a:rPr lang="en-US" sz="1800" b="1" dirty="0">
                <a:solidFill>
                  <a:srgbClr val="000000"/>
                </a:solidFill>
                <a:effectLst/>
                <a:latin typeface="Merriweather" panose="00000500000000000000" pitchFamily="2" charset="0"/>
                <a:ea typeface="Times New Roman" panose="02020603050405020304" pitchFamily="18" charset="0"/>
                <a:cs typeface="Helvetica" panose="020B0604020202020204" pitchFamily="34" charset="0"/>
              </a:rPr>
              <a:t>Back-End Developer.</a:t>
            </a:r>
            <a:r>
              <a:rPr lang="en-US" sz="1800" dirty="0">
                <a:solidFill>
                  <a:srgbClr val="000000"/>
                </a:solidFill>
                <a:effectLst/>
                <a:latin typeface="Merriweather" panose="00000500000000000000" pitchFamily="2" charset="0"/>
                <a:ea typeface="Times New Roman" panose="02020603050405020304" pitchFamily="18" charset="0"/>
                <a:cs typeface="Helvetica" panose="020B0604020202020204" pitchFamily="34" charset="0"/>
              </a:rPr>
              <a:t> A Back-End Developer works on the “server-side” of web development</a:t>
            </a:r>
            <a:endParaRPr lang="en-US" dirty="0"/>
          </a:p>
        </p:txBody>
      </p:sp>
    </p:spTree>
    <p:extLst>
      <p:ext uri="{BB962C8B-B14F-4D97-AF65-F5344CB8AC3E}">
        <p14:creationId xmlns:p14="http://schemas.microsoft.com/office/powerpoint/2010/main" val="100280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A48C28-3634-B8F5-5BD4-E7EE3E4632FF}"/>
              </a:ext>
            </a:extLst>
          </p:cNvPr>
          <p:cNvSpPr>
            <a:spLocks noGrp="1"/>
          </p:cNvSpPr>
          <p:nvPr>
            <p:ph type="body" idx="1"/>
          </p:nvPr>
        </p:nvSpPr>
        <p:spPr>
          <a:xfrm>
            <a:off x="675745" y="634024"/>
            <a:ext cx="4185623" cy="576262"/>
          </a:xfrm>
        </p:spPr>
        <p:txBody>
          <a:bodyPr/>
          <a:lstStyle/>
          <a:p>
            <a:pPr marL="285750" indent="-285750">
              <a:buFont typeface="Wingdings" panose="05000000000000000000" pitchFamily="2" charset="2"/>
              <a:buChar char="q"/>
            </a:pPr>
            <a:r>
              <a:rPr lang="en-US" sz="1800" dirty="0">
                <a:solidFill>
                  <a:srgbClr val="000000"/>
                </a:solidFill>
                <a:latin typeface="Merriweather" panose="00000500000000000000" pitchFamily="2" charset="0"/>
                <a:cs typeface="Arial" panose="020B0604020202020204" pitchFamily="34" charset="0"/>
              </a:rPr>
              <a:t>Learn key programming languages for web development</a:t>
            </a:r>
          </a:p>
        </p:txBody>
      </p:sp>
      <p:sp>
        <p:nvSpPr>
          <p:cNvPr id="4" name="Content Placeholder 3">
            <a:extLst>
              <a:ext uri="{FF2B5EF4-FFF2-40B4-BE49-F238E27FC236}">
                <a16:creationId xmlns:a16="http://schemas.microsoft.com/office/drawing/2014/main" id="{F68F9136-6391-3A8E-1303-88096CB1E637}"/>
              </a:ext>
            </a:extLst>
          </p:cNvPr>
          <p:cNvSpPr>
            <a:spLocks noGrp="1"/>
          </p:cNvSpPr>
          <p:nvPr>
            <p:ph sz="half" idx="2"/>
          </p:nvPr>
        </p:nvSpPr>
        <p:spPr>
          <a:xfrm>
            <a:off x="675745" y="1482571"/>
            <a:ext cx="4185623" cy="2450237"/>
          </a:xfrm>
        </p:spPr>
        <p:txBody>
          <a:bodyPr>
            <a:normAutofit fontScale="92500" lnSpcReduction="10000"/>
          </a:bodyPr>
          <a:lstStyle/>
          <a:p>
            <a:pPr algn="l"/>
            <a:r>
              <a:rPr lang="en-US" b="0" i="0" dirty="0">
                <a:solidFill>
                  <a:srgbClr val="000000"/>
                </a:solidFill>
                <a:effectLst/>
                <a:latin typeface="Merriweather" panose="00000500000000000000" pitchFamily="2" charset="0"/>
              </a:rPr>
              <a:t>Three families of programming languages form the basic tools involved in virtually all aspects of web development:</a:t>
            </a:r>
          </a:p>
          <a:p>
            <a:pPr algn="l">
              <a:buFont typeface="Arial" panose="020B0604020202020204" pitchFamily="34" charset="0"/>
              <a:buChar char="•"/>
            </a:pPr>
            <a:r>
              <a:rPr lang="en-US" b="0" i="0" dirty="0">
                <a:solidFill>
                  <a:srgbClr val="000000"/>
                </a:solidFill>
                <a:effectLst/>
                <a:latin typeface="Merriweather" panose="00000500000000000000" pitchFamily="2" charset="0"/>
              </a:rPr>
              <a:t>HTML (Hypertext Markup Language)</a:t>
            </a:r>
          </a:p>
          <a:p>
            <a:pPr algn="l">
              <a:buFont typeface="Arial" panose="020B0604020202020204" pitchFamily="34" charset="0"/>
              <a:buChar char="•"/>
            </a:pPr>
            <a:r>
              <a:rPr lang="en-US" b="0" i="0" dirty="0">
                <a:solidFill>
                  <a:srgbClr val="000000"/>
                </a:solidFill>
                <a:effectLst/>
                <a:latin typeface="Merriweather" panose="00000500000000000000" pitchFamily="2" charset="0"/>
              </a:rPr>
              <a:t>CSS (Cascading Style Sheets)</a:t>
            </a:r>
          </a:p>
          <a:p>
            <a:pPr algn="l">
              <a:buFont typeface="Arial" panose="020B0604020202020204" pitchFamily="34" charset="0"/>
              <a:buChar char="•"/>
            </a:pPr>
            <a:r>
              <a:rPr lang="en-US" b="0" i="0" dirty="0">
                <a:solidFill>
                  <a:srgbClr val="000000"/>
                </a:solidFill>
                <a:effectLst/>
                <a:latin typeface="Merriweather" panose="00000500000000000000" pitchFamily="2" charset="0"/>
              </a:rPr>
              <a:t>JavaScript</a:t>
            </a:r>
          </a:p>
          <a:p>
            <a:endParaRPr lang="en-US" dirty="0"/>
          </a:p>
        </p:txBody>
      </p:sp>
      <p:sp>
        <p:nvSpPr>
          <p:cNvPr id="5" name="Text Placeholder 4">
            <a:extLst>
              <a:ext uri="{FF2B5EF4-FFF2-40B4-BE49-F238E27FC236}">
                <a16:creationId xmlns:a16="http://schemas.microsoft.com/office/drawing/2014/main" id="{FC5D738F-96F9-5FDC-03C0-6990EC3D9C14}"/>
              </a:ext>
            </a:extLst>
          </p:cNvPr>
          <p:cNvSpPr>
            <a:spLocks noGrp="1"/>
          </p:cNvSpPr>
          <p:nvPr>
            <p:ph type="body" sz="quarter" idx="3"/>
          </p:nvPr>
        </p:nvSpPr>
        <p:spPr>
          <a:xfrm>
            <a:off x="5088383" y="634024"/>
            <a:ext cx="4185618" cy="576262"/>
          </a:xfrm>
        </p:spPr>
        <p:txBody>
          <a:bodyPr/>
          <a:lstStyle/>
          <a:p>
            <a:pPr marL="285750" indent="-285750">
              <a:buFont typeface="Wingdings" panose="05000000000000000000" pitchFamily="2" charset="2"/>
              <a:buChar char="q"/>
            </a:pPr>
            <a:r>
              <a:rPr lang="en-US" sz="1800" dirty="0">
                <a:solidFill>
                  <a:srgbClr val="000000"/>
                </a:solidFill>
                <a:latin typeface="Merriweather" panose="00000500000000000000" pitchFamily="2" charset="0"/>
                <a:cs typeface="Arial" panose="020B0604020202020204" pitchFamily="34" charset="0"/>
              </a:rPr>
              <a:t>Build Projects to Develop Your Web Developer Skills</a:t>
            </a:r>
          </a:p>
        </p:txBody>
      </p:sp>
      <p:sp>
        <p:nvSpPr>
          <p:cNvPr id="6" name="Content Placeholder 5">
            <a:extLst>
              <a:ext uri="{FF2B5EF4-FFF2-40B4-BE49-F238E27FC236}">
                <a16:creationId xmlns:a16="http://schemas.microsoft.com/office/drawing/2014/main" id="{AB1D93FA-563D-6752-F3F0-1EB545DD8A37}"/>
              </a:ext>
            </a:extLst>
          </p:cNvPr>
          <p:cNvSpPr>
            <a:spLocks noGrp="1"/>
          </p:cNvSpPr>
          <p:nvPr>
            <p:ph sz="quarter" idx="4"/>
          </p:nvPr>
        </p:nvSpPr>
        <p:spPr>
          <a:xfrm>
            <a:off x="5088384" y="1482571"/>
            <a:ext cx="4185617" cy="4558791"/>
          </a:xfrm>
        </p:spPr>
        <p:txBody>
          <a:bodyPr>
            <a:normAutofit fontScale="92500" lnSpcReduction="10000"/>
          </a:bodyPr>
          <a:lstStyle/>
          <a:p>
            <a:r>
              <a:rPr lang="en-US" b="0" i="0" dirty="0">
                <a:solidFill>
                  <a:srgbClr val="000000"/>
                </a:solidFill>
                <a:effectLst/>
                <a:latin typeface="Merriweather" panose="00000500000000000000" pitchFamily="2" charset="0"/>
              </a:rPr>
              <a:t>With a grasp of the basics in HTML, CSS, and JavaScript, and a foundation of programming skills, you’re ready to begin building. As you go, you’ll gain experience using an ever-growing set of Web Developer skills. Some of these are technical skills, or “hard” skills, like programming in SQL or Python, using the jQuery library of functions for more efficient programming, or using tools like Git for version control. The best way to improve these web development skills is simply to start messing around – the more you use them, the better you’ll be.</a:t>
            </a:r>
            <a:endParaRPr lang="en-US" dirty="0"/>
          </a:p>
        </p:txBody>
      </p:sp>
      <p:sp>
        <p:nvSpPr>
          <p:cNvPr id="8" name="TextBox 7">
            <a:extLst>
              <a:ext uri="{FF2B5EF4-FFF2-40B4-BE49-F238E27FC236}">
                <a16:creationId xmlns:a16="http://schemas.microsoft.com/office/drawing/2014/main" id="{3942E361-6327-2535-6352-9AAFE7113F89}"/>
              </a:ext>
            </a:extLst>
          </p:cNvPr>
          <p:cNvSpPr txBox="1"/>
          <p:nvPr/>
        </p:nvSpPr>
        <p:spPr>
          <a:xfrm>
            <a:off x="825623" y="4358936"/>
            <a:ext cx="4384534" cy="369332"/>
          </a:xfrm>
          <a:prstGeom prst="rect">
            <a:avLst/>
          </a:prstGeom>
          <a:noFill/>
        </p:spPr>
        <p:txBody>
          <a:bodyPr wrap="none" rtlCol="0">
            <a:spAutoFit/>
          </a:bodyPr>
          <a:lstStyle/>
          <a:p>
            <a:pPr marL="285750" indent="-285750">
              <a:spcBef>
                <a:spcPts val="1000"/>
              </a:spcBef>
              <a:buClr>
                <a:schemeClr val="accent1"/>
              </a:buClr>
              <a:buSzPct val="80000"/>
              <a:buFont typeface="Wingdings" panose="05000000000000000000" pitchFamily="2" charset="2"/>
              <a:buChar char="q"/>
            </a:pPr>
            <a:r>
              <a:rPr lang="en-US" dirty="0">
                <a:solidFill>
                  <a:srgbClr val="000000"/>
                </a:solidFill>
                <a:latin typeface="Merriweather" panose="00000500000000000000" pitchFamily="2" charset="0"/>
                <a:cs typeface="Arial" panose="020B0604020202020204" pitchFamily="34" charset="0"/>
              </a:rPr>
              <a:t>Build a web development portfolio</a:t>
            </a:r>
          </a:p>
        </p:txBody>
      </p:sp>
      <p:sp>
        <p:nvSpPr>
          <p:cNvPr id="9" name="TextBox 8">
            <a:extLst>
              <a:ext uri="{FF2B5EF4-FFF2-40B4-BE49-F238E27FC236}">
                <a16:creationId xmlns:a16="http://schemas.microsoft.com/office/drawing/2014/main" id="{4FC95F33-66A8-ED56-719C-32AAEFF1FA97}"/>
              </a:ext>
            </a:extLst>
          </p:cNvPr>
          <p:cNvSpPr txBox="1"/>
          <p:nvPr/>
        </p:nvSpPr>
        <p:spPr>
          <a:xfrm>
            <a:off x="1032971" y="4962617"/>
            <a:ext cx="3471169" cy="1269578"/>
          </a:xfrm>
          <a:prstGeom prst="rect">
            <a:avLst/>
          </a:prstGeom>
          <a:noFill/>
        </p:spPr>
        <p:txBody>
          <a:bodyPr wrap="square" rtlCol="0">
            <a:spAutoFit/>
          </a:bodyPr>
          <a:lstStyle/>
          <a:p>
            <a:pPr marL="342900" indent="-342900">
              <a:lnSpc>
                <a:spcPct val="90000"/>
              </a:lnSpc>
              <a:spcBef>
                <a:spcPts val="1000"/>
              </a:spcBef>
              <a:buClr>
                <a:schemeClr val="accent1"/>
              </a:buClr>
              <a:buSzPct val="80000"/>
              <a:buFont typeface="Wingdings 3" charset="2"/>
              <a:buChar char=""/>
            </a:pPr>
            <a:r>
              <a:rPr lang="en-US" sz="1700" dirty="0">
                <a:solidFill>
                  <a:srgbClr val="000000"/>
                </a:solidFill>
                <a:latin typeface="Merriweather" panose="00000500000000000000" pitchFamily="2" charset="0"/>
              </a:rPr>
              <a:t>A riveting Web Developer portfolio that shows off your strongest skills is your best tool when applying for web development jobs</a:t>
            </a:r>
          </a:p>
        </p:txBody>
      </p:sp>
    </p:spTree>
    <p:extLst>
      <p:ext uri="{BB962C8B-B14F-4D97-AF65-F5344CB8AC3E}">
        <p14:creationId xmlns:p14="http://schemas.microsoft.com/office/powerpoint/2010/main" val="347219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6FC4-64AD-D38C-698E-B337D5F78964}"/>
              </a:ext>
            </a:extLst>
          </p:cNvPr>
          <p:cNvSpPr>
            <a:spLocks noGrp="1"/>
          </p:cNvSpPr>
          <p:nvPr>
            <p:ph type="title"/>
          </p:nvPr>
        </p:nvSpPr>
        <p:spPr/>
        <p:txBody>
          <a:bodyPr/>
          <a:lstStyle/>
          <a:p>
            <a:r>
              <a:rPr lang="en-US" b="0" i="0" dirty="0">
                <a:solidFill>
                  <a:srgbClr val="0F0F19"/>
                </a:solidFill>
                <a:effectLst/>
                <a:latin typeface="Montserrat" panose="00000500000000000000" pitchFamily="2" charset="0"/>
              </a:rPr>
              <a:t>Why did you choose to learn web development?</a:t>
            </a:r>
            <a:endParaRPr lang="en-US" dirty="0"/>
          </a:p>
        </p:txBody>
      </p:sp>
      <p:sp>
        <p:nvSpPr>
          <p:cNvPr id="3" name="Content Placeholder 2">
            <a:extLst>
              <a:ext uri="{FF2B5EF4-FFF2-40B4-BE49-F238E27FC236}">
                <a16:creationId xmlns:a16="http://schemas.microsoft.com/office/drawing/2014/main" id="{1A87336D-BBF2-BE8C-D17E-BDD032C63107}"/>
              </a:ext>
            </a:extLst>
          </p:cNvPr>
          <p:cNvSpPr>
            <a:spLocks noGrp="1"/>
          </p:cNvSpPr>
          <p:nvPr>
            <p:ph idx="1"/>
          </p:nvPr>
        </p:nvSpPr>
        <p:spPr/>
        <p:txBody>
          <a:bodyPr/>
          <a:lstStyle/>
          <a:p>
            <a:r>
              <a:rPr lang="en-US" b="1" i="0" dirty="0">
                <a:solidFill>
                  <a:srgbClr val="2D2D2D"/>
                </a:solidFill>
                <a:effectLst/>
                <a:latin typeface="Noto Sans" panose="020B0502040204020203" pitchFamily="34" charset="0"/>
              </a:rPr>
              <a:t>Short education time</a:t>
            </a:r>
          </a:p>
          <a:p>
            <a:r>
              <a:rPr lang="en-US" b="1" i="0" dirty="0">
                <a:solidFill>
                  <a:srgbClr val="2D2D2D"/>
                </a:solidFill>
                <a:effectLst/>
                <a:latin typeface="Noto Sans" panose="020B0502040504020204" pitchFamily="34" charset="0"/>
              </a:rPr>
              <a:t>High creative potential</a:t>
            </a:r>
          </a:p>
          <a:p>
            <a:r>
              <a:rPr lang="en-US" b="1" i="0" dirty="0">
                <a:solidFill>
                  <a:srgbClr val="2D2D2D"/>
                </a:solidFill>
                <a:effectLst/>
                <a:latin typeface="Noto Sans" panose="020B0502040504020204" pitchFamily="34" charset="0"/>
              </a:rPr>
              <a:t>Ability to work in various work environments</a:t>
            </a:r>
          </a:p>
          <a:p>
            <a:r>
              <a:rPr lang="en-US" b="1" i="0" dirty="0">
                <a:solidFill>
                  <a:srgbClr val="2D2D2D"/>
                </a:solidFill>
                <a:effectLst/>
                <a:latin typeface="Noto Sans" panose="020B0502040504020204" pitchFamily="34" charset="0"/>
              </a:rPr>
              <a:t>Freelance opportunities</a:t>
            </a:r>
          </a:p>
          <a:p>
            <a:r>
              <a:rPr lang="en-US" b="1" i="0" dirty="0">
                <a:solidFill>
                  <a:srgbClr val="2D2D2D"/>
                </a:solidFill>
                <a:effectLst/>
                <a:latin typeface="Noto Sans" panose="020B0502040504020204" pitchFamily="34" charset="0"/>
              </a:rPr>
              <a:t>Career growth</a:t>
            </a:r>
          </a:p>
          <a:p>
            <a:r>
              <a:rPr lang="en-US" b="1" i="0" dirty="0">
                <a:solidFill>
                  <a:srgbClr val="2D2D2D"/>
                </a:solidFill>
                <a:effectLst/>
                <a:latin typeface="Noto Sans" panose="020B0502040504020204" pitchFamily="34" charset="0"/>
              </a:rPr>
              <a:t>Opportunity for innovation and invention</a:t>
            </a:r>
          </a:p>
          <a:p>
            <a:r>
              <a:rPr lang="en-US" b="1" i="0" dirty="0">
                <a:solidFill>
                  <a:srgbClr val="2D2D2D"/>
                </a:solidFill>
                <a:effectLst/>
                <a:latin typeface="Noto Sans" panose="020B0502040504020204" pitchFamily="34" charset="0"/>
              </a:rPr>
              <a:t>Chance to learn transferable skills</a:t>
            </a:r>
          </a:p>
          <a:p>
            <a:pPr marL="0" indent="0">
              <a:buNone/>
            </a:pPr>
            <a:endParaRPr lang="en-US" dirty="0"/>
          </a:p>
        </p:txBody>
      </p:sp>
    </p:spTree>
    <p:extLst>
      <p:ext uri="{BB962C8B-B14F-4D97-AF65-F5344CB8AC3E}">
        <p14:creationId xmlns:p14="http://schemas.microsoft.com/office/powerpoint/2010/main" val="14790682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TotalTime>
  <Words>544</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Arial</vt:lpstr>
      <vt:lpstr>Calibri</vt:lpstr>
      <vt:lpstr>inherit</vt:lpstr>
      <vt:lpstr>Inter</vt:lpstr>
      <vt:lpstr>Merriweather</vt:lpstr>
      <vt:lpstr>Montserrat</vt:lpstr>
      <vt:lpstr>Noto Sans</vt:lpstr>
      <vt:lpstr>Trebuchet MS</vt:lpstr>
      <vt:lpstr>Wingdings</vt:lpstr>
      <vt:lpstr>Wingdings 3</vt:lpstr>
      <vt:lpstr>Facet</vt:lpstr>
      <vt:lpstr>Clients and servers  Computers connected to the internet are called clients and servers. A simplified diagram of how they interact might look like this: </vt:lpstr>
      <vt:lpstr>What do you need to be a web developer?  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 </vt:lpstr>
      <vt:lpstr>PowerPoint Presentation</vt:lpstr>
      <vt:lpstr>PowerPoint Presentation</vt:lpstr>
      <vt:lpstr>Why did you choose to learn web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works?</dc:title>
  <dc:creator>Omar Ayoub</dc:creator>
  <cp:lastModifiedBy>Omar Ayoub</cp:lastModifiedBy>
  <cp:revision>6</cp:revision>
  <dcterms:created xsi:type="dcterms:W3CDTF">2022-11-19T07:24:30Z</dcterms:created>
  <dcterms:modified xsi:type="dcterms:W3CDTF">2022-11-19T09:49:56Z</dcterms:modified>
</cp:coreProperties>
</file>