
<file path=[Content_Types].xml><?xml version="1.0" encoding="utf-8"?>
<Types xmlns="http://schemas.openxmlformats.org/package/2006/content-types">
  <Default Extension="png" ContentType="image/png"/>
  <Default Extension="emf" ContentType="image/x-emf"/>
  <Default Extension="web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1" r:id="rId1"/>
    <p:sldMasterId id="2147484020" r:id="rId2"/>
  </p:sldMasterIdLst>
  <p:notesMasterIdLst>
    <p:notesMasterId r:id="rId123"/>
  </p:notesMasterIdLst>
  <p:sldIdLst>
    <p:sldId id="256" r:id="rId3"/>
    <p:sldId id="257" r:id="rId4"/>
    <p:sldId id="259" r:id="rId5"/>
    <p:sldId id="384" r:id="rId6"/>
    <p:sldId id="260" r:id="rId7"/>
    <p:sldId id="274" r:id="rId8"/>
    <p:sldId id="289" r:id="rId9"/>
    <p:sldId id="290" r:id="rId10"/>
    <p:sldId id="293" r:id="rId11"/>
    <p:sldId id="294" r:id="rId12"/>
    <p:sldId id="295" r:id="rId13"/>
    <p:sldId id="275" r:id="rId14"/>
    <p:sldId id="277" r:id="rId15"/>
    <p:sldId id="276" r:id="rId16"/>
    <p:sldId id="278" r:id="rId17"/>
    <p:sldId id="279" r:id="rId18"/>
    <p:sldId id="280" r:id="rId19"/>
    <p:sldId id="282" r:id="rId20"/>
    <p:sldId id="283" r:id="rId21"/>
    <p:sldId id="284" r:id="rId22"/>
    <p:sldId id="285" r:id="rId23"/>
    <p:sldId id="286" r:id="rId24"/>
    <p:sldId id="287" r:id="rId25"/>
    <p:sldId id="291" r:id="rId26"/>
    <p:sldId id="292" r:id="rId27"/>
    <p:sldId id="288" r:id="rId28"/>
    <p:sldId id="281" r:id="rId29"/>
    <p:sldId id="262" r:id="rId30"/>
    <p:sldId id="263" r:id="rId31"/>
    <p:sldId id="264"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35" r:id="rId51"/>
    <p:sldId id="336" r:id="rId52"/>
    <p:sldId id="337" r:id="rId53"/>
    <p:sldId id="338" r:id="rId54"/>
    <p:sldId id="339" r:id="rId55"/>
    <p:sldId id="340" r:id="rId56"/>
    <p:sldId id="341" r:id="rId57"/>
    <p:sldId id="342" r:id="rId58"/>
    <p:sldId id="343" r:id="rId59"/>
    <p:sldId id="344" r:id="rId60"/>
    <p:sldId id="373" r:id="rId61"/>
    <p:sldId id="377" r:id="rId62"/>
    <p:sldId id="378" r:id="rId63"/>
    <p:sldId id="314" r:id="rId64"/>
    <p:sldId id="315" r:id="rId65"/>
    <p:sldId id="316" r:id="rId66"/>
    <p:sldId id="317" r:id="rId67"/>
    <p:sldId id="318" r:id="rId68"/>
    <p:sldId id="319" r:id="rId69"/>
    <p:sldId id="320" r:id="rId70"/>
    <p:sldId id="321" r:id="rId71"/>
    <p:sldId id="322" r:id="rId72"/>
    <p:sldId id="323" r:id="rId73"/>
    <p:sldId id="324" r:id="rId74"/>
    <p:sldId id="380" r:id="rId75"/>
    <p:sldId id="381" r:id="rId76"/>
    <p:sldId id="325" r:id="rId77"/>
    <p:sldId id="326" r:id="rId78"/>
    <p:sldId id="327" r:id="rId79"/>
    <p:sldId id="328" r:id="rId80"/>
    <p:sldId id="329" r:id="rId81"/>
    <p:sldId id="330" r:id="rId82"/>
    <p:sldId id="331" r:id="rId83"/>
    <p:sldId id="332" r:id="rId84"/>
    <p:sldId id="333" r:id="rId85"/>
    <p:sldId id="334" r:id="rId86"/>
    <p:sldId id="379" r:id="rId87"/>
    <p:sldId id="345" r:id="rId88"/>
    <p:sldId id="346" r:id="rId89"/>
    <p:sldId id="347" r:id="rId90"/>
    <p:sldId id="348" r:id="rId91"/>
    <p:sldId id="349" r:id="rId92"/>
    <p:sldId id="350" r:id="rId93"/>
    <p:sldId id="361" r:id="rId94"/>
    <p:sldId id="351" r:id="rId95"/>
    <p:sldId id="362" r:id="rId96"/>
    <p:sldId id="368" r:id="rId97"/>
    <p:sldId id="374" r:id="rId98"/>
    <p:sldId id="375" r:id="rId99"/>
    <p:sldId id="363" r:id="rId100"/>
    <p:sldId id="364" r:id="rId101"/>
    <p:sldId id="382" r:id="rId102"/>
    <p:sldId id="383" r:id="rId103"/>
    <p:sldId id="365" r:id="rId104"/>
    <p:sldId id="366" r:id="rId105"/>
    <p:sldId id="369" r:id="rId106"/>
    <p:sldId id="370" r:id="rId107"/>
    <p:sldId id="371" r:id="rId108"/>
    <p:sldId id="372" r:id="rId109"/>
    <p:sldId id="367" r:id="rId110"/>
    <p:sldId id="352" r:id="rId111"/>
    <p:sldId id="357" r:id="rId112"/>
    <p:sldId id="358" r:id="rId113"/>
    <p:sldId id="355" r:id="rId114"/>
    <p:sldId id="359" r:id="rId115"/>
    <p:sldId id="353" r:id="rId116"/>
    <p:sldId id="360" r:id="rId117"/>
    <p:sldId id="385" r:id="rId118"/>
    <p:sldId id="386" r:id="rId119"/>
    <p:sldId id="387" r:id="rId120"/>
    <p:sldId id="388" r:id="rId121"/>
    <p:sldId id="389" r:id="rId1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96"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2B8DE-6E0A-49DA-BF50-540A5C1E1D7D}" type="datetimeFigureOut">
              <a:rPr lang="fr-FR" smtClean="0"/>
              <a:t>19/02/2025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11C7D8-6CE3-4441-AD2A-C35BDE8BF665}" type="slidenum">
              <a:rPr lang="fr-FR" smtClean="0"/>
              <a:t>‹N°›</a:t>
            </a:fld>
            <a:endParaRPr lang="fr-FR"/>
          </a:p>
        </p:txBody>
      </p:sp>
    </p:spTree>
    <p:extLst>
      <p:ext uri="{BB962C8B-B14F-4D97-AF65-F5344CB8AC3E}">
        <p14:creationId xmlns:p14="http://schemas.microsoft.com/office/powerpoint/2010/main" val="990381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46996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3771365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810760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680449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491402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1628922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174992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1433394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3773926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3678556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5D8006D2-E3C6-498F-888D-AC3BE9567C23}" type="datetimeFigureOut">
              <a:rPr lang="fr-FR" smtClean="0"/>
              <a:t>19/02/2025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CAAB4CB-114A-4C81-8E11-478A4D27CE58}"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9347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D8006D2-E3C6-498F-888D-AC3BE9567C23}" type="datetimeFigureOut">
              <a:rPr lang="fr-FR" smtClean="0"/>
              <a:t>19/02/2025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CAAB4CB-114A-4C81-8E11-478A4D27CE58}" type="slidenum">
              <a:rPr lang="fr-FR" smtClean="0"/>
              <a:t>‹N°›</a:t>
            </a:fld>
            <a:endParaRPr lang="fr-FR"/>
          </a:p>
        </p:txBody>
      </p:sp>
    </p:spTree>
    <p:extLst>
      <p:ext uri="{BB962C8B-B14F-4D97-AF65-F5344CB8AC3E}">
        <p14:creationId xmlns:p14="http://schemas.microsoft.com/office/powerpoint/2010/main" val="3064520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D8006D2-E3C6-498F-888D-AC3BE9567C23}" type="datetimeFigureOut">
              <a:rPr lang="fr-FR" smtClean="0"/>
              <a:t>19/02/2025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CAAB4CB-114A-4C81-8E11-478A4D27CE58}" type="slidenum">
              <a:rPr lang="fr-FR" smtClean="0"/>
              <a:t>‹N°›</a:t>
            </a:fld>
            <a:endParaRPr lang="fr-FR"/>
          </a:p>
        </p:txBody>
      </p:sp>
    </p:spTree>
    <p:extLst>
      <p:ext uri="{BB962C8B-B14F-4D97-AF65-F5344CB8AC3E}">
        <p14:creationId xmlns:p14="http://schemas.microsoft.com/office/powerpoint/2010/main" val="2579775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6227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6189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9851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451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9240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86024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5D8006D2-E3C6-498F-888D-AC3BE9567C23}" type="datetimeFigureOut">
              <a:rPr lang="fr-FR" smtClean="0"/>
              <a:pPr/>
              <a:t>19/02/2025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CAAB4CB-114A-4C81-8E11-478A4D27CE58}" type="slidenum">
              <a:rPr lang="fr-FR" smtClean="0"/>
              <a:pPr/>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5933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D8006D2-E3C6-498F-888D-AC3BE9567C23}" type="datetimeFigureOut">
              <a:rPr lang="fr-FR" smtClean="0"/>
              <a:pPr/>
              <a:t>19/02/2025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CAAB4CB-114A-4C81-8E11-478A4D27CE58}" type="slidenum">
              <a:rPr lang="fr-FR" smtClean="0"/>
              <a:pPr/>
              <a:t>‹N°›</a:t>
            </a:fld>
            <a:endParaRPr lang="fr-FR"/>
          </a:p>
        </p:txBody>
      </p:sp>
    </p:spTree>
    <p:extLst>
      <p:ext uri="{BB962C8B-B14F-4D97-AF65-F5344CB8AC3E}">
        <p14:creationId xmlns:p14="http://schemas.microsoft.com/office/powerpoint/2010/main" val="364224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D8006D2-E3C6-498F-888D-AC3BE9567C23}" type="datetimeFigureOut">
              <a:rPr lang="fr-FR" smtClean="0"/>
              <a:t>19/02/2025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CAAB4CB-114A-4C81-8E11-478A4D27CE58}" type="slidenum">
              <a:rPr lang="fr-FR" smtClean="0"/>
              <a:t>‹N°›</a:t>
            </a:fld>
            <a:endParaRPr lang="fr-FR"/>
          </a:p>
        </p:txBody>
      </p:sp>
    </p:spTree>
    <p:extLst>
      <p:ext uri="{BB962C8B-B14F-4D97-AF65-F5344CB8AC3E}">
        <p14:creationId xmlns:p14="http://schemas.microsoft.com/office/powerpoint/2010/main" val="3994202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D8006D2-E3C6-498F-888D-AC3BE9567C23}" type="datetimeFigureOut">
              <a:rPr lang="fr-FR" smtClean="0"/>
              <a:pPr/>
              <a:t>19/02/2025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CAAB4CB-114A-4C81-8E11-478A4D27CE58}" type="slidenum">
              <a:rPr lang="fr-FR" smtClean="0"/>
              <a:pPr/>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72507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D8006D2-E3C6-498F-888D-AC3BE9567C23}" type="datetimeFigureOut">
              <a:rPr lang="fr-FR" smtClean="0"/>
              <a:pPr/>
              <a:t>19/02/2025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CAAB4CB-114A-4C81-8E11-478A4D27CE58}" type="slidenum">
              <a:rPr lang="fr-FR" smtClean="0"/>
              <a:pPr/>
              <a:t>‹N°›</a:t>
            </a:fld>
            <a:endParaRPr lang="fr-FR"/>
          </a:p>
        </p:txBody>
      </p:sp>
    </p:spTree>
    <p:extLst>
      <p:ext uri="{BB962C8B-B14F-4D97-AF65-F5344CB8AC3E}">
        <p14:creationId xmlns:p14="http://schemas.microsoft.com/office/powerpoint/2010/main" val="25565323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D8006D2-E3C6-498F-888D-AC3BE9567C23}" type="datetimeFigureOut">
              <a:rPr lang="fr-FR" smtClean="0"/>
              <a:pPr/>
              <a:t>19/02/2025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CAAB4CB-114A-4C81-8E11-478A4D27CE58}" type="slidenum">
              <a:rPr lang="fr-FR" smtClean="0"/>
              <a:pPr/>
              <a:t>‹N°›</a:t>
            </a:fld>
            <a:endParaRPr lang="fr-FR"/>
          </a:p>
        </p:txBody>
      </p:sp>
    </p:spTree>
    <p:extLst>
      <p:ext uri="{BB962C8B-B14F-4D97-AF65-F5344CB8AC3E}">
        <p14:creationId xmlns:p14="http://schemas.microsoft.com/office/powerpoint/2010/main" val="24984563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5D8006D2-E3C6-498F-888D-AC3BE9567C23}" type="datetimeFigureOut">
              <a:rPr lang="fr-FR" smtClean="0"/>
              <a:pPr/>
              <a:t>19/02/2025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CAAB4CB-114A-4C81-8E11-478A4D27CE58}" type="slidenum">
              <a:rPr lang="fr-FR" smtClean="0"/>
              <a:pPr/>
              <a:t>‹N°›</a:t>
            </a:fld>
            <a:endParaRPr lang="fr-FR"/>
          </a:p>
        </p:txBody>
      </p:sp>
    </p:spTree>
    <p:extLst>
      <p:ext uri="{BB962C8B-B14F-4D97-AF65-F5344CB8AC3E}">
        <p14:creationId xmlns:p14="http://schemas.microsoft.com/office/powerpoint/2010/main" val="231365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D8006D2-E3C6-498F-888D-AC3BE9567C23}" type="datetimeFigureOut">
              <a:rPr lang="fr-FR" smtClean="0"/>
              <a:pPr/>
              <a:t>19/02/2025</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1CAAB4CB-114A-4C81-8E11-478A4D27CE58}" type="slidenum">
              <a:rPr lang="fr-FR" smtClean="0"/>
              <a:pPr/>
              <a:t>‹N°›</a:t>
            </a:fld>
            <a:endParaRPr lang="fr-FR"/>
          </a:p>
        </p:txBody>
      </p:sp>
    </p:spTree>
    <p:extLst>
      <p:ext uri="{BB962C8B-B14F-4D97-AF65-F5344CB8AC3E}">
        <p14:creationId xmlns:p14="http://schemas.microsoft.com/office/powerpoint/2010/main" val="40636528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D8006D2-E3C6-498F-888D-AC3BE9567C23}" type="datetimeFigureOut">
              <a:rPr lang="fr-FR" smtClean="0"/>
              <a:pPr/>
              <a:t>19/02/2025</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solidFill>
                <a:srgbClr val="6370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CAAB4CB-114A-4C81-8E11-478A4D27CE58}" type="slidenum">
              <a:rPr lang="fr-FR" smtClean="0">
                <a:solidFill>
                  <a:srgbClr val="637052"/>
                </a:solidFill>
              </a:rPr>
              <a:pPr/>
              <a:t>‹N°›</a:t>
            </a:fld>
            <a:endParaRPr lang="fr-FR">
              <a:solidFill>
                <a:srgbClr val="637052"/>
              </a:solidFill>
            </a:endParaRPr>
          </a:p>
        </p:txBody>
      </p:sp>
    </p:spTree>
    <p:extLst>
      <p:ext uri="{BB962C8B-B14F-4D97-AF65-F5344CB8AC3E}">
        <p14:creationId xmlns:p14="http://schemas.microsoft.com/office/powerpoint/2010/main" val="29861281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5D8006D2-E3C6-498F-888D-AC3BE9567C23}" type="datetimeFigureOut">
              <a:rPr lang="fr-FR" smtClean="0"/>
              <a:pPr/>
              <a:t>19/02/2025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CAAB4CB-114A-4C81-8E11-478A4D27CE58}" type="slidenum">
              <a:rPr lang="fr-FR" smtClean="0"/>
              <a:pPr/>
              <a:t>‹N°›</a:t>
            </a:fld>
            <a:endParaRPr lang="fr-FR"/>
          </a:p>
        </p:txBody>
      </p:sp>
    </p:spTree>
    <p:extLst>
      <p:ext uri="{BB962C8B-B14F-4D97-AF65-F5344CB8AC3E}">
        <p14:creationId xmlns:p14="http://schemas.microsoft.com/office/powerpoint/2010/main" val="13890602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D8006D2-E3C6-498F-888D-AC3BE9567C23}" type="datetimeFigureOut">
              <a:rPr lang="fr-FR" smtClean="0"/>
              <a:pPr/>
              <a:t>19/02/2025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CAAB4CB-114A-4C81-8E11-478A4D27CE58}" type="slidenum">
              <a:rPr lang="fr-FR" smtClean="0"/>
              <a:pPr/>
              <a:t>‹N°›</a:t>
            </a:fld>
            <a:endParaRPr lang="fr-FR"/>
          </a:p>
        </p:txBody>
      </p:sp>
    </p:spTree>
    <p:extLst>
      <p:ext uri="{BB962C8B-B14F-4D97-AF65-F5344CB8AC3E}">
        <p14:creationId xmlns:p14="http://schemas.microsoft.com/office/powerpoint/2010/main" val="3083818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D8006D2-E3C6-498F-888D-AC3BE9567C23}" type="datetimeFigureOut">
              <a:rPr lang="fr-FR" smtClean="0"/>
              <a:pPr/>
              <a:t>19/02/2025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CAAB4CB-114A-4C81-8E11-478A4D27CE58}" type="slidenum">
              <a:rPr lang="fr-FR" smtClean="0"/>
              <a:pPr/>
              <a:t>‹N°›</a:t>
            </a:fld>
            <a:endParaRPr lang="fr-FR"/>
          </a:p>
        </p:txBody>
      </p:sp>
    </p:spTree>
    <p:extLst>
      <p:ext uri="{BB962C8B-B14F-4D97-AF65-F5344CB8AC3E}">
        <p14:creationId xmlns:p14="http://schemas.microsoft.com/office/powerpoint/2010/main" val="29442341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1368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D8006D2-E3C6-498F-888D-AC3BE9567C23}" type="datetimeFigureOut">
              <a:rPr lang="fr-FR" smtClean="0"/>
              <a:t>19/02/2025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CAAB4CB-114A-4C81-8E11-478A4D27CE58}"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1901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57219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80378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44299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36514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239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12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D8006D2-E3C6-498F-888D-AC3BE9567C23}" type="datetimeFigureOut">
              <a:rPr lang="fr-FR" smtClean="0"/>
              <a:t>19/02/2025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CAAB4CB-114A-4C81-8E11-478A4D27CE58}" type="slidenum">
              <a:rPr lang="fr-FR" smtClean="0"/>
              <a:t>‹N°›</a:t>
            </a:fld>
            <a:endParaRPr lang="fr-FR"/>
          </a:p>
        </p:txBody>
      </p:sp>
    </p:spTree>
    <p:extLst>
      <p:ext uri="{BB962C8B-B14F-4D97-AF65-F5344CB8AC3E}">
        <p14:creationId xmlns:p14="http://schemas.microsoft.com/office/powerpoint/2010/main" val="479466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D8006D2-E3C6-498F-888D-AC3BE9567C23}" type="datetimeFigureOut">
              <a:rPr lang="fr-FR" smtClean="0"/>
              <a:t>19/02/2025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CAAB4CB-114A-4C81-8E11-478A4D27CE58}" type="slidenum">
              <a:rPr lang="fr-FR" smtClean="0"/>
              <a:t>‹N°›</a:t>
            </a:fld>
            <a:endParaRPr lang="fr-FR"/>
          </a:p>
        </p:txBody>
      </p:sp>
    </p:spTree>
    <p:extLst>
      <p:ext uri="{BB962C8B-B14F-4D97-AF65-F5344CB8AC3E}">
        <p14:creationId xmlns:p14="http://schemas.microsoft.com/office/powerpoint/2010/main" val="2899484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5D8006D2-E3C6-498F-888D-AC3BE9567C23}" type="datetimeFigureOut">
              <a:rPr lang="fr-FR" smtClean="0"/>
              <a:t>19/02/2025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CAAB4CB-114A-4C81-8E11-478A4D27CE58}" type="slidenum">
              <a:rPr lang="fr-FR" smtClean="0"/>
              <a:t>‹N°›</a:t>
            </a:fld>
            <a:endParaRPr lang="fr-FR"/>
          </a:p>
        </p:txBody>
      </p:sp>
    </p:spTree>
    <p:extLst>
      <p:ext uri="{BB962C8B-B14F-4D97-AF65-F5344CB8AC3E}">
        <p14:creationId xmlns:p14="http://schemas.microsoft.com/office/powerpoint/2010/main" val="2140823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D8006D2-E3C6-498F-888D-AC3BE9567C23}" type="datetimeFigureOut">
              <a:rPr lang="fr-FR" smtClean="0"/>
              <a:t>19/02/2025</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1CAAB4CB-114A-4C81-8E11-478A4D27CE58}" type="slidenum">
              <a:rPr lang="fr-FR" smtClean="0"/>
              <a:t>‹N°›</a:t>
            </a:fld>
            <a:endParaRPr lang="fr-FR"/>
          </a:p>
        </p:txBody>
      </p:sp>
    </p:spTree>
    <p:extLst>
      <p:ext uri="{BB962C8B-B14F-4D97-AF65-F5344CB8AC3E}">
        <p14:creationId xmlns:p14="http://schemas.microsoft.com/office/powerpoint/2010/main" val="149709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D8006D2-E3C6-498F-888D-AC3BE9567C23}" type="datetimeFigureOut">
              <a:rPr lang="fr-FR" smtClean="0"/>
              <a:t>19/02/2025</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CAAB4CB-114A-4C81-8E11-478A4D27CE58}" type="slidenum">
              <a:rPr lang="fr-FR" smtClean="0"/>
              <a:t>‹N°›</a:t>
            </a:fld>
            <a:endParaRPr lang="fr-FR"/>
          </a:p>
        </p:txBody>
      </p:sp>
    </p:spTree>
    <p:extLst>
      <p:ext uri="{BB962C8B-B14F-4D97-AF65-F5344CB8AC3E}">
        <p14:creationId xmlns:p14="http://schemas.microsoft.com/office/powerpoint/2010/main" val="2853746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5D8006D2-E3C6-498F-888D-AC3BE9567C23}" type="datetimeFigureOut">
              <a:rPr lang="fr-FR" smtClean="0"/>
              <a:t>19/02/2025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CAAB4CB-114A-4C81-8E11-478A4D27CE58}" type="slidenum">
              <a:rPr lang="fr-FR" smtClean="0"/>
              <a:t>‹N°›</a:t>
            </a:fld>
            <a:endParaRPr lang="fr-FR"/>
          </a:p>
        </p:txBody>
      </p:sp>
    </p:spTree>
    <p:extLst>
      <p:ext uri="{BB962C8B-B14F-4D97-AF65-F5344CB8AC3E}">
        <p14:creationId xmlns:p14="http://schemas.microsoft.com/office/powerpoint/2010/main" val="804602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8006D2-E3C6-498F-888D-AC3BE9567C23}" type="datetimeFigureOut">
              <a:rPr lang="fr-FR" smtClean="0"/>
              <a:t>19/02/2025</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CAAB4CB-114A-4C81-8E11-478A4D27CE58}"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151238"/>
      </p:ext>
    </p:extLst>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 id="2147484013" r:id="rId12"/>
    <p:sldLayoutId id="2147484014" r:id="rId13"/>
    <p:sldLayoutId id="2147484016" r:id="rId14"/>
    <p:sldLayoutId id="2147484017" r:id="rId15"/>
    <p:sldLayoutId id="2147484018" r:id="rId16"/>
    <p:sldLayoutId id="2147484039" r:id="rId17"/>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8006D2-E3C6-498F-888D-AC3BE9567C23}" type="datetimeFigureOut">
              <a:rPr lang="fr-FR" smtClean="0"/>
              <a:pPr/>
              <a:t>19/02/2025</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CAAB4CB-114A-4C81-8E11-478A4D27CE58}" type="slidenum">
              <a:rPr lang="fr-FR" smtClean="0"/>
              <a:pPr/>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948077"/>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 id="2147484033" r:id="rId13"/>
    <p:sldLayoutId id="2147484034" r:id="rId14"/>
    <p:sldLayoutId id="2147484035" r:id="rId15"/>
    <p:sldLayoutId id="2147484036" r:id="rId16"/>
    <p:sldLayoutId id="2147484037" r:id="rId17"/>
    <p:sldLayoutId id="2147484038" r:id="rId18"/>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hyperlink" Target="https://jakarta.ee/specifications/tags/2.0/jakarta-tags-spec-2.0.pdf"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1.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webp"/><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Applications WEB JEE (Jakarta EE)</a:t>
            </a:r>
            <a:endParaRPr lang="fr-FR" dirty="0"/>
          </a:p>
        </p:txBody>
      </p:sp>
      <p:sp>
        <p:nvSpPr>
          <p:cNvPr id="3" name="Sous-titre 2"/>
          <p:cNvSpPr>
            <a:spLocks noGrp="1"/>
          </p:cNvSpPr>
          <p:nvPr>
            <p:ph type="subTitle" idx="1"/>
          </p:nvPr>
        </p:nvSpPr>
        <p:spPr/>
        <p:txBody>
          <a:bodyPr/>
          <a:lstStyle/>
          <a:p>
            <a:r>
              <a:rPr lang="fr-FR" dirty="0" smtClean="0"/>
              <a:t>Adil KENZI</a:t>
            </a:r>
            <a:endParaRPr lang="fr-FR" dirty="0"/>
          </a:p>
        </p:txBody>
      </p:sp>
    </p:spTree>
    <p:extLst>
      <p:ext uri="{BB962C8B-B14F-4D97-AF65-F5344CB8AC3E}">
        <p14:creationId xmlns:p14="http://schemas.microsoft.com/office/powerpoint/2010/main" val="2041600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61491" y="383153"/>
            <a:ext cx="10990577" cy="1771948"/>
          </a:xfrm>
          <a:prstGeom prst="rect">
            <a:avLst/>
          </a:prstGeom>
          <a:noFill/>
          <a:ln/>
        </p:spPr>
        <p:txBody>
          <a:bodyPr wrap="square" lIns="0" tIns="0" rIns="0" bIns="0" rtlCol="0" anchor="t"/>
          <a:lstStyle/>
          <a:p>
            <a:pPr>
              <a:lnSpc>
                <a:spcPts val="4625"/>
              </a:lnSpc>
            </a:pPr>
            <a:r>
              <a:rPr lang="en-US" sz="3708" b="1" dirty="0" err="1" smtClean="0">
                <a:solidFill>
                  <a:srgbClr val="101014"/>
                </a:solidFill>
                <a:latin typeface="Playfair Display Bold" pitchFamily="34" charset="0"/>
                <a:ea typeface="Playfair Display Bold" pitchFamily="34" charset="-122"/>
                <a:cs typeface="Playfair Display Bold" pitchFamily="34" charset="-120"/>
              </a:rPr>
              <a:t>Autres</a:t>
            </a:r>
            <a:r>
              <a:rPr lang="en-US" sz="3708" b="1" dirty="0" smtClean="0">
                <a:solidFill>
                  <a:srgbClr val="101014"/>
                </a:solidFill>
                <a:latin typeface="Playfair Display Bold" pitchFamily="34" charset="0"/>
                <a:ea typeface="Playfair Display Bold" pitchFamily="34" charset="-122"/>
                <a:cs typeface="Playfair Display Bold" pitchFamily="34" charset="-120"/>
              </a:rPr>
              <a:t> Spec :  </a:t>
            </a:r>
            <a:r>
              <a:rPr lang="en-US" sz="3708" b="1" dirty="0">
                <a:solidFill>
                  <a:srgbClr val="101014"/>
                </a:solidFill>
                <a:latin typeface="Playfair Display Bold" pitchFamily="34" charset="0"/>
                <a:ea typeface="Playfair Display Bold" pitchFamily="34" charset="-122"/>
                <a:cs typeface="Playfair Display Bold" pitchFamily="34" charset="-120"/>
              </a:rPr>
              <a:t>Jakarta MVC</a:t>
            </a:r>
            <a:endParaRPr lang="en-US" sz="3708" dirty="0">
              <a:solidFill>
                <a:srgbClr val="000000"/>
              </a:solidFill>
            </a:endParaRPr>
          </a:p>
        </p:txBody>
      </p:sp>
      <p:sp>
        <p:nvSpPr>
          <p:cNvPr id="4" name="Shape 1"/>
          <p:cNvSpPr/>
          <p:nvPr/>
        </p:nvSpPr>
        <p:spPr>
          <a:xfrm>
            <a:off x="661492" y="3265884"/>
            <a:ext cx="141684" cy="604838"/>
          </a:xfrm>
          <a:prstGeom prst="roundRect">
            <a:avLst>
              <a:gd name="adj" fmla="val 20012"/>
            </a:avLst>
          </a:prstGeom>
          <a:solidFill>
            <a:srgbClr val="E0E0EC"/>
          </a:solidFill>
          <a:ln/>
        </p:spPr>
      </p:sp>
      <p:sp>
        <p:nvSpPr>
          <p:cNvPr id="5" name="Text 2"/>
          <p:cNvSpPr/>
          <p:nvPr/>
        </p:nvSpPr>
        <p:spPr>
          <a:xfrm>
            <a:off x="1086644" y="3265884"/>
            <a:ext cx="5871865" cy="604838"/>
          </a:xfrm>
          <a:prstGeom prst="rect">
            <a:avLst/>
          </a:prstGeom>
          <a:noFill/>
          <a:ln/>
        </p:spPr>
        <p:txBody>
          <a:bodyPr wrap="square" lIns="0" tIns="0" rIns="0" bIns="0" rtlCol="0" anchor="t"/>
          <a:lstStyle/>
          <a:p>
            <a:pPr>
              <a:lnSpc>
                <a:spcPts val="2375"/>
              </a:lnSpc>
            </a:pPr>
            <a:r>
              <a:rPr lang="en-US" sz="1458" dirty="0">
                <a:solidFill>
                  <a:srgbClr val="39393C"/>
                </a:solidFill>
                <a:latin typeface="Open Sans" pitchFamily="34" charset="0"/>
                <a:ea typeface="Open Sans" pitchFamily="34" charset="-122"/>
                <a:cs typeface="Open Sans" pitchFamily="34" charset="-120"/>
              </a:rPr>
              <a:t>Jakarta MVC est un framework pour le développement d'applications web utilisant le modèle MVC.</a:t>
            </a:r>
            <a:endParaRPr lang="en-US" sz="1458" dirty="0">
              <a:solidFill>
                <a:srgbClr val="000000"/>
              </a:solidFill>
            </a:endParaRPr>
          </a:p>
        </p:txBody>
      </p:sp>
      <p:sp>
        <p:nvSpPr>
          <p:cNvPr id="6" name="Shape 3"/>
          <p:cNvSpPr/>
          <p:nvPr/>
        </p:nvSpPr>
        <p:spPr>
          <a:xfrm>
            <a:off x="944960" y="4059734"/>
            <a:ext cx="141684" cy="604838"/>
          </a:xfrm>
          <a:prstGeom prst="roundRect">
            <a:avLst>
              <a:gd name="adj" fmla="val 20012"/>
            </a:avLst>
          </a:prstGeom>
          <a:solidFill>
            <a:srgbClr val="E0E0EC"/>
          </a:solidFill>
          <a:ln/>
        </p:spPr>
      </p:sp>
      <p:sp>
        <p:nvSpPr>
          <p:cNvPr id="7" name="Text 4"/>
          <p:cNvSpPr/>
          <p:nvPr/>
        </p:nvSpPr>
        <p:spPr>
          <a:xfrm>
            <a:off x="1370112" y="4059734"/>
            <a:ext cx="5588397" cy="604838"/>
          </a:xfrm>
          <a:prstGeom prst="rect">
            <a:avLst/>
          </a:prstGeom>
          <a:noFill/>
          <a:ln/>
        </p:spPr>
        <p:txBody>
          <a:bodyPr wrap="square" lIns="0" tIns="0" rIns="0" bIns="0" rtlCol="0" anchor="t"/>
          <a:lstStyle/>
          <a:p>
            <a:pPr>
              <a:lnSpc>
                <a:spcPts val="2375"/>
              </a:lnSpc>
            </a:pPr>
            <a:r>
              <a:rPr lang="en-US" sz="1458" dirty="0">
                <a:solidFill>
                  <a:srgbClr val="39393C"/>
                </a:solidFill>
                <a:latin typeface="Open Sans" pitchFamily="34" charset="0"/>
                <a:ea typeface="Open Sans" pitchFamily="34" charset="-122"/>
                <a:cs typeface="Open Sans" pitchFamily="34" charset="-120"/>
              </a:rPr>
              <a:t>Il sépare la logique métier, la présentation et la gestion des requêtes HTTP, favorisant la modularité et la testabilité.</a:t>
            </a:r>
            <a:endParaRPr lang="en-US" sz="1458" dirty="0">
              <a:solidFill>
                <a:srgbClr val="000000"/>
              </a:solidFill>
            </a:endParaRPr>
          </a:p>
        </p:txBody>
      </p:sp>
      <p:sp>
        <p:nvSpPr>
          <p:cNvPr id="8" name="Shape 5"/>
          <p:cNvSpPr/>
          <p:nvPr/>
        </p:nvSpPr>
        <p:spPr>
          <a:xfrm>
            <a:off x="1228527" y="4853583"/>
            <a:ext cx="141684" cy="604838"/>
          </a:xfrm>
          <a:prstGeom prst="roundRect">
            <a:avLst>
              <a:gd name="adj" fmla="val 20012"/>
            </a:avLst>
          </a:prstGeom>
          <a:solidFill>
            <a:srgbClr val="E0E0EC"/>
          </a:solidFill>
          <a:ln/>
        </p:spPr>
      </p:sp>
      <p:sp>
        <p:nvSpPr>
          <p:cNvPr id="9" name="Text 6"/>
          <p:cNvSpPr/>
          <p:nvPr/>
        </p:nvSpPr>
        <p:spPr>
          <a:xfrm>
            <a:off x="1653679" y="4853583"/>
            <a:ext cx="5304830" cy="604838"/>
          </a:xfrm>
          <a:prstGeom prst="rect">
            <a:avLst/>
          </a:prstGeom>
          <a:noFill/>
          <a:ln/>
        </p:spPr>
        <p:txBody>
          <a:bodyPr wrap="square" lIns="0" tIns="0" rIns="0" bIns="0" rtlCol="0" anchor="t"/>
          <a:lstStyle/>
          <a:p>
            <a:pPr>
              <a:lnSpc>
                <a:spcPts val="2375"/>
              </a:lnSpc>
            </a:pPr>
            <a:r>
              <a:rPr lang="en-US" sz="1458" dirty="0">
                <a:solidFill>
                  <a:srgbClr val="39393C"/>
                </a:solidFill>
                <a:latin typeface="Open Sans" pitchFamily="34" charset="0"/>
                <a:ea typeface="Open Sans" pitchFamily="34" charset="-122"/>
                <a:cs typeface="Open Sans" pitchFamily="34" charset="-120"/>
              </a:rPr>
              <a:t>Jakarta MVC facilite la création d'applications web robustes et maintenables.</a:t>
            </a:r>
            <a:endParaRPr lang="en-US" sz="1458" dirty="0">
              <a:solidFill>
                <a:srgbClr val="000000"/>
              </a:solidFill>
            </a:endParaRPr>
          </a:p>
        </p:txBody>
      </p:sp>
    </p:spTree>
    <p:extLst>
      <p:ext uri="{BB962C8B-B14F-4D97-AF65-F5344CB8AC3E}">
        <p14:creationId xmlns:p14="http://schemas.microsoft.com/office/powerpoint/2010/main" val="153037678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(EL) (1/2)</a:t>
            </a:r>
            <a:endParaRPr lang="fr-FR" dirty="0"/>
          </a:p>
        </p:txBody>
      </p:sp>
      <p:sp>
        <p:nvSpPr>
          <p:cNvPr id="3" name="Rectangle 2"/>
          <p:cNvSpPr/>
          <p:nvPr/>
        </p:nvSpPr>
        <p:spPr>
          <a:xfrm>
            <a:off x="740229" y="1785152"/>
            <a:ext cx="9622971" cy="3970318"/>
          </a:xfrm>
          <a:prstGeom prst="rect">
            <a:avLst/>
          </a:prstGeom>
        </p:spPr>
        <p:txBody>
          <a:bodyPr wrap="square">
            <a:spAutoFit/>
          </a:bodyPr>
          <a:lstStyle/>
          <a:p>
            <a:r>
              <a:rPr lang="fr-FR" dirty="0"/>
              <a:t>&lt;%@page </a:t>
            </a:r>
            <a:r>
              <a:rPr lang="fr-FR" dirty="0" err="1"/>
              <a:t>contentType</a:t>
            </a:r>
            <a:r>
              <a:rPr lang="fr-FR" dirty="0"/>
              <a:t>="</a:t>
            </a:r>
            <a:r>
              <a:rPr lang="fr-FR" dirty="0" err="1"/>
              <a:t>text</a:t>
            </a:r>
            <a:r>
              <a:rPr lang="fr-FR" dirty="0"/>
              <a:t>/html" </a:t>
            </a:r>
            <a:r>
              <a:rPr lang="fr-FR" dirty="0" err="1"/>
              <a:t>pageEncoding</a:t>
            </a:r>
            <a:r>
              <a:rPr lang="fr-FR" dirty="0"/>
              <a:t>="UTF-8"%&gt;</a:t>
            </a:r>
          </a:p>
          <a:p>
            <a:r>
              <a:rPr lang="fr-FR" dirty="0"/>
              <a:t>&lt;!DOCTYPE html&gt;</a:t>
            </a:r>
          </a:p>
          <a:p>
            <a:r>
              <a:rPr lang="fr-FR" dirty="0"/>
              <a:t>&lt;html&gt;</a:t>
            </a:r>
          </a:p>
          <a:p>
            <a:r>
              <a:rPr lang="fr-FR" dirty="0"/>
              <a:t>&lt;</a:t>
            </a:r>
            <a:r>
              <a:rPr lang="fr-FR" dirty="0" err="1"/>
              <a:t>head</a:t>
            </a:r>
            <a:r>
              <a:rPr lang="fr-FR" dirty="0"/>
              <a:t>&gt;</a:t>
            </a:r>
          </a:p>
          <a:p>
            <a:r>
              <a:rPr lang="fr-FR" dirty="0"/>
              <a:t>&lt;</a:t>
            </a:r>
            <a:r>
              <a:rPr lang="fr-FR" dirty="0" err="1"/>
              <a:t>meta</a:t>
            </a:r>
            <a:r>
              <a:rPr lang="fr-FR" dirty="0"/>
              <a:t> http-</a:t>
            </a:r>
            <a:r>
              <a:rPr lang="fr-FR" dirty="0" err="1"/>
              <a:t>equiv</a:t>
            </a:r>
            <a:r>
              <a:rPr lang="fr-FR" dirty="0"/>
              <a:t>="Content-Type" content="</a:t>
            </a:r>
            <a:r>
              <a:rPr lang="fr-FR" dirty="0" err="1"/>
              <a:t>text</a:t>
            </a:r>
            <a:r>
              <a:rPr lang="fr-FR" dirty="0"/>
              <a:t>/html; </a:t>
            </a:r>
            <a:r>
              <a:rPr lang="fr-FR" dirty="0" err="1"/>
              <a:t>charset</a:t>
            </a:r>
            <a:r>
              <a:rPr lang="fr-FR" dirty="0"/>
              <a:t>=UTF-8"&gt;</a:t>
            </a:r>
          </a:p>
          <a:p>
            <a:r>
              <a:rPr lang="fr-FR" dirty="0"/>
              <a:t>&lt;</a:t>
            </a:r>
            <a:r>
              <a:rPr lang="fr-FR" dirty="0" err="1"/>
              <a:t>title</a:t>
            </a:r>
            <a:r>
              <a:rPr lang="fr-FR" dirty="0"/>
              <a:t>&gt;Jakarta Server Page </a:t>
            </a:r>
            <a:r>
              <a:rPr lang="fr-FR" dirty="0" err="1"/>
              <a:t>Example</a:t>
            </a:r>
            <a:r>
              <a:rPr lang="fr-FR" dirty="0"/>
              <a:t>&lt;/</a:t>
            </a:r>
            <a:r>
              <a:rPr lang="fr-FR" dirty="0" err="1"/>
              <a:t>title</a:t>
            </a:r>
            <a:r>
              <a:rPr lang="fr-FR" dirty="0"/>
              <a:t>&gt;</a:t>
            </a:r>
          </a:p>
          <a:p>
            <a:r>
              <a:rPr lang="fr-FR" dirty="0"/>
              <a:t>&lt;/</a:t>
            </a:r>
            <a:r>
              <a:rPr lang="fr-FR" dirty="0" err="1"/>
              <a:t>head</a:t>
            </a:r>
            <a:r>
              <a:rPr lang="fr-FR" dirty="0"/>
              <a:t>&gt;</a:t>
            </a:r>
          </a:p>
          <a:p>
            <a:r>
              <a:rPr lang="fr-FR" dirty="0"/>
              <a:t>&lt;body&gt;</a:t>
            </a:r>
          </a:p>
          <a:p>
            <a:r>
              <a:rPr lang="fr-FR" dirty="0"/>
              <a:t>&lt;</a:t>
            </a:r>
            <a:r>
              <a:rPr lang="fr-FR" dirty="0" err="1"/>
              <a:t>jsp:useBean</a:t>
            </a:r>
            <a:r>
              <a:rPr lang="fr-FR" dirty="0"/>
              <a:t> id="</a:t>
            </a:r>
            <a:r>
              <a:rPr lang="fr-FR" dirty="0" err="1"/>
              <a:t>dateBean</a:t>
            </a:r>
            <a:r>
              <a:rPr lang="fr-FR" dirty="0"/>
              <a:t>" scope="application" class="</a:t>
            </a:r>
            <a:r>
              <a:rPr lang="fr-FR" dirty="0" smtClean="0"/>
              <a:t>org.chapter02</a:t>
            </a:r>
            <a:r>
              <a:rPr lang="fr-FR" dirty="0"/>
              <a:t>.</a:t>
            </a:r>
          </a:p>
          <a:p>
            <a:r>
              <a:rPr lang="fr-FR" dirty="0"/>
              <a:t>recipe02_01.DateBean"/&gt;</a:t>
            </a:r>
          </a:p>
          <a:p>
            <a:r>
              <a:rPr lang="fr-FR" dirty="0"/>
              <a:t>Hello World!&lt;</a:t>
            </a:r>
            <a:r>
              <a:rPr lang="fr-FR" dirty="0" err="1"/>
              <a:t>br</a:t>
            </a:r>
            <a:r>
              <a:rPr lang="fr-FR" dirty="0"/>
              <a:t>/&gt;</a:t>
            </a:r>
          </a:p>
          <a:p>
            <a:r>
              <a:rPr lang="fr-FR" dirty="0"/>
              <a:t>The </a:t>
            </a:r>
            <a:r>
              <a:rPr lang="fr-FR" dirty="0" err="1"/>
              <a:t>current</a:t>
            </a:r>
            <a:r>
              <a:rPr lang="fr-FR" dirty="0"/>
              <a:t> date </a:t>
            </a:r>
            <a:r>
              <a:rPr lang="fr-FR" dirty="0" err="1"/>
              <a:t>is</a:t>
            </a:r>
            <a:r>
              <a:rPr lang="fr-FR" dirty="0"/>
              <a:t>: ${</a:t>
            </a:r>
            <a:r>
              <a:rPr lang="fr-FR" dirty="0" err="1"/>
              <a:t>dateBean.currentDate</a:t>
            </a:r>
            <a:r>
              <a:rPr lang="fr-FR" dirty="0"/>
              <a:t>}!</a:t>
            </a:r>
          </a:p>
          <a:p>
            <a:r>
              <a:rPr lang="fr-FR" dirty="0"/>
              <a:t>&lt;/body&gt;</a:t>
            </a:r>
          </a:p>
          <a:p>
            <a:r>
              <a:rPr lang="fr-FR" dirty="0"/>
              <a:t>&lt;/html&gt;</a:t>
            </a:r>
          </a:p>
        </p:txBody>
      </p:sp>
    </p:spTree>
    <p:extLst>
      <p:ext uri="{BB962C8B-B14F-4D97-AF65-F5344CB8AC3E}">
        <p14:creationId xmlns:p14="http://schemas.microsoft.com/office/powerpoint/2010/main" val="89758421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(EL) </a:t>
            </a:r>
            <a:r>
              <a:rPr lang="fr-FR" dirty="0" smtClean="0"/>
              <a:t>(2/2</a:t>
            </a:r>
            <a:r>
              <a:rPr lang="fr-FR" dirty="0"/>
              <a:t>)</a:t>
            </a:r>
          </a:p>
        </p:txBody>
      </p:sp>
      <p:sp>
        <p:nvSpPr>
          <p:cNvPr id="3" name="Rectangle 2"/>
          <p:cNvSpPr/>
          <p:nvPr/>
        </p:nvSpPr>
        <p:spPr>
          <a:xfrm>
            <a:off x="1280160" y="1698903"/>
            <a:ext cx="8569234" cy="4801314"/>
          </a:xfrm>
          <a:prstGeom prst="rect">
            <a:avLst/>
          </a:prstGeom>
        </p:spPr>
        <p:txBody>
          <a:bodyPr wrap="square">
            <a:spAutoFit/>
          </a:bodyPr>
          <a:lstStyle/>
          <a:p>
            <a:r>
              <a:rPr lang="fr-FR" dirty="0"/>
              <a:t>package org.jakartaeerecipe.chapter02.recipe02_01;</a:t>
            </a:r>
          </a:p>
          <a:p>
            <a:r>
              <a:rPr lang="fr-FR" dirty="0"/>
              <a:t>import </a:t>
            </a:r>
            <a:r>
              <a:rPr lang="fr-FR" dirty="0" err="1"/>
              <a:t>java.util.Date</a:t>
            </a:r>
            <a:r>
              <a:rPr lang="fr-FR" dirty="0"/>
              <a:t>;</a:t>
            </a:r>
          </a:p>
          <a:p>
            <a:r>
              <a:rPr lang="fr-FR" dirty="0"/>
              <a:t>public class </a:t>
            </a:r>
            <a:r>
              <a:rPr lang="fr-FR" dirty="0" err="1"/>
              <a:t>DateBean</a:t>
            </a:r>
            <a:r>
              <a:rPr lang="fr-FR" dirty="0"/>
              <a:t> {</a:t>
            </a:r>
          </a:p>
          <a:p>
            <a:r>
              <a:rPr lang="fr-FR" dirty="0" err="1"/>
              <a:t>private</a:t>
            </a:r>
            <a:r>
              <a:rPr lang="fr-FR" dirty="0"/>
              <a:t> Date </a:t>
            </a:r>
            <a:r>
              <a:rPr lang="fr-FR" dirty="0" err="1"/>
              <a:t>currentDate</a:t>
            </a:r>
            <a:r>
              <a:rPr lang="fr-FR" dirty="0"/>
              <a:t> = new Date();</a:t>
            </a:r>
          </a:p>
          <a:p>
            <a:r>
              <a:rPr lang="fr-FR" dirty="0"/>
              <a:t>/**</a:t>
            </a:r>
          </a:p>
          <a:p>
            <a:r>
              <a:rPr lang="fr-FR" dirty="0"/>
              <a:t>* @return the </a:t>
            </a:r>
            <a:r>
              <a:rPr lang="fr-FR" dirty="0" err="1"/>
              <a:t>currentDate</a:t>
            </a:r>
            <a:endParaRPr lang="fr-FR" dirty="0"/>
          </a:p>
          <a:p>
            <a:r>
              <a:rPr lang="fr-FR" dirty="0"/>
              <a:t>*/</a:t>
            </a:r>
          </a:p>
          <a:p>
            <a:r>
              <a:rPr lang="fr-FR" dirty="0"/>
              <a:t>public Date </a:t>
            </a:r>
            <a:r>
              <a:rPr lang="fr-FR" dirty="0" err="1"/>
              <a:t>getCurrentDate</a:t>
            </a:r>
            <a:r>
              <a:rPr lang="fr-FR" dirty="0"/>
              <a:t>() {</a:t>
            </a:r>
          </a:p>
          <a:p>
            <a:r>
              <a:rPr lang="fr-FR" dirty="0"/>
              <a:t>return </a:t>
            </a:r>
            <a:r>
              <a:rPr lang="fr-FR" dirty="0" err="1"/>
              <a:t>currentDate</a:t>
            </a:r>
            <a:r>
              <a:rPr lang="fr-FR" dirty="0"/>
              <a:t>;</a:t>
            </a:r>
          </a:p>
          <a:p>
            <a:r>
              <a:rPr lang="fr-FR" dirty="0"/>
              <a:t>}</a:t>
            </a:r>
          </a:p>
          <a:p>
            <a:r>
              <a:rPr lang="fr-FR" dirty="0"/>
              <a:t>/**</a:t>
            </a:r>
          </a:p>
          <a:p>
            <a:r>
              <a:rPr lang="fr-FR" dirty="0"/>
              <a:t>* @</a:t>
            </a:r>
            <a:r>
              <a:rPr lang="fr-FR" dirty="0" err="1"/>
              <a:t>param</a:t>
            </a:r>
            <a:r>
              <a:rPr lang="fr-FR" dirty="0"/>
              <a:t> </a:t>
            </a:r>
            <a:r>
              <a:rPr lang="fr-FR" dirty="0" err="1"/>
              <a:t>currentDate</a:t>
            </a:r>
            <a:r>
              <a:rPr lang="fr-FR" dirty="0"/>
              <a:t> the </a:t>
            </a:r>
            <a:r>
              <a:rPr lang="fr-FR" dirty="0" err="1"/>
              <a:t>currentDate</a:t>
            </a:r>
            <a:r>
              <a:rPr lang="fr-FR" dirty="0"/>
              <a:t> to set</a:t>
            </a:r>
          </a:p>
          <a:p>
            <a:r>
              <a:rPr lang="fr-FR" dirty="0"/>
              <a:t>*/</a:t>
            </a:r>
          </a:p>
          <a:p>
            <a:r>
              <a:rPr lang="fr-FR" dirty="0"/>
              <a:t>public </a:t>
            </a:r>
            <a:r>
              <a:rPr lang="fr-FR" dirty="0" err="1"/>
              <a:t>void</a:t>
            </a:r>
            <a:r>
              <a:rPr lang="fr-FR" dirty="0"/>
              <a:t> </a:t>
            </a:r>
            <a:r>
              <a:rPr lang="fr-FR" dirty="0" err="1"/>
              <a:t>setCurrentDate</a:t>
            </a:r>
            <a:r>
              <a:rPr lang="fr-FR" dirty="0"/>
              <a:t>(Date </a:t>
            </a:r>
            <a:r>
              <a:rPr lang="fr-FR" dirty="0" err="1"/>
              <a:t>currentDate</a:t>
            </a:r>
            <a:r>
              <a:rPr lang="fr-FR" dirty="0"/>
              <a:t>) {</a:t>
            </a:r>
          </a:p>
          <a:p>
            <a:r>
              <a:rPr lang="fr-FR" dirty="0" err="1"/>
              <a:t>this.currentDate</a:t>
            </a:r>
            <a:r>
              <a:rPr lang="fr-FR" dirty="0"/>
              <a:t> = </a:t>
            </a:r>
            <a:r>
              <a:rPr lang="fr-FR" dirty="0" err="1"/>
              <a:t>currentDate</a:t>
            </a:r>
            <a:r>
              <a:rPr lang="fr-FR" dirty="0"/>
              <a:t>;</a:t>
            </a:r>
          </a:p>
          <a:p>
            <a:r>
              <a:rPr lang="fr-FR" dirty="0"/>
              <a:t>}</a:t>
            </a:r>
          </a:p>
          <a:p>
            <a:r>
              <a:rPr lang="fr-FR" dirty="0"/>
              <a:t>}</a:t>
            </a:r>
          </a:p>
        </p:txBody>
      </p:sp>
    </p:spTree>
    <p:extLst>
      <p:ext uri="{BB962C8B-B14F-4D97-AF65-F5344CB8AC3E}">
        <p14:creationId xmlns:p14="http://schemas.microsoft.com/office/powerpoint/2010/main" val="361374481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JSTL:</a:t>
            </a:r>
            <a:r>
              <a:rPr lang="fr-FR" i="1" dirty="0"/>
              <a:t> Jakarta Server Pages Standard Tag Library</a:t>
            </a:r>
            <a:endParaRPr lang="fr-FR" dirty="0"/>
          </a:p>
        </p:txBody>
      </p:sp>
      <p:sp>
        <p:nvSpPr>
          <p:cNvPr id="4" name="Espace réservé du contenu 3"/>
          <p:cNvSpPr>
            <a:spLocks noGrp="1"/>
          </p:cNvSpPr>
          <p:nvPr>
            <p:ph idx="1"/>
          </p:nvPr>
        </p:nvSpPr>
        <p:spPr/>
        <p:txBody>
          <a:bodyPr>
            <a:normAutofit fontScale="85000" lnSpcReduction="20000"/>
          </a:bodyPr>
          <a:lstStyle/>
          <a:p>
            <a:pPr>
              <a:buFont typeface="Arial" panose="020B0604020202020204" pitchFamily="34" charset="0"/>
              <a:buChar char="•"/>
            </a:pPr>
            <a:r>
              <a:rPr lang="fr-FR" dirty="0"/>
              <a:t>Les balises JSTL </a:t>
            </a:r>
            <a:r>
              <a:rPr lang="fr-FR" dirty="0" smtClean="0"/>
              <a:t>ont </a:t>
            </a:r>
            <a:r>
              <a:rPr lang="fr-FR" dirty="0"/>
              <a:t>pour objectif de simplifier la réalisation des pages JSP. </a:t>
            </a:r>
            <a:endParaRPr lang="fr-FR" dirty="0" smtClean="0"/>
          </a:p>
          <a:p>
            <a:pPr>
              <a:buFont typeface="Arial" panose="020B0604020202020204" pitchFamily="34" charset="0"/>
              <a:buChar char="•"/>
            </a:pPr>
            <a:r>
              <a:rPr lang="fr-FR" dirty="0" smtClean="0"/>
              <a:t>Il </a:t>
            </a:r>
            <a:r>
              <a:rPr lang="fr-FR" dirty="0"/>
              <a:t>n’est alors plus nécessaire d’être un développeur Java confirmé pour réaliser des pages JSP. </a:t>
            </a:r>
            <a:endParaRPr lang="fr-FR" dirty="0" smtClean="0"/>
          </a:p>
          <a:p>
            <a:pPr>
              <a:buFont typeface="Arial" panose="020B0604020202020204" pitchFamily="34" charset="0"/>
              <a:buChar char="•"/>
            </a:pPr>
            <a:r>
              <a:rPr lang="fr-FR" dirty="0" smtClean="0"/>
              <a:t>Les </a:t>
            </a:r>
            <a:r>
              <a:rPr lang="fr-FR" dirty="0"/>
              <a:t>balises JSTL sont en version </a:t>
            </a:r>
            <a:r>
              <a:rPr lang="fr-FR" b="1" dirty="0"/>
              <a:t>2.0</a:t>
            </a:r>
            <a:r>
              <a:rPr lang="fr-FR" dirty="0"/>
              <a:t> et la documentation est accessible à l’adresse suivante : </a:t>
            </a:r>
            <a:r>
              <a:rPr lang="fr-FR" dirty="0">
                <a:hlinkClick r:id="rId2"/>
              </a:rPr>
              <a:t>https://jakarta.ee/specifications/tags/2.0/jakarta-tags-spec-2.0.pdf</a:t>
            </a:r>
            <a:endParaRPr lang="fr-FR" dirty="0"/>
          </a:p>
          <a:p>
            <a:pPr>
              <a:buFont typeface="Arial" panose="020B0604020202020204" pitchFamily="34" charset="0"/>
              <a:buChar char="•"/>
            </a:pPr>
            <a:r>
              <a:rPr lang="fr-FR" dirty="0"/>
              <a:t>Les balises JSTL permettent de réaliser des traitements récurrents parmi lesquels on retrouve </a:t>
            </a:r>
            <a:r>
              <a:rPr lang="fr-FR" dirty="0" smtClean="0"/>
              <a:t>:</a:t>
            </a:r>
          </a:p>
          <a:p>
            <a:pPr lvl="1">
              <a:buFont typeface="Arial" panose="020B0604020202020204" pitchFamily="34" charset="0"/>
              <a:buChar char="•"/>
            </a:pPr>
            <a:r>
              <a:rPr lang="fr-FR" dirty="0"/>
              <a:t>la gestion des accès aux </a:t>
            </a:r>
            <a:r>
              <a:rPr lang="fr-FR" dirty="0" smtClean="0"/>
              <a:t>ressources,</a:t>
            </a:r>
          </a:p>
          <a:p>
            <a:pPr lvl="1">
              <a:buFont typeface="Arial" panose="020B0604020202020204" pitchFamily="34" charset="0"/>
              <a:buChar char="•"/>
            </a:pPr>
            <a:r>
              <a:rPr lang="fr-FR" dirty="0" smtClean="0"/>
              <a:t>l’internationalisation et </a:t>
            </a:r>
            <a:r>
              <a:rPr lang="fr-FR" dirty="0"/>
              <a:t>le </a:t>
            </a:r>
            <a:r>
              <a:rPr lang="fr-FR" dirty="0" smtClean="0"/>
              <a:t>formatage,</a:t>
            </a:r>
          </a:p>
          <a:p>
            <a:pPr lvl="1">
              <a:buFont typeface="Arial" panose="020B0604020202020204" pitchFamily="34" charset="0"/>
              <a:buChar char="•"/>
            </a:pPr>
            <a:r>
              <a:rPr lang="fr-FR" dirty="0" smtClean="0"/>
              <a:t>la </a:t>
            </a:r>
            <a:r>
              <a:rPr lang="fr-FR" dirty="0"/>
              <a:t>gestion des accès aux bases de </a:t>
            </a:r>
            <a:r>
              <a:rPr lang="fr-FR" dirty="0" smtClean="0"/>
              <a:t>données,</a:t>
            </a:r>
          </a:p>
          <a:p>
            <a:pPr lvl="1">
              <a:buFont typeface="Arial" panose="020B0604020202020204" pitchFamily="34" charset="0"/>
              <a:buChar char="•"/>
            </a:pPr>
            <a:r>
              <a:rPr lang="fr-FR" dirty="0" smtClean="0"/>
              <a:t>la </a:t>
            </a:r>
            <a:r>
              <a:rPr lang="fr-FR" dirty="0"/>
              <a:t>création de contenu </a:t>
            </a:r>
            <a:r>
              <a:rPr lang="fr-FR" dirty="0" smtClean="0"/>
              <a:t>XML,</a:t>
            </a:r>
          </a:p>
          <a:p>
            <a:pPr lvl="1">
              <a:buFont typeface="Arial" panose="020B0604020202020204" pitchFamily="34" charset="0"/>
              <a:buChar char="•"/>
            </a:pPr>
            <a:r>
              <a:rPr lang="fr-FR" dirty="0" smtClean="0"/>
              <a:t>la </a:t>
            </a:r>
            <a:r>
              <a:rPr lang="fr-FR" dirty="0"/>
              <a:t>manipulation de chaînes de caractères</a:t>
            </a:r>
            <a:r>
              <a:rPr lang="fr-FR" dirty="0" smtClean="0"/>
              <a:t>.</a:t>
            </a:r>
          </a:p>
          <a:p>
            <a:pPr>
              <a:buFont typeface="Arial" panose="020B0604020202020204" pitchFamily="34" charset="0"/>
              <a:buChar char="•"/>
            </a:pPr>
            <a:r>
              <a:rPr lang="fr-FR" dirty="0"/>
              <a:t>Les balises JSTL sont étroitement liées à l’EL et permettent l’ajout de fonctionnalités comme la mise en place de conditionnelles, d’itérations...</a:t>
            </a:r>
          </a:p>
          <a:p>
            <a:r>
              <a:rPr lang="fr-FR" dirty="0"/>
              <a:t/>
            </a:r>
            <a:br>
              <a:rPr lang="fr-FR" dirty="0"/>
            </a:br>
            <a:endParaRPr lang="fr-FR" dirty="0"/>
          </a:p>
        </p:txBody>
      </p:sp>
    </p:spTree>
    <p:extLst>
      <p:ext uri="{BB962C8B-B14F-4D97-AF65-F5344CB8AC3E}">
        <p14:creationId xmlns:p14="http://schemas.microsoft.com/office/powerpoint/2010/main" val="247581541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balises JSTL</a:t>
            </a:r>
          </a:p>
        </p:txBody>
      </p:sp>
      <p:sp>
        <p:nvSpPr>
          <p:cNvPr id="3" name="Espace réservé du contenu 2"/>
          <p:cNvSpPr>
            <a:spLocks noGrp="1"/>
          </p:cNvSpPr>
          <p:nvPr>
            <p:ph idx="1"/>
          </p:nvPr>
        </p:nvSpPr>
        <p:spPr/>
        <p:txBody>
          <a:bodyPr/>
          <a:lstStyle/>
          <a:p>
            <a:pPr>
              <a:buFont typeface="Arial" panose="020B0604020202020204" pitchFamily="34" charset="0"/>
              <a:buChar char="•"/>
            </a:pPr>
            <a:r>
              <a:rPr lang="fr-FR" dirty="0"/>
              <a:t>Les balises JSTL sont regroupées en bibliothèques de tags (Tag </a:t>
            </a:r>
            <a:r>
              <a:rPr lang="fr-FR" dirty="0" err="1"/>
              <a:t>Libraries</a:t>
            </a:r>
            <a:r>
              <a:rPr lang="fr-FR" dirty="0"/>
              <a:t>). Elles sont au nombre de cinq comme le présente le tableau suivant </a:t>
            </a:r>
            <a:r>
              <a:rPr lang="fr-FR" dirty="0" smtClean="0"/>
              <a:t>:</a:t>
            </a:r>
          </a:p>
          <a:p>
            <a:pPr marL="0" indent="0">
              <a:buNone/>
            </a:pPr>
            <a:endParaRPr lang="fr-FR" dirty="0" smtClean="0"/>
          </a:p>
          <a:p>
            <a:pPr marL="0" indent="0">
              <a:buNone/>
            </a:pPr>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2367286277"/>
              </p:ext>
            </p:extLst>
          </p:nvPr>
        </p:nvGraphicFramePr>
        <p:xfrm>
          <a:off x="1097281" y="2537737"/>
          <a:ext cx="9988731" cy="4024362"/>
        </p:xfrm>
        <a:graphic>
          <a:graphicData uri="http://schemas.openxmlformats.org/drawingml/2006/table">
            <a:tbl>
              <a:tblPr/>
              <a:tblGrid>
                <a:gridCol w="3329577"/>
                <a:gridCol w="4264296"/>
                <a:gridCol w="2394858"/>
              </a:tblGrid>
              <a:tr h="282296">
                <a:tc>
                  <a:txBody>
                    <a:bodyPr/>
                    <a:lstStyle/>
                    <a:p>
                      <a:pPr algn="ctr" fontAlgn="t"/>
                      <a:r>
                        <a:rPr lang="fr-FR" sz="1400">
                          <a:effectLst/>
                        </a:rPr>
                        <a:t>Librairie</a:t>
                      </a:r>
                    </a:p>
                  </a:txBody>
                  <a:tcPr marL="29406" marR="58812" marT="35287" marB="35287">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ctr" fontAlgn="t"/>
                      <a:r>
                        <a:rPr lang="fr-FR" sz="1400" dirty="0">
                          <a:effectLst/>
                        </a:rPr>
                        <a:t>URI</a:t>
                      </a:r>
                    </a:p>
                  </a:txBody>
                  <a:tcPr marL="29406" marR="58812" marT="35287" marB="35287">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ctr" fontAlgn="t"/>
                      <a:r>
                        <a:rPr lang="fr-FR" sz="1400">
                          <a:effectLst/>
                        </a:rPr>
                        <a:t>Préfixe</a:t>
                      </a:r>
                    </a:p>
                  </a:txBody>
                  <a:tcPr marL="29406" marR="58812" marT="35287" marB="35287">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r>
              <a:tr h="705741">
                <a:tc>
                  <a:txBody>
                    <a:bodyPr/>
                    <a:lstStyle/>
                    <a:p>
                      <a:pPr algn="just" fontAlgn="t"/>
                      <a:r>
                        <a:rPr lang="fr-FR" sz="1400">
                          <a:effectLst/>
                        </a:rPr>
                        <a:t>La bibliothèque de base (</a:t>
                      </a:r>
                      <a:r>
                        <a:rPr lang="fr-FR" sz="1400">
                          <a:effectLst/>
                          <a:latin typeface="Courier New" panose="02070309020205020404" pitchFamily="49" charset="0"/>
                        </a:rPr>
                        <a:t>core</a:t>
                      </a:r>
                      <a:r>
                        <a:rPr lang="fr-FR" sz="1400">
                          <a:effectLst/>
                        </a:rPr>
                        <a:t>)</a:t>
                      </a:r>
                    </a:p>
                  </a:txBody>
                  <a:tcPr marL="29406" marR="58812" marT="35287" marB="35287">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just" fontAlgn="t"/>
                      <a:r>
                        <a:rPr lang="fr-FR" sz="1400">
                          <a:effectLst/>
                          <a:latin typeface="Courier New" panose="02070309020205020404" pitchFamily="49" charset="0"/>
                        </a:rPr>
                        <a:t>http://java.sun.com/jsp/jstl/core</a:t>
                      </a:r>
                      <a:endParaRPr lang="fr-FR" sz="1400">
                        <a:effectLst/>
                      </a:endParaRPr>
                    </a:p>
                  </a:txBody>
                  <a:tcPr marL="29406" marR="58812" marT="35287" marB="35287">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just" fontAlgn="t"/>
                      <a:r>
                        <a:rPr lang="fr-FR" sz="1400">
                          <a:effectLst/>
                          <a:latin typeface="Courier New" panose="02070309020205020404" pitchFamily="49" charset="0"/>
                        </a:rPr>
                        <a:t>c</a:t>
                      </a:r>
                      <a:endParaRPr lang="fr-FR" sz="1400">
                        <a:effectLst/>
                      </a:endParaRPr>
                    </a:p>
                  </a:txBody>
                  <a:tcPr marL="29406" marR="58812" marT="35287" marB="35287">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r>
              <a:tr h="705741">
                <a:tc>
                  <a:txBody>
                    <a:bodyPr/>
                    <a:lstStyle/>
                    <a:p>
                      <a:pPr algn="just" fontAlgn="t"/>
                      <a:r>
                        <a:rPr lang="fr-FR" sz="1400">
                          <a:effectLst/>
                        </a:rPr>
                        <a:t>La bibliothèque permettant la manipulation XML</a:t>
                      </a:r>
                    </a:p>
                  </a:txBody>
                  <a:tcPr marL="29406" marR="58812" marT="35287" marB="35287">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just" fontAlgn="t"/>
                      <a:r>
                        <a:rPr lang="fr-FR" sz="1400">
                          <a:effectLst/>
                          <a:latin typeface="Courier New" panose="02070309020205020404" pitchFamily="49" charset="0"/>
                        </a:rPr>
                        <a:t>http://java.sun.com/jsp/jstl/x</a:t>
                      </a:r>
                      <a:endParaRPr lang="fr-FR" sz="1400">
                        <a:effectLst/>
                      </a:endParaRPr>
                    </a:p>
                  </a:txBody>
                  <a:tcPr marL="29406" marR="58812" marT="35287" marB="35287">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just" fontAlgn="t"/>
                      <a:r>
                        <a:rPr lang="fr-FR" sz="1400">
                          <a:effectLst/>
                          <a:latin typeface="Courier New" panose="02070309020205020404" pitchFamily="49" charset="0"/>
                        </a:rPr>
                        <a:t>x</a:t>
                      </a:r>
                      <a:endParaRPr lang="fr-FR" sz="1400">
                        <a:effectLst/>
                      </a:endParaRPr>
                    </a:p>
                  </a:txBody>
                  <a:tcPr marL="29406" marR="58812" marT="35287" marB="35287">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r>
              <a:tr h="705741">
                <a:tc>
                  <a:txBody>
                    <a:bodyPr/>
                    <a:lstStyle/>
                    <a:p>
                      <a:pPr algn="just" fontAlgn="t"/>
                      <a:r>
                        <a:rPr lang="fr-FR" sz="1400">
                          <a:effectLst/>
                        </a:rPr>
                        <a:t>La bibliothèque permettant l’internationalisation</a:t>
                      </a:r>
                    </a:p>
                  </a:txBody>
                  <a:tcPr marL="29406" marR="58812" marT="35287" marB="35287">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just" fontAlgn="t"/>
                      <a:r>
                        <a:rPr lang="fr-FR" sz="1400">
                          <a:effectLst/>
                          <a:latin typeface="Courier New" panose="02070309020205020404" pitchFamily="49" charset="0"/>
                        </a:rPr>
                        <a:t>http://java.sun.com/jsp/jstl/fmt</a:t>
                      </a:r>
                      <a:endParaRPr lang="fr-FR" sz="1400">
                        <a:effectLst/>
                      </a:endParaRPr>
                    </a:p>
                  </a:txBody>
                  <a:tcPr marL="29406" marR="58812" marT="35287" marB="35287">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just" fontAlgn="t"/>
                      <a:r>
                        <a:rPr lang="fr-FR" sz="1400">
                          <a:effectLst/>
                          <a:latin typeface="Courier New" panose="02070309020205020404" pitchFamily="49" charset="0"/>
                        </a:rPr>
                        <a:t>fmt</a:t>
                      </a:r>
                      <a:endParaRPr lang="fr-FR" sz="1400">
                        <a:effectLst/>
                      </a:endParaRPr>
                    </a:p>
                  </a:txBody>
                  <a:tcPr marL="29406" marR="58812" marT="35287" marB="35287">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r>
              <a:tr h="917464">
                <a:tc>
                  <a:txBody>
                    <a:bodyPr/>
                    <a:lstStyle/>
                    <a:p>
                      <a:pPr algn="just" fontAlgn="t"/>
                      <a:r>
                        <a:rPr lang="fr-FR" sz="1400">
                          <a:effectLst/>
                        </a:rPr>
                        <a:t>La bibliothèque permettant l’accès aux bases de données</a:t>
                      </a:r>
                    </a:p>
                  </a:txBody>
                  <a:tcPr marL="29406" marR="58812" marT="35287" marB="35287">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just" fontAlgn="t"/>
                      <a:r>
                        <a:rPr lang="fr-FR" sz="1400">
                          <a:effectLst/>
                          <a:latin typeface="Courier New" panose="02070309020205020404" pitchFamily="49" charset="0"/>
                        </a:rPr>
                        <a:t>http://java.sun.com/jsp/jstl/sql</a:t>
                      </a:r>
                      <a:endParaRPr lang="fr-FR" sz="1400">
                        <a:effectLst/>
                      </a:endParaRPr>
                    </a:p>
                  </a:txBody>
                  <a:tcPr marL="29406" marR="58812" marT="35287" marB="35287">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just" fontAlgn="t"/>
                      <a:r>
                        <a:rPr lang="fr-FR" sz="1400">
                          <a:effectLst/>
                          <a:latin typeface="Courier New" panose="02070309020205020404" pitchFamily="49" charset="0"/>
                        </a:rPr>
                        <a:t>sql</a:t>
                      </a:r>
                      <a:endParaRPr lang="fr-FR" sz="1400">
                        <a:effectLst/>
                      </a:endParaRPr>
                    </a:p>
                  </a:txBody>
                  <a:tcPr marL="29406" marR="58812" marT="35287" marB="35287">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r>
              <a:tr h="705741">
                <a:tc>
                  <a:txBody>
                    <a:bodyPr/>
                    <a:lstStyle/>
                    <a:p>
                      <a:pPr algn="just" fontAlgn="t"/>
                      <a:r>
                        <a:rPr lang="fr-FR" sz="1400">
                          <a:effectLst/>
                        </a:rPr>
                        <a:t>La bibliothèque de fonctions</a:t>
                      </a:r>
                    </a:p>
                  </a:txBody>
                  <a:tcPr marL="29406" marR="58812" marT="35287" marB="35287">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just" fontAlgn="t"/>
                      <a:r>
                        <a:rPr lang="fr-FR" sz="1400">
                          <a:effectLst/>
                          <a:latin typeface="Courier New" panose="02070309020205020404" pitchFamily="49" charset="0"/>
                        </a:rPr>
                        <a:t>http://java.sun.com/jsp/jstl/functions</a:t>
                      </a:r>
                      <a:endParaRPr lang="fr-FR" sz="1400">
                        <a:effectLst/>
                      </a:endParaRPr>
                    </a:p>
                  </a:txBody>
                  <a:tcPr marL="29406" marR="58812" marT="35287" marB="35287">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c>
                  <a:txBody>
                    <a:bodyPr/>
                    <a:lstStyle/>
                    <a:p>
                      <a:pPr algn="just" fontAlgn="t"/>
                      <a:r>
                        <a:rPr lang="fr-FR" sz="1400" dirty="0" err="1">
                          <a:effectLst/>
                          <a:latin typeface="Courier New" panose="02070309020205020404" pitchFamily="49" charset="0"/>
                        </a:rPr>
                        <a:t>fn</a:t>
                      </a:r>
                      <a:endParaRPr lang="fr-FR" sz="1400" dirty="0">
                        <a:effectLst/>
                      </a:endParaRPr>
                    </a:p>
                  </a:txBody>
                  <a:tcPr marL="29406" marR="58812" marT="35287" marB="35287">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5023872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re 29"/>
          <p:cNvSpPr>
            <a:spLocks noGrp="1"/>
          </p:cNvSpPr>
          <p:nvPr>
            <p:ph type="title"/>
          </p:nvPr>
        </p:nvSpPr>
        <p:spPr/>
        <p:txBody>
          <a:bodyPr/>
          <a:lstStyle/>
          <a:p>
            <a:r>
              <a:rPr lang="fr-FR" dirty="0"/>
              <a:t>Balises </a:t>
            </a:r>
            <a:r>
              <a:rPr lang="fr-FR" dirty="0" err="1"/>
              <a:t>Core</a:t>
            </a:r>
            <a:r>
              <a:rPr lang="fr-FR" dirty="0"/>
              <a:t> (c) - Contrôle de Flux et Variables</a:t>
            </a:r>
          </a:p>
        </p:txBody>
      </p:sp>
      <p:graphicFrame>
        <p:nvGraphicFramePr>
          <p:cNvPr id="39" name="Tableau 38"/>
          <p:cNvGraphicFramePr>
            <a:graphicFrameLocks noGrp="1"/>
          </p:cNvGraphicFramePr>
          <p:nvPr>
            <p:extLst>
              <p:ext uri="{D42A27DB-BD31-4B8C-83A1-F6EECF244321}">
                <p14:modId xmlns:p14="http://schemas.microsoft.com/office/powerpoint/2010/main" val="1144248265"/>
              </p:ext>
            </p:extLst>
          </p:nvPr>
        </p:nvGraphicFramePr>
        <p:xfrm>
          <a:off x="879566" y="1845986"/>
          <a:ext cx="10276113" cy="4114205"/>
        </p:xfrm>
        <a:graphic>
          <a:graphicData uri="http://schemas.openxmlformats.org/drawingml/2006/table">
            <a:tbl>
              <a:tblPr/>
              <a:tblGrid>
                <a:gridCol w="3425371"/>
                <a:gridCol w="3425371"/>
                <a:gridCol w="3425371"/>
              </a:tblGrid>
              <a:tr h="182851">
                <a:tc>
                  <a:txBody>
                    <a:bodyPr/>
                    <a:lstStyle/>
                    <a:p>
                      <a:r>
                        <a:rPr lang="fr-FR" sz="1200" b="1" dirty="0"/>
                        <a:t>Balise</a:t>
                      </a:r>
                      <a:endParaRPr lang="fr-FR" sz="1200" dirty="0"/>
                    </a:p>
                  </a:txBody>
                  <a:tcPr marL="45713" marR="45713" marT="22856" marB="228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b="1"/>
                        <a:t>Description</a:t>
                      </a:r>
                      <a:endParaRPr lang="fr-FR" sz="1200"/>
                    </a:p>
                  </a:txBody>
                  <a:tcPr marL="45713" marR="45713" marT="22856" marB="228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b="1"/>
                        <a:t>Exemple</a:t>
                      </a:r>
                      <a:endParaRPr lang="fr-FR" sz="1200"/>
                    </a:p>
                  </a:txBody>
                  <a:tcPr marL="45713" marR="45713" marT="22856" marB="228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19989">
                <a:tc>
                  <a:txBody>
                    <a:bodyPr/>
                    <a:lstStyle/>
                    <a:p>
                      <a:r>
                        <a:rPr lang="fr-FR" sz="1200" dirty="0"/>
                        <a:t>&lt;</a:t>
                      </a:r>
                      <a:r>
                        <a:rPr lang="fr-FR" sz="1200" dirty="0" err="1"/>
                        <a:t>c:out</a:t>
                      </a:r>
                      <a:r>
                        <a:rPr lang="fr-FR" sz="1200" dirty="0"/>
                        <a:t>&gt;</a:t>
                      </a:r>
                    </a:p>
                  </a:txBody>
                  <a:tcPr marL="45713" marR="45713" marT="22856" marB="228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dirty="0"/>
                        <a:t>Affiche une valeur </a:t>
                      </a:r>
                    </a:p>
                  </a:txBody>
                  <a:tcPr marL="45713" marR="45713" marT="22856" marB="228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a:t>&lt;c:out value="${nom}" /&gt;</a:t>
                      </a:r>
                    </a:p>
                  </a:txBody>
                  <a:tcPr marL="45713" marR="45713" marT="22856" marB="228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19989">
                <a:tc>
                  <a:txBody>
                    <a:bodyPr/>
                    <a:lstStyle/>
                    <a:p>
                      <a:r>
                        <a:rPr lang="fr-FR" sz="1200" dirty="0"/>
                        <a:t>&lt;</a:t>
                      </a:r>
                      <a:r>
                        <a:rPr lang="fr-FR" sz="1200" dirty="0" err="1"/>
                        <a:t>c:set</a:t>
                      </a:r>
                      <a:r>
                        <a:rPr lang="fr-FR" sz="1200" dirty="0"/>
                        <a:t>&gt;</a:t>
                      </a:r>
                    </a:p>
                  </a:txBody>
                  <a:tcPr marL="45713" marR="45713" marT="22856" marB="228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a:t>Déclare et affecte une valeur à une variable.</a:t>
                      </a:r>
                    </a:p>
                  </a:txBody>
                  <a:tcPr marL="45713" marR="45713" marT="22856" marB="228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da-DK" sz="1200"/>
                        <a:t>&lt;c:set var="message" value="Bienvenue !" /&gt;</a:t>
                      </a:r>
                    </a:p>
                  </a:txBody>
                  <a:tcPr marL="45713" marR="45713" marT="22856" marB="228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19989">
                <a:tc>
                  <a:txBody>
                    <a:bodyPr/>
                    <a:lstStyle/>
                    <a:p>
                      <a:r>
                        <a:rPr lang="fr-FR" sz="1200" dirty="0"/>
                        <a:t>&lt;</a:t>
                      </a:r>
                      <a:r>
                        <a:rPr lang="fr-FR" sz="1200" dirty="0" err="1"/>
                        <a:t>c:if</a:t>
                      </a:r>
                      <a:r>
                        <a:rPr lang="fr-FR" sz="1200" dirty="0"/>
                        <a:t>&gt;</a:t>
                      </a:r>
                    </a:p>
                  </a:txBody>
                  <a:tcPr marL="45713" marR="45713" marT="22856" marB="228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a:t>Exécute un bloc de code sous condition.</a:t>
                      </a:r>
                    </a:p>
                  </a:txBody>
                  <a:tcPr marL="45713" marR="45713" marT="22856" marB="228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a:t>&lt;c:if test="${age &gt;= 18}"&gt;Majeur&lt;/c:if&gt;</a:t>
                      </a:r>
                    </a:p>
                  </a:txBody>
                  <a:tcPr marL="45713" marR="45713" marT="22856" marB="228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731405">
                <a:tc>
                  <a:txBody>
                    <a:bodyPr/>
                    <a:lstStyle/>
                    <a:p>
                      <a:r>
                        <a:rPr lang="fr-FR" sz="1200" dirty="0"/>
                        <a:t>&lt;</a:t>
                      </a:r>
                      <a:r>
                        <a:rPr lang="fr-FR" sz="1200" dirty="0" err="1"/>
                        <a:t>c:choose</a:t>
                      </a:r>
                      <a:r>
                        <a:rPr lang="fr-FR" sz="1200" dirty="0"/>
                        <a:t>&gt;</a:t>
                      </a:r>
                    </a:p>
                  </a:txBody>
                  <a:tcPr marL="45713" marR="45713" marT="22856" marB="228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dirty="0"/>
                        <a:t>Structure conditionnelle équivalente à if/</a:t>
                      </a:r>
                      <a:r>
                        <a:rPr lang="fr-FR" sz="1200" dirty="0" err="1"/>
                        <a:t>else</a:t>
                      </a:r>
                      <a:r>
                        <a:rPr lang="fr-FR" sz="1200" dirty="0"/>
                        <a:t> if/</a:t>
                      </a:r>
                      <a:r>
                        <a:rPr lang="fr-FR" sz="1200" dirty="0" err="1"/>
                        <a:t>else</a:t>
                      </a:r>
                      <a:r>
                        <a:rPr lang="fr-FR" sz="1200" dirty="0"/>
                        <a:t>.</a:t>
                      </a:r>
                    </a:p>
                  </a:txBody>
                  <a:tcPr marL="45713" marR="45713" marT="22856" marB="228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1200"/>
                        <a:t>&lt;c:choose&gt;&lt;c:when test="${note &gt;= 10}"&gt;Admis&lt;/c:when&gt;&lt;c:otherwise&gt;Échec&lt;/c:otherwise&gt;&lt;/c:choose&gt;</a:t>
                      </a:r>
                    </a:p>
                  </a:txBody>
                  <a:tcPr marL="45713" marR="45713" marT="22856" marB="228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457128">
                <a:tc>
                  <a:txBody>
                    <a:bodyPr/>
                    <a:lstStyle/>
                    <a:p>
                      <a:r>
                        <a:rPr lang="fr-FR" sz="1200" dirty="0"/>
                        <a:t>&lt;</a:t>
                      </a:r>
                      <a:r>
                        <a:rPr lang="fr-FR" sz="1200" dirty="0" err="1"/>
                        <a:t>c:forEach</a:t>
                      </a:r>
                      <a:r>
                        <a:rPr lang="fr-FR" sz="1200" dirty="0"/>
                        <a:t>&gt;</a:t>
                      </a:r>
                    </a:p>
                  </a:txBody>
                  <a:tcPr marL="45713" marR="45713" marT="22856" marB="228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dirty="0"/>
                        <a:t>Boucle sur une collection ou un tableau.</a:t>
                      </a:r>
                    </a:p>
                  </a:txBody>
                  <a:tcPr marL="45713" marR="45713" marT="22856" marB="228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a:t>&lt;c:forEach var="item" items="${liste}"&gt;&lt;p&gt;${item}&lt;/p&gt;&lt;/c:forEach&gt;</a:t>
                      </a:r>
                    </a:p>
                  </a:txBody>
                  <a:tcPr marL="45713" marR="45713" marT="22856" marB="228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594266">
                <a:tc>
                  <a:txBody>
                    <a:bodyPr/>
                    <a:lstStyle/>
                    <a:p>
                      <a:r>
                        <a:rPr lang="fr-FR" sz="1200" dirty="0"/>
                        <a:t>&lt;</a:t>
                      </a:r>
                      <a:r>
                        <a:rPr lang="fr-FR" sz="1200" dirty="0" err="1"/>
                        <a:t>c:forTokens</a:t>
                      </a:r>
                      <a:r>
                        <a:rPr lang="fr-FR" sz="1200" dirty="0"/>
                        <a:t>&gt;</a:t>
                      </a:r>
                    </a:p>
                  </a:txBody>
                  <a:tcPr marL="45713" marR="45713" marT="22856" marB="228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dirty="0"/>
                        <a:t>Boucle sur une chaîne de caractères avec un séparateur.</a:t>
                      </a:r>
                    </a:p>
                  </a:txBody>
                  <a:tcPr marL="45713" marR="45713" marT="22856" marB="228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a:t>&lt;c:forTokens var="mot" items="A,B,C,D" delims=","&gt;&lt;p&gt;${mot}&lt;/p&gt;&lt;/c:forTokens&gt;</a:t>
                      </a:r>
                    </a:p>
                  </a:txBody>
                  <a:tcPr marL="45713" marR="45713" marT="22856" marB="228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19989">
                <a:tc>
                  <a:txBody>
                    <a:bodyPr/>
                    <a:lstStyle/>
                    <a:p>
                      <a:r>
                        <a:rPr lang="fr-FR" sz="1200" dirty="0"/>
                        <a:t>&lt;</a:t>
                      </a:r>
                      <a:r>
                        <a:rPr lang="fr-FR" sz="1200" dirty="0" err="1"/>
                        <a:t>c:import</a:t>
                      </a:r>
                      <a:r>
                        <a:rPr lang="fr-FR" sz="1200" dirty="0"/>
                        <a:t>&gt;</a:t>
                      </a:r>
                    </a:p>
                  </a:txBody>
                  <a:tcPr marL="45713" marR="45713" marT="22856" marB="228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dirty="0"/>
                        <a:t>Inclut dynamiquement une ressource externe.</a:t>
                      </a:r>
                    </a:p>
                  </a:txBody>
                  <a:tcPr marL="45713" marR="45713" marT="22856" marB="228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a:t>&lt;c:import url="header.jsp" /&gt;</a:t>
                      </a:r>
                    </a:p>
                  </a:txBody>
                  <a:tcPr marL="45713" marR="45713" marT="22856" marB="228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82851">
                <a:tc>
                  <a:txBody>
                    <a:bodyPr/>
                    <a:lstStyle/>
                    <a:p>
                      <a:r>
                        <a:rPr lang="fr-FR" sz="1200" dirty="0"/>
                        <a:t>&lt;</a:t>
                      </a:r>
                      <a:r>
                        <a:rPr lang="fr-FR" sz="1200" dirty="0" err="1"/>
                        <a:t>c:redirect</a:t>
                      </a:r>
                      <a:r>
                        <a:rPr lang="fr-FR" sz="1200" dirty="0"/>
                        <a:t>&gt;</a:t>
                      </a:r>
                    </a:p>
                  </a:txBody>
                  <a:tcPr marL="45713" marR="45713" marT="22856" marB="228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a:t>Redirige vers une autre page.</a:t>
                      </a:r>
                    </a:p>
                  </a:txBody>
                  <a:tcPr marL="45713" marR="45713" marT="22856" marB="228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dirty="0"/>
                        <a:t>&lt;</a:t>
                      </a:r>
                      <a:r>
                        <a:rPr lang="fr-FR" sz="1200" dirty="0" err="1"/>
                        <a:t>c:redirect</a:t>
                      </a:r>
                      <a:r>
                        <a:rPr lang="fr-FR" sz="1200" dirty="0"/>
                        <a:t> url="</a:t>
                      </a:r>
                      <a:r>
                        <a:rPr lang="fr-FR" sz="1200" dirty="0" err="1"/>
                        <a:t>login.jsp</a:t>
                      </a:r>
                      <a:r>
                        <a:rPr lang="fr-FR" sz="1200" dirty="0"/>
                        <a:t>" /&gt;</a:t>
                      </a:r>
                    </a:p>
                  </a:txBody>
                  <a:tcPr marL="45713" marR="45713" marT="22856" marB="228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594266">
                <a:tc>
                  <a:txBody>
                    <a:bodyPr/>
                    <a:lstStyle/>
                    <a:p>
                      <a:r>
                        <a:rPr lang="fr-FR" sz="1200" dirty="0"/>
                        <a:t>&lt;</a:t>
                      </a:r>
                      <a:r>
                        <a:rPr lang="fr-FR" sz="1200" dirty="0" err="1"/>
                        <a:t>c:param</a:t>
                      </a:r>
                      <a:r>
                        <a:rPr lang="fr-FR" sz="1200" dirty="0"/>
                        <a:t>&gt;</a:t>
                      </a:r>
                    </a:p>
                  </a:txBody>
                  <a:tcPr marL="45713" marR="45713" marT="22856" marB="228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dirty="0"/>
                        <a:t>Ajoute des paramètres aux balises &lt;</a:t>
                      </a:r>
                      <a:r>
                        <a:rPr lang="fr-FR" sz="1200" dirty="0" err="1"/>
                        <a:t>c:import</a:t>
                      </a:r>
                      <a:r>
                        <a:rPr lang="fr-FR" sz="1200" dirty="0"/>
                        <a:t>&gt; et &lt;</a:t>
                      </a:r>
                      <a:r>
                        <a:rPr lang="fr-FR" sz="1200" dirty="0" err="1"/>
                        <a:t>c:redirect</a:t>
                      </a:r>
                      <a:r>
                        <a:rPr lang="fr-FR" sz="1200" dirty="0"/>
                        <a:t>&gt;.</a:t>
                      </a:r>
                    </a:p>
                  </a:txBody>
                  <a:tcPr marL="45713" marR="45713" marT="22856" marB="228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dirty="0"/>
                        <a:t>&lt;</a:t>
                      </a:r>
                      <a:r>
                        <a:rPr lang="fr-FR" sz="1200" dirty="0" err="1"/>
                        <a:t>c:redirect</a:t>
                      </a:r>
                      <a:r>
                        <a:rPr lang="fr-FR" sz="1200" dirty="0"/>
                        <a:t> url="</a:t>
                      </a:r>
                      <a:r>
                        <a:rPr lang="fr-FR" sz="1200" dirty="0" err="1"/>
                        <a:t>profil.jsp</a:t>
                      </a:r>
                      <a:r>
                        <a:rPr lang="fr-FR" sz="1200" dirty="0"/>
                        <a:t>"&gt;&lt;</a:t>
                      </a:r>
                      <a:r>
                        <a:rPr lang="fr-FR" sz="1200" dirty="0" err="1"/>
                        <a:t>c:param</a:t>
                      </a:r>
                      <a:r>
                        <a:rPr lang="fr-FR" sz="1200" dirty="0"/>
                        <a:t> </a:t>
                      </a:r>
                      <a:r>
                        <a:rPr lang="fr-FR" sz="1200" dirty="0" err="1"/>
                        <a:t>name</a:t>
                      </a:r>
                      <a:r>
                        <a:rPr lang="fr-FR" sz="1200" dirty="0"/>
                        <a:t>="id" value="123"/&gt;&lt;/</a:t>
                      </a:r>
                      <a:r>
                        <a:rPr lang="fr-FR" sz="1200" dirty="0" err="1"/>
                        <a:t>c:redirect</a:t>
                      </a:r>
                      <a:r>
                        <a:rPr lang="fr-FR" sz="1200" dirty="0"/>
                        <a:t>&gt;</a:t>
                      </a:r>
                    </a:p>
                  </a:txBody>
                  <a:tcPr marL="45713" marR="45713" marT="22856" marB="2285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5703651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re 29"/>
          <p:cNvSpPr>
            <a:spLocks noGrp="1"/>
          </p:cNvSpPr>
          <p:nvPr>
            <p:ph type="title"/>
          </p:nvPr>
        </p:nvSpPr>
        <p:spPr/>
        <p:txBody>
          <a:bodyPr/>
          <a:lstStyle/>
          <a:p>
            <a:r>
              <a:rPr lang="fr-FR" dirty="0"/>
              <a:t>Balises de Formatage (</a:t>
            </a:r>
            <a:r>
              <a:rPr lang="fr-FR" dirty="0" err="1"/>
              <a:t>fmt</a:t>
            </a:r>
            <a:r>
              <a:rPr lang="fr-FR" dirty="0"/>
              <a:t>) - Internationalisation et Dates</a:t>
            </a:r>
          </a:p>
        </p:txBody>
      </p:sp>
      <p:graphicFrame>
        <p:nvGraphicFramePr>
          <p:cNvPr id="10" name="Tableau 9"/>
          <p:cNvGraphicFramePr>
            <a:graphicFrameLocks noGrp="1"/>
          </p:cNvGraphicFramePr>
          <p:nvPr>
            <p:extLst>
              <p:ext uri="{D42A27DB-BD31-4B8C-83A1-F6EECF244321}">
                <p14:modId xmlns:p14="http://schemas.microsoft.com/office/powerpoint/2010/main" val="943022327"/>
              </p:ext>
            </p:extLst>
          </p:nvPr>
        </p:nvGraphicFramePr>
        <p:xfrm>
          <a:off x="2557616" y="1815018"/>
          <a:ext cx="7137093" cy="4085216"/>
        </p:xfrm>
        <a:graphic>
          <a:graphicData uri="http://schemas.openxmlformats.org/drawingml/2006/table">
            <a:tbl>
              <a:tblPr/>
              <a:tblGrid>
                <a:gridCol w="2379031"/>
                <a:gridCol w="2379031"/>
                <a:gridCol w="2379031"/>
              </a:tblGrid>
              <a:tr h="259531">
                <a:tc>
                  <a:txBody>
                    <a:bodyPr/>
                    <a:lstStyle/>
                    <a:p>
                      <a:r>
                        <a:rPr lang="fr-FR" sz="1300" b="1" dirty="0"/>
                        <a:t>Balise</a:t>
                      </a:r>
                      <a:endParaRPr lang="fr-FR" sz="1300" dirty="0"/>
                    </a:p>
                  </a:txBody>
                  <a:tcPr marL="64883" marR="64883" marT="32441" marB="3244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300" b="1"/>
                        <a:t>Description</a:t>
                      </a:r>
                      <a:endParaRPr lang="fr-FR" sz="1300"/>
                    </a:p>
                  </a:txBody>
                  <a:tcPr marL="64883" marR="64883" marT="32441" marB="3244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300" b="1"/>
                        <a:t>Exemple</a:t>
                      </a:r>
                      <a:endParaRPr lang="fr-FR" sz="1300"/>
                    </a:p>
                  </a:txBody>
                  <a:tcPr marL="64883" marR="64883" marT="32441" marB="3244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648827">
                <a:tc>
                  <a:txBody>
                    <a:bodyPr/>
                    <a:lstStyle/>
                    <a:p>
                      <a:r>
                        <a:rPr lang="fr-FR" sz="1300" dirty="0"/>
                        <a:t>&lt;</a:t>
                      </a:r>
                      <a:r>
                        <a:rPr lang="fr-FR" sz="1300" dirty="0" err="1"/>
                        <a:t>fmt:formatNumber</a:t>
                      </a:r>
                      <a:r>
                        <a:rPr lang="fr-FR" sz="1300" dirty="0"/>
                        <a:t>&gt;</a:t>
                      </a:r>
                    </a:p>
                  </a:txBody>
                  <a:tcPr marL="64883" marR="64883" marT="32441" marB="3244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300"/>
                        <a:t>Formate un nombre avec un style spécifique.</a:t>
                      </a:r>
                    </a:p>
                  </a:txBody>
                  <a:tcPr marL="64883" marR="64883" marT="32441" marB="3244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1300"/>
                        <a:t>&lt;fmt:formatNumber value="1234.567" type="currency" /&gt;</a:t>
                      </a:r>
                    </a:p>
                  </a:txBody>
                  <a:tcPr marL="64883" marR="64883" marT="32441" marB="3244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454179">
                <a:tc>
                  <a:txBody>
                    <a:bodyPr/>
                    <a:lstStyle/>
                    <a:p>
                      <a:r>
                        <a:rPr lang="fr-FR" sz="1300" dirty="0"/>
                        <a:t>&lt;</a:t>
                      </a:r>
                      <a:r>
                        <a:rPr lang="fr-FR" sz="1300" dirty="0" err="1"/>
                        <a:t>fmt:formatDate</a:t>
                      </a:r>
                      <a:r>
                        <a:rPr lang="fr-FR" sz="1300" dirty="0"/>
                        <a:t>&gt;</a:t>
                      </a:r>
                    </a:p>
                  </a:txBody>
                  <a:tcPr marL="64883" marR="64883" marT="32441" marB="3244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300"/>
                        <a:t>Formate une date.</a:t>
                      </a:r>
                    </a:p>
                  </a:txBody>
                  <a:tcPr marL="64883" marR="64883" marT="32441" marB="3244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300"/>
                        <a:t>&lt;fmt:formatDate value="${date}" pattern="dd/MM/yyyy" /&gt;</a:t>
                      </a:r>
                    </a:p>
                  </a:txBody>
                  <a:tcPr marL="64883" marR="64883" marT="32441" marB="3244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648827">
                <a:tc>
                  <a:txBody>
                    <a:bodyPr/>
                    <a:lstStyle/>
                    <a:p>
                      <a:r>
                        <a:rPr lang="fr-FR" sz="1300" dirty="0"/>
                        <a:t>&lt;</a:t>
                      </a:r>
                      <a:r>
                        <a:rPr lang="fr-FR" sz="1300" dirty="0" err="1"/>
                        <a:t>fmt:parseNumber</a:t>
                      </a:r>
                      <a:r>
                        <a:rPr lang="fr-FR" sz="1300" dirty="0"/>
                        <a:t>&gt;</a:t>
                      </a:r>
                    </a:p>
                  </a:txBody>
                  <a:tcPr marL="64883" marR="64883" marT="32441" marB="3244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300"/>
                        <a:t>Convertit une chaîne en nombre.</a:t>
                      </a:r>
                    </a:p>
                  </a:txBody>
                  <a:tcPr marL="64883" marR="64883" marT="32441" marB="3244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1300"/>
                        <a:t>&lt;fmt:parseNumber value="1,234.56" type="number" /&gt;</a:t>
                      </a:r>
                    </a:p>
                  </a:txBody>
                  <a:tcPr marL="64883" marR="64883" marT="32441" marB="3244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454179">
                <a:tc>
                  <a:txBody>
                    <a:bodyPr/>
                    <a:lstStyle/>
                    <a:p>
                      <a:r>
                        <a:rPr lang="fr-FR" sz="1300" dirty="0"/>
                        <a:t>&lt;</a:t>
                      </a:r>
                      <a:r>
                        <a:rPr lang="fr-FR" sz="1300" dirty="0" err="1"/>
                        <a:t>fmt:parseDate</a:t>
                      </a:r>
                      <a:r>
                        <a:rPr lang="fr-FR" sz="1300" dirty="0"/>
                        <a:t>&gt;</a:t>
                      </a:r>
                    </a:p>
                  </a:txBody>
                  <a:tcPr marL="64883" marR="64883" marT="32441" marB="3244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300"/>
                        <a:t>Convertit une chaîne en date.</a:t>
                      </a:r>
                    </a:p>
                  </a:txBody>
                  <a:tcPr marL="64883" marR="64883" marT="32441" marB="3244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300"/>
                        <a:t>&lt;fmt:parseDate value="2025-02-17" pattern="yyyy-MM-dd" /&gt;</a:t>
                      </a:r>
                    </a:p>
                  </a:txBody>
                  <a:tcPr marL="64883" marR="64883" marT="32441" marB="3244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59531">
                <a:tc>
                  <a:txBody>
                    <a:bodyPr/>
                    <a:lstStyle/>
                    <a:p>
                      <a:r>
                        <a:rPr lang="fr-FR" sz="1300" dirty="0"/>
                        <a:t>&lt;</a:t>
                      </a:r>
                      <a:r>
                        <a:rPr lang="fr-FR" sz="1300" dirty="0" err="1"/>
                        <a:t>fmt:setLocale</a:t>
                      </a:r>
                      <a:r>
                        <a:rPr lang="fr-FR" sz="1300" dirty="0"/>
                        <a:t>&gt;</a:t>
                      </a:r>
                    </a:p>
                  </a:txBody>
                  <a:tcPr marL="64883" marR="64883" marT="32441" marB="3244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300" dirty="0"/>
                        <a:t>Définit la langue d'affichage.</a:t>
                      </a:r>
                    </a:p>
                  </a:txBody>
                  <a:tcPr marL="64883" marR="64883" marT="32441" marB="3244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300"/>
                        <a:t>&lt;fmt:setLocale value="fr_FR" /&gt;</a:t>
                      </a:r>
                    </a:p>
                  </a:txBody>
                  <a:tcPr marL="64883" marR="64883" marT="32441" marB="3244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843475">
                <a:tc>
                  <a:txBody>
                    <a:bodyPr/>
                    <a:lstStyle/>
                    <a:p>
                      <a:r>
                        <a:rPr lang="fr-FR" sz="1300"/>
                        <a:t>&lt;fmt:bundle&gt;</a:t>
                      </a:r>
                    </a:p>
                  </a:txBody>
                  <a:tcPr marL="64883" marR="64883" marT="32441" marB="3244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300" dirty="0"/>
                        <a:t>Charge un fichier de ressources pour l'internationalisation.</a:t>
                      </a:r>
                    </a:p>
                  </a:txBody>
                  <a:tcPr marL="64883" marR="64883" marT="32441" marB="3244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da-DK" sz="1300"/>
                        <a:t>&lt;fmt:bundle basename="messages"&gt;&lt;fmt:message key="greeting"/&gt;&lt;/fmt:bundle&gt;</a:t>
                      </a:r>
                    </a:p>
                  </a:txBody>
                  <a:tcPr marL="64883" marR="64883" marT="32441" marB="3244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454179">
                <a:tc>
                  <a:txBody>
                    <a:bodyPr/>
                    <a:lstStyle/>
                    <a:p>
                      <a:r>
                        <a:rPr lang="fr-FR" sz="1300"/>
                        <a:t>&lt;fmt:message&gt;</a:t>
                      </a:r>
                    </a:p>
                  </a:txBody>
                  <a:tcPr marL="64883" marR="64883" marT="32441" marB="3244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300" dirty="0"/>
                        <a:t>Récupère un message traduit.</a:t>
                      </a:r>
                    </a:p>
                  </a:txBody>
                  <a:tcPr marL="64883" marR="64883" marT="32441" marB="3244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300" dirty="0"/>
                        <a:t>&lt;</a:t>
                      </a:r>
                      <a:r>
                        <a:rPr lang="fr-FR" sz="1300" dirty="0" err="1"/>
                        <a:t>fmt:message</a:t>
                      </a:r>
                      <a:r>
                        <a:rPr lang="fr-FR" sz="1300" dirty="0"/>
                        <a:t> key="bienvenue" /&gt;</a:t>
                      </a:r>
                    </a:p>
                  </a:txBody>
                  <a:tcPr marL="64883" marR="64883" marT="32441" marB="3244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298107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Balises SQL (</a:t>
            </a:r>
            <a:r>
              <a:rPr lang="fr-FR" dirty="0" err="1"/>
              <a:t>sql</a:t>
            </a:r>
            <a:r>
              <a:rPr lang="fr-FR" dirty="0"/>
              <a:t>) - Accès aux Bases de Données</a:t>
            </a:r>
          </a:p>
        </p:txBody>
      </p:sp>
      <p:graphicFrame>
        <p:nvGraphicFramePr>
          <p:cNvPr id="8" name="Tableau 7"/>
          <p:cNvGraphicFramePr>
            <a:graphicFrameLocks noGrp="1"/>
          </p:cNvGraphicFramePr>
          <p:nvPr>
            <p:extLst>
              <p:ext uri="{D42A27DB-BD31-4B8C-83A1-F6EECF244321}">
                <p14:modId xmlns:p14="http://schemas.microsoft.com/office/powerpoint/2010/main" val="2219733628"/>
              </p:ext>
            </p:extLst>
          </p:nvPr>
        </p:nvGraphicFramePr>
        <p:xfrm>
          <a:off x="1701166" y="1827691"/>
          <a:ext cx="8849994" cy="4059870"/>
        </p:xfrm>
        <a:graphic>
          <a:graphicData uri="http://schemas.openxmlformats.org/drawingml/2006/table">
            <a:tbl>
              <a:tblPr/>
              <a:tblGrid>
                <a:gridCol w="2949998"/>
                <a:gridCol w="2949998"/>
                <a:gridCol w="2949998"/>
              </a:tblGrid>
              <a:tr h="321818">
                <a:tc>
                  <a:txBody>
                    <a:bodyPr/>
                    <a:lstStyle/>
                    <a:p>
                      <a:r>
                        <a:rPr lang="fr-FR" sz="1600" b="1" dirty="0"/>
                        <a:t>Balise</a:t>
                      </a:r>
                      <a:endParaRPr lang="fr-FR" sz="1600" dirty="0"/>
                    </a:p>
                  </a:txBody>
                  <a:tcPr marL="80455" marR="80455" marT="40227" marB="4022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600" b="1"/>
                        <a:t>Description</a:t>
                      </a:r>
                      <a:endParaRPr lang="fr-FR" sz="1600"/>
                    </a:p>
                  </a:txBody>
                  <a:tcPr marL="80455" marR="80455" marT="40227" marB="4022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600" b="1"/>
                        <a:t>Exemple</a:t>
                      </a:r>
                      <a:endParaRPr lang="fr-FR" sz="1600"/>
                    </a:p>
                  </a:txBody>
                  <a:tcPr marL="80455" marR="80455" marT="40227" marB="4022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045909">
                <a:tc>
                  <a:txBody>
                    <a:bodyPr/>
                    <a:lstStyle/>
                    <a:p>
                      <a:r>
                        <a:rPr lang="fr-FR" sz="1600" dirty="0"/>
                        <a:t>&lt;</a:t>
                      </a:r>
                      <a:r>
                        <a:rPr lang="fr-FR" sz="1600" dirty="0" err="1"/>
                        <a:t>sql:setDataSource</a:t>
                      </a:r>
                      <a:r>
                        <a:rPr lang="fr-FR" sz="1600" dirty="0"/>
                        <a:t>&gt;</a:t>
                      </a:r>
                    </a:p>
                  </a:txBody>
                  <a:tcPr marL="80455" marR="80455" marT="40227" marB="4022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600"/>
                        <a:t>Configure une source de données.</a:t>
                      </a:r>
                    </a:p>
                  </a:txBody>
                  <a:tcPr marL="80455" marR="80455" marT="40227" marB="4022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600"/>
                        <a:t>&lt;sql:setDataSource var="db" driver="com.mysql.cj.jdbc.Driver" url="jdbc:mysql://localhost:3306/test" user="root" password=""/&gt;</a:t>
                      </a:r>
                    </a:p>
                  </a:txBody>
                  <a:tcPr marL="80455" marR="80455" marT="40227" marB="4022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804545">
                <a:tc>
                  <a:txBody>
                    <a:bodyPr/>
                    <a:lstStyle/>
                    <a:p>
                      <a:r>
                        <a:rPr lang="fr-FR" sz="1600" dirty="0"/>
                        <a:t>&lt;</a:t>
                      </a:r>
                      <a:r>
                        <a:rPr lang="fr-FR" sz="1600" dirty="0" err="1"/>
                        <a:t>sql:query</a:t>
                      </a:r>
                      <a:r>
                        <a:rPr lang="fr-FR" sz="1600" dirty="0"/>
                        <a:t>&gt;</a:t>
                      </a:r>
                    </a:p>
                  </a:txBody>
                  <a:tcPr marL="80455" marR="80455" marT="40227" marB="4022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600"/>
                        <a:t>Exécute une requête SQL et stocke le résultat.</a:t>
                      </a:r>
                    </a:p>
                  </a:txBody>
                  <a:tcPr marL="80455" marR="80455" marT="40227" marB="4022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600"/>
                        <a:t>&lt;sql:query dataSource="${db}" var="result"&gt;SELECT * FROM users&lt;/sql:query&gt;</a:t>
                      </a:r>
                    </a:p>
                  </a:txBody>
                  <a:tcPr marL="80455" marR="80455" marT="40227" marB="4022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287272">
                <a:tc>
                  <a:txBody>
                    <a:bodyPr/>
                    <a:lstStyle/>
                    <a:p>
                      <a:r>
                        <a:rPr lang="fr-FR" sz="1600" dirty="0"/>
                        <a:t>&lt;</a:t>
                      </a:r>
                      <a:r>
                        <a:rPr lang="fr-FR" sz="1600" dirty="0" err="1"/>
                        <a:t>sql:update</a:t>
                      </a:r>
                      <a:r>
                        <a:rPr lang="fr-FR" sz="1600" dirty="0"/>
                        <a:t>&gt;</a:t>
                      </a:r>
                    </a:p>
                  </a:txBody>
                  <a:tcPr marL="80455" marR="80455" marT="40227" marB="4022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600" dirty="0"/>
                        <a:t>Exécute une mise à jour SQL.</a:t>
                      </a:r>
                    </a:p>
                  </a:txBody>
                  <a:tcPr marL="80455" marR="80455" marT="40227" marB="4022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600"/>
                        <a:t>&lt;sql:update dataSource="${db}"&gt;UPDATE users SET active = 1 WHERE id = ?&lt;sql:param value="${userId}"/&gt;&lt;/sql:update&gt;</a:t>
                      </a:r>
                    </a:p>
                  </a:txBody>
                  <a:tcPr marL="80455" marR="80455" marT="40227" marB="4022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563182">
                <a:tc>
                  <a:txBody>
                    <a:bodyPr/>
                    <a:lstStyle/>
                    <a:p>
                      <a:r>
                        <a:rPr lang="fr-FR" sz="1600"/>
                        <a:t>&lt;sql:param&gt;</a:t>
                      </a:r>
                    </a:p>
                  </a:txBody>
                  <a:tcPr marL="80455" marR="80455" marT="40227" marB="4022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600" dirty="0"/>
                        <a:t>Ajoute des paramètres à une requête.</a:t>
                      </a:r>
                    </a:p>
                  </a:txBody>
                  <a:tcPr marL="80455" marR="80455" marT="40227" marB="4022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600" dirty="0"/>
                        <a:t>Voir &lt;</a:t>
                      </a:r>
                      <a:r>
                        <a:rPr lang="fr-FR" sz="1600" dirty="0" err="1"/>
                        <a:t>sql:update</a:t>
                      </a:r>
                      <a:r>
                        <a:rPr lang="fr-FR" sz="1600" dirty="0"/>
                        <a:t>&gt; ci-dessus.</a:t>
                      </a:r>
                    </a:p>
                  </a:txBody>
                  <a:tcPr marL="80455" marR="80455" marT="40227" marB="40227"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675649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Balises de Fonctions (</a:t>
            </a:r>
            <a:r>
              <a:rPr lang="fr-FR" dirty="0" err="1"/>
              <a:t>fn</a:t>
            </a:r>
            <a:r>
              <a:rPr lang="fr-FR" dirty="0"/>
              <a:t>) - Manipulation des Chaînes de Caractères</a:t>
            </a:r>
          </a:p>
        </p:txBody>
      </p:sp>
      <p:graphicFrame>
        <p:nvGraphicFramePr>
          <p:cNvPr id="3" name="Tableau 2"/>
          <p:cNvGraphicFramePr>
            <a:graphicFrameLocks noGrp="1"/>
          </p:cNvGraphicFramePr>
          <p:nvPr>
            <p:extLst>
              <p:ext uri="{D42A27DB-BD31-4B8C-83A1-F6EECF244321}">
                <p14:modId xmlns:p14="http://schemas.microsoft.com/office/powerpoint/2010/main" val="1455585356"/>
              </p:ext>
            </p:extLst>
          </p:nvPr>
        </p:nvGraphicFramePr>
        <p:xfrm>
          <a:off x="2499116" y="1843876"/>
          <a:ext cx="7254093" cy="4027500"/>
        </p:xfrm>
        <a:graphic>
          <a:graphicData uri="http://schemas.openxmlformats.org/drawingml/2006/table">
            <a:tbl>
              <a:tblPr/>
              <a:tblGrid>
                <a:gridCol w="2418031"/>
                <a:gridCol w="2418031"/>
                <a:gridCol w="2418031"/>
              </a:tblGrid>
              <a:tr h="263785">
                <a:tc>
                  <a:txBody>
                    <a:bodyPr/>
                    <a:lstStyle/>
                    <a:p>
                      <a:r>
                        <a:rPr lang="fr-FR" sz="1300" b="1" dirty="0"/>
                        <a:t>Fonction</a:t>
                      </a:r>
                      <a:endParaRPr lang="fr-FR" sz="1300" dirty="0"/>
                    </a:p>
                  </a:txBody>
                  <a:tcPr marL="65946" marR="65946" marT="32973" marB="3297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300" b="1"/>
                        <a:t>Description</a:t>
                      </a:r>
                      <a:endParaRPr lang="fr-FR" sz="1300"/>
                    </a:p>
                  </a:txBody>
                  <a:tcPr marL="65946" marR="65946" marT="32973" marB="3297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300" b="1"/>
                        <a:t>Exemple</a:t>
                      </a:r>
                      <a:endParaRPr lang="fr-FR" sz="1300"/>
                    </a:p>
                  </a:txBody>
                  <a:tcPr marL="65946" marR="65946" marT="32973" marB="3297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461624">
                <a:tc>
                  <a:txBody>
                    <a:bodyPr/>
                    <a:lstStyle/>
                    <a:p>
                      <a:r>
                        <a:rPr lang="fr-FR" sz="1300" dirty="0" err="1"/>
                        <a:t>fn:length</a:t>
                      </a:r>
                      <a:r>
                        <a:rPr lang="fr-FR" sz="1300" dirty="0"/>
                        <a:t>()</a:t>
                      </a:r>
                    </a:p>
                  </a:txBody>
                  <a:tcPr marL="65946" marR="65946" marT="32973" marB="3297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300"/>
                        <a:t>Renvoie la taille d'une collection ou d'une chaîne.</a:t>
                      </a:r>
                    </a:p>
                  </a:txBody>
                  <a:tcPr marL="65946" marR="65946" marT="32973" marB="3297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300"/>
                        <a:t>${fn:length(liste)}</a:t>
                      </a:r>
                    </a:p>
                  </a:txBody>
                  <a:tcPr marL="65946" marR="65946" marT="32973" marB="3297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461624">
                <a:tc>
                  <a:txBody>
                    <a:bodyPr/>
                    <a:lstStyle/>
                    <a:p>
                      <a:r>
                        <a:rPr lang="fr-FR" sz="1300" dirty="0" err="1"/>
                        <a:t>fn:contains</a:t>
                      </a:r>
                      <a:r>
                        <a:rPr lang="fr-FR" sz="1300" dirty="0"/>
                        <a:t>()</a:t>
                      </a:r>
                    </a:p>
                  </a:txBody>
                  <a:tcPr marL="65946" marR="65946" marT="32973" marB="3297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300"/>
                        <a:t>Vérifie si une chaîne contient une sous-chaîne.</a:t>
                      </a:r>
                    </a:p>
                  </a:txBody>
                  <a:tcPr marL="65946" marR="65946" marT="32973" marB="3297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300"/>
                        <a:t>${fn:contains(nom, 'John')}</a:t>
                      </a:r>
                    </a:p>
                  </a:txBody>
                  <a:tcPr marL="65946" marR="65946" marT="32973" marB="3297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461624">
                <a:tc>
                  <a:txBody>
                    <a:bodyPr/>
                    <a:lstStyle/>
                    <a:p>
                      <a:r>
                        <a:rPr lang="fr-FR" sz="1300" dirty="0" err="1"/>
                        <a:t>fn:startsWith</a:t>
                      </a:r>
                      <a:r>
                        <a:rPr lang="fr-FR" sz="1300" dirty="0"/>
                        <a:t>()</a:t>
                      </a:r>
                    </a:p>
                  </a:txBody>
                  <a:tcPr marL="65946" marR="65946" marT="32973" marB="3297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300"/>
                        <a:t>Vérifie si une chaîne commence par une sous-chaîne.</a:t>
                      </a:r>
                    </a:p>
                  </a:txBody>
                  <a:tcPr marL="65946" marR="65946" marT="32973" marB="3297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300"/>
                        <a:t>${fn:startsWith(nom, 'J')}</a:t>
                      </a:r>
                    </a:p>
                  </a:txBody>
                  <a:tcPr marL="65946" marR="65946" marT="32973" marB="3297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461624">
                <a:tc>
                  <a:txBody>
                    <a:bodyPr/>
                    <a:lstStyle/>
                    <a:p>
                      <a:r>
                        <a:rPr lang="fr-FR" sz="1300" dirty="0" err="1"/>
                        <a:t>fn:endsWith</a:t>
                      </a:r>
                      <a:r>
                        <a:rPr lang="fr-FR" sz="1300" dirty="0"/>
                        <a:t>()</a:t>
                      </a:r>
                    </a:p>
                  </a:txBody>
                  <a:tcPr marL="65946" marR="65946" marT="32973" marB="3297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300"/>
                        <a:t>Vérifie si une chaîne se termine par une sous-chaîne.</a:t>
                      </a:r>
                    </a:p>
                  </a:txBody>
                  <a:tcPr marL="65946" marR="65946" marT="32973" marB="3297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300"/>
                        <a:t>${fn:endsWith(nom, '.jpg')}</a:t>
                      </a:r>
                    </a:p>
                  </a:txBody>
                  <a:tcPr marL="65946" marR="65946" marT="32973" marB="3297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461624">
                <a:tc>
                  <a:txBody>
                    <a:bodyPr/>
                    <a:lstStyle/>
                    <a:p>
                      <a:r>
                        <a:rPr lang="fr-FR" sz="1300" dirty="0" err="1"/>
                        <a:t>fn:replace</a:t>
                      </a:r>
                      <a:r>
                        <a:rPr lang="fr-FR" sz="1300" dirty="0"/>
                        <a:t>()</a:t>
                      </a:r>
                    </a:p>
                  </a:txBody>
                  <a:tcPr marL="65946" marR="65946" marT="32973" marB="3297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300"/>
                        <a:t>Remplace une sous-chaîne dans une chaîne.</a:t>
                      </a:r>
                    </a:p>
                  </a:txBody>
                  <a:tcPr marL="65946" marR="65946" marT="32973" marB="3297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300"/>
                        <a:t>${fn:replace(texte, 'ancien', 'nouveau')}</a:t>
                      </a:r>
                    </a:p>
                  </a:txBody>
                  <a:tcPr marL="65946" marR="65946" marT="32973" marB="3297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63785">
                <a:tc>
                  <a:txBody>
                    <a:bodyPr/>
                    <a:lstStyle/>
                    <a:p>
                      <a:r>
                        <a:rPr lang="fr-FR" sz="1300" dirty="0" err="1"/>
                        <a:t>fn:substring</a:t>
                      </a:r>
                      <a:r>
                        <a:rPr lang="fr-FR" sz="1300" dirty="0"/>
                        <a:t>()</a:t>
                      </a:r>
                    </a:p>
                  </a:txBody>
                  <a:tcPr marL="65946" marR="65946" marT="32973" marB="3297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300" dirty="0"/>
                        <a:t>Extrait une sous-chaîne.</a:t>
                      </a:r>
                    </a:p>
                  </a:txBody>
                  <a:tcPr marL="65946" marR="65946" marT="32973" marB="3297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300"/>
                        <a:t>${fn:substring(texte, 0, 5)}</a:t>
                      </a:r>
                    </a:p>
                  </a:txBody>
                  <a:tcPr marL="65946" marR="65946" marT="32973" marB="3297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461624">
                <a:tc>
                  <a:txBody>
                    <a:bodyPr/>
                    <a:lstStyle/>
                    <a:p>
                      <a:r>
                        <a:rPr lang="fr-FR" sz="1300"/>
                        <a:t>fn:toUpperCase()</a:t>
                      </a:r>
                    </a:p>
                  </a:txBody>
                  <a:tcPr marL="65946" marR="65946" marT="32973" marB="3297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300" dirty="0"/>
                        <a:t>Convertit une chaîne en majuscules.</a:t>
                      </a:r>
                    </a:p>
                  </a:txBody>
                  <a:tcPr marL="65946" marR="65946" marT="32973" marB="3297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300"/>
                        <a:t>${fn:toUpperCase(texte)}</a:t>
                      </a:r>
                    </a:p>
                  </a:txBody>
                  <a:tcPr marL="65946" marR="65946" marT="32973" marB="3297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461624">
                <a:tc>
                  <a:txBody>
                    <a:bodyPr/>
                    <a:lstStyle/>
                    <a:p>
                      <a:r>
                        <a:rPr lang="fr-FR" sz="1300"/>
                        <a:t>fn:toLowerCase()</a:t>
                      </a:r>
                    </a:p>
                  </a:txBody>
                  <a:tcPr marL="65946" marR="65946" marT="32973" marB="3297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300" dirty="0"/>
                        <a:t>Convertit une chaîne en minuscules.</a:t>
                      </a:r>
                    </a:p>
                  </a:txBody>
                  <a:tcPr marL="65946" marR="65946" marT="32973" marB="3297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300" dirty="0"/>
                        <a:t>${</a:t>
                      </a:r>
                      <a:r>
                        <a:rPr lang="fr-FR" sz="1300" dirty="0" err="1"/>
                        <a:t>fn:toLowerCase</a:t>
                      </a:r>
                      <a:r>
                        <a:rPr lang="fr-FR" sz="1300" dirty="0"/>
                        <a:t>(texte)}</a:t>
                      </a:r>
                    </a:p>
                  </a:txBody>
                  <a:tcPr marL="65946" marR="65946" marT="32973" marB="3297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63785">
                <a:tc>
                  <a:txBody>
                    <a:bodyPr/>
                    <a:lstStyle/>
                    <a:p>
                      <a:r>
                        <a:rPr lang="fr-FR" sz="1300"/>
                        <a:t>fn:trim()</a:t>
                      </a:r>
                    </a:p>
                  </a:txBody>
                  <a:tcPr marL="65946" marR="65946" marT="32973" marB="3297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300"/>
                        <a:t>Supprime les espaces inutiles.</a:t>
                      </a:r>
                    </a:p>
                  </a:txBody>
                  <a:tcPr marL="65946" marR="65946" marT="32973" marB="3297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300" dirty="0"/>
                        <a:t>${</a:t>
                      </a:r>
                      <a:r>
                        <a:rPr lang="fr-FR" sz="1300" dirty="0" err="1"/>
                        <a:t>fn:trim</a:t>
                      </a:r>
                      <a:r>
                        <a:rPr lang="fr-FR" sz="1300" dirty="0"/>
                        <a:t>(texte)}</a:t>
                      </a:r>
                    </a:p>
                  </a:txBody>
                  <a:tcPr marL="65946" marR="65946" marT="32973" marB="3297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2979148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097280" y="7925"/>
            <a:ext cx="10058400" cy="1450757"/>
          </a:xfrm>
        </p:spPr>
        <p:txBody>
          <a:bodyPr/>
          <a:lstStyle/>
          <a:p>
            <a:endParaRPr lang="fr-FR" dirty="0"/>
          </a:p>
        </p:txBody>
      </p:sp>
      <p:sp>
        <p:nvSpPr>
          <p:cNvPr id="5" name="Rectangle 4"/>
          <p:cNvSpPr/>
          <p:nvPr/>
        </p:nvSpPr>
        <p:spPr>
          <a:xfrm>
            <a:off x="740231" y="334680"/>
            <a:ext cx="8569234" cy="6340197"/>
          </a:xfrm>
          <a:prstGeom prst="rect">
            <a:avLst/>
          </a:prstGeom>
        </p:spPr>
        <p:txBody>
          <a:bodyPr wrap="square">
            <a:spAutoFit/>
          </a:bodyPr>
          <a:lstStyle/>
          <a:p>
            <a:r>
              <a:rPr lang="fr-FR" sz="1400" dirty="0"/>
              <a:t>&lt;html </a:t>
            </a:r>
            <a:r>
              <a:rPr lang="fr-FR" sz="1400" dirty="0" err="1"/>
              <a:t>xmlns:jsp</a:t>
            </a:r>
            <a:r>
              <a:rPr lang="fr-FR" sz="1400" dirty="0"/>
              <a:t>="http://java.sun.com/JSP/Page"</a:t>
            </a:r>
          </a:p>
          <a:p>
            <a:r>
              <a:rPr lang="fr-FR" sz="1400" dirty="0" err="1"/>
              <a:t>xmlns:c</a:t>
            </a:r>
            <a:r>
              <a:rPr lang="fr-FR" sz="1400" dirty="0"/>
              <a:t>="http://java.sun.com/</a:t>
            </a:r>
            <a:r>
              <a:rPr lang="fr-FR" sz="1400" dirty="0" err="1"/>
              <a:t>jsp</a:t>
            </a:r>
            <a:r>
              <a:rPr lang="fr-FR" sz="1400" dirty="0"/>
              <a:t>/</a:t>
            </a:r>
            <a:r>
              <a:rPr lang="fr-FR" sz="1400" dirty="0" err="1"/>
              <a:t>jstl</a:t>
            </a:r>
            <a:r>
              <a:rPr lang="fr-FR" sz="1400" dirty="0"/>
              <a:t>/</a:t>
            </a:r>
            <a:r>
              <a:rPr lang="fr-FR" sz="1400" dirty="0" err="1"/>
              <a:t>core</a:t>
            </a:r>
            <a:r>
              <a:rPr lang="fr-FR" sz="1400" dirty="0"/>
              <a:t>"</a:t>
            </a:r>
          </a:p>
          <a:p>
            <a:r>
              <a:rPr lang="fr-FR" sz="1400" dirty="0"/>
              <a:t>version="2.0"&gt;</a:t>
            </a:r>
          </a:p>
          <a:p>
            <a:r>
              <a:rPr lang="fr-FR" sz="1400" dirty="0"/>
              <a:t>&lt;</a:t>
            </a:r>
            <a:r>
              <a:rPr lang="fr-FR" sz="1400" dirty="0" err="1"/>
              <a:t>jsp:directive.page</a:t>
            </a:r>
            <a:r>
              <a:rPr lang="fr-FR" sz="1400" dirty="0"/>
              <a:t> </a:t>
            </a:r>
            <a:r>
              <a:rPr lang="fr-FR" sz="1400" dirty="0" err="1"/>
              <a:t>contentType</a:t>
            </a:r>
            <a:r>
              <a:rPr lang="fr-FR" sz="1400" dirty="0"/>
              <a:t>="</a:t>
            </a:r>
            <a:r>
              <a:rPr lang="fr-FR" sz="1400" dirty="0" err="1"/>
              <a:t>text</a:t>
            </a:r>
            <a:r>
              <a:rPr lang="fr-FR" sz="1400" dirty="0"/>
              <a:t>/html" </a:t>
            </a:r>
            <a:r>
              <a:rPr lang="fr-FR" sz="1400" dirty="0" err="1"/>
              <a:t>pageEncoding</a:t>
            </a:r>
            <a:r>
              <a:rPr lang="fr-FR" sz="1400" dirty="0"/>
              <a:t>="UTF-8"/&gt;</a:t>
            </a:r>
          </a:p>
          <a:p>
            <a:r>
              <a:rPr lang="fr-FR" sz="1400" dirty="0"/>
              <a:t>&lt;</a:t>
            </a:r>
            <a:r>
              <a:rPr lang="fr-FR" sz="1400" dirty="0" err="1"/>
              <a:t>head</a:t>
            </a:r>
            <a:r>
              <a:rPr lang="fr-FR" sz="1400" dirty="0"/>
              <a:t>&gt;</a:t>
            </a:r>
          </a:p>
          <a:p>
            <a:r>
              <a:rPr lang="fr-FR" sz="1400" dirty="0"/>
              <a:t>&lt;</a:t>
            </a:r>
            <a:r>
              <a:rPr lang="fr-FR" sz="1400" dirty="0" err="1"/>
              <a:t>title</a:t>
            </a:r>
            <a:r>
              <a:rPr lang="fr-FR" sz="1400" dirty="0"/>
              <a:t>&gt;</a:t>
            </a:r>
            <a:r>
              <a:rPr lang="fr-FR" sz="1400" dirty="0" err="1"/>
              <a:t>Recipe</a:t>
            </a:r>
            <a:r>
              <a:rPr lang="fr-FR" sz="1400" dirty="0"/>
              <a:t> 2-7: </a:t>
            </a:r>
            <a:r>
              <a:rPr lang="fr-FR" sz="1400" dirty="0" err="1"/>
              <a:t>Embedding</a:t>
            </a:r>
            <a:r>
              <a:rPr lang="fr-FR" sz="1400" dirty="0"/>
              <a:t> Expressions in Jakarta Expression </a:t>
            </a:r>
            <a:r>
              <a:rPr lang="fr-FR" sz="1400" dirty="0" err="1"/>
              <a:t>Language</a:t>
            </a:r>
            <a:r>
              <a:rPr lang="fr-FR" sz="1400" dirty="0"/>
              <a:t> &lt;/</a:t>
            </a:r>
            <a:r>
              <a:rPr lang="fr-FR" sz="1400" dirty="0" err="1"/>
              <a:t>title</a:t>
            </a:r>
            <a:r>
              <a:rPr lang="fr-FR" sz="1400" dirty="0"/>
              <a:t>&gt;</a:t>
            </a:r>
          </a:p>
          <a:p>
            <a:r>
              <a:rPr lang="fr-FR" sz="1400" dirty="0"/>
              <a:t>&lt;/</a:t>
            </a:r>
            <a:r>
              <a:rPr lang="fr-FR" sz="1400" dirty="0" err="1"/>
              <a:t>head</a:t>
            </a:r>
            <a:r>
              <a:rPr lang="fr-FR" sz="1400" dirty="0"/>
              <a:t>&gt;</a:t>
            </a:r>
          </a:p>
          <a:p>
            <a:r>
              <a:rPr lang="fr-FR" sz="1400" dirty="0"/>
              <a:t>&lt;body&gt;</a:t>
            </a:r>
          </a:p>
          <a:p>
            <a:r>
              <a:rPr lang="fr-FR" sz="1400" dirty="0"/>
              <a:t>&lt;h1&gt;</a:t>
            </a:r>
            <a:r>
              <a:rPr lang="fr-FR" sz="1400" dirty="0" err="1"/>
              <a:t>Conditional</a:t>
            </a:r>
            <a:r>
              <a:rPr lang="fr-FR" sz="1400" dirty="0"/>
              <a:t> Expressions&lt;/h1&gt;</a:t>
            </a:r>
          </a:p>
          <a:p>
            <a:r>
              <a:rPr lang="fr-FR" sz="1400" dirty="0"/>
              <a:t>&lt;p&gt;</a:t>
            </a:r>
          </a:p>
          <a:p>
            <a:r>
              <a:rPr lang="fr-FR" sz="1400" dirty="0"/>
              <a:t>The </a:t>
            </a:r>
            <a:r>
              <a:rPr lang="fr-FR" sz="1400" dirty="0" err="1"/>
              <a:t>following</a:t>
            </a:r>
            <a:r>
              <a:rPr lang="fr-FR" sz="1400" dirty="0"/>
              <a:t> portion of the page </a:t>
            </a:r>
            <a:r>
              <a:rPr lang="fr-FR" sz="1400" dirty="0" err="1"/>
              <a:t>will</a:t>
            </a:r>
            <a:r>
              <a:rPr lang="fr-FR" sz="1400" dirty="0"/>
              <a:t> </a:t>
            </a:r>
            <a:r>
              <a:rPr lang="fr-FR" sz="1400" dirty="0" err="1"/>
              <a:t>only</a:t>
            </a:r>
            <a:r>
              <a:rPr lang="fr-FR" sz="1400" dirty="0"/>
              <a:t> display </a:t>
            </a:r>
            <a:r>
              <a:rPr lang="fr-FR" sz="1400" dirty="0" err="1"/>
              <a:t>conditional</a:t>
            </a:r>
            <a:endParaRPr lang="fr-FR" sz="1400" dirty="0"/>
          </a:p>
          <a:p>
            <a:r>
              <a:rPr lang="fr-FR" sz="1400" dirty="0"/>
              <a:t>expressions </a:t>
            </a:r>
            <a:r>
              <a:rPr lang="fr-FR" sz="1400" dirty="0" err="1"/>
              <a:t>which</a:t>
            </a:r>
            <a:r>
              <a:rPr lang="fr-FR" sz="1400" dirty="0"/>
              <a:t> </a:t>
            </a:r>
            <a:r>
              <a:rPr lang="fr-FR" sz="1400" dirty="0" err="1"/>
              <a:t>result</a:t>
            </a:r>
            <a:r>
              <a:rPr lang="fr-FR" sz="1400" dirty="0"/>
              <a:t> in a </a:t>
            </a:r>
            <a:r>
              <a:rPr lang="fr-FR" sz="1400" dirty="0" err="1"/>
              <a:t>true</a:t>
            </a:r>
            <a:r>
              <a:rPr lang="fr-FR" sz="1400" dirty="0"/>
              <a:t> value.</a:t>
            </a:r>
          </a:p>
          <a:p>
            <a:r>
              <a:rPr lang="fr-FR" sz="1400" dirty="0"/>
              <a:t>&lt;/p&gt;</a:t>
            </a:r>
          </a:p>
          <a:p>
            <a:r>
              <a:rPr lang="fr-FR" sz="1400" dirty="0"/>
              <a:t>&lt;</a:t>
            </a:r>
            <a:r>
              <a:rPr lang="fr-FR" sz="1400" dirty="0" err="1"/>
              <a:t>c:if</a:t>
            </a:r>
            <a:r>
              <a:rPr lang="fr-FR" sz="1400" dirty="0"/>
              <a:t> test="${1 + 1 == 2}"&gt;</a:t>
            </a:r>
          </a:p>
          <a:p>
            <a:r>
              <a:rPr lang="fr-FR" sz="1400" dirty="0"/>
              <a:t>The </a:t>
            </a:r>
            <a:r>
              <a:rPr lang="fr-FR" sz="1400" dirty="0" err="1"/>
              <a:t>conditional</a:t>
            </a:r>
            <a:r>
              <a:rPr lang="fr-FR" sz="1400" dirty="0"/>
              <a:t> expression (1 + 1 == 2) </a:t>
            </a:r>
            <a:r>
              <a:rPr lang="fr-FR" sz="1400" dirty="0" err="1"/>
              <a:t>results</a:t>
            </a:r>
            <a:r>
              <a:rPr lang="fr-FR" sz="1400" dirty="0"/>
              <a:t> in TRUE.</a:t>
            </a:r>
          </a:p>
          <a:p>
            <a:r>
              <a:rPr lang="fr-FR" sz="1400" dirty="0"/>
              <a:t>&lt;</a:t>
            </a:r>
            <a:r>
              <a:rPr lang="fr-FR" sz="1400" dirty="0" err="1"/>
              <a:t>br</a:t>
            </a:r>
            <a:r>
              <a:rPr lang="fr-FR" sz="1400" dirty="0"/>
              <a:t>/&gt;</a:t>
            </a:r>
          </a:p>
          <a:p>
            <a:r>
              <a:rPr lang="fr-FR" sz="1400" dirty="0"/>
              <a:t>&lt;/</a:t>
            </a:r>
            <a:r>
              <a:rPr lang="fr-FR" sz="1400" dirty="0" err="1"/>
              <a:t>c:if</a:t>
            </a:r>
            <a:r>
              <a:rPr lang="fr-FR" sz="1400" dirty="0"/>
              <a:t>&gt;</a:t>
            </a:r>
          </a:p>
          <a:p>
            <a:r>
              <a:rPr lang="fr-FR" sz="1400" dirty="0"/>
              <a:t>&lt;</a:t>
            </a:r>
            <a:r>
              <a:rPr lang="fr-FR" sz="1400" dirty="0" err="1"/>
              <a:t>c:if</a:t>
            </a:r>
            <a:r>
              <a:rPr lang="fr-FR" sz="1400" dirty="0"/>
              <a:t> test="${'x' == 'y'}"&gt;</a:t>
            </a:r>
          </a:p>
          <a:p>
            <a:r>
              <a:rPr lang="fr-FR" sz="1400" dirty="0"/>
              <a:t>The </a:t>
            </a:r>
            <a:r>
              <a:rPr lang="fr-FR" sz="1400" dirty="0" err="1"/>
              <a:t>conditional</a:t>
            </a:r>
            <a:r>
              <a:rPr lang="fr-FR" sz="1400" dirty="0"/>
              <a:t> expression (x == y) </a:t>
            </a:r>
            <a:r>
              <a:rPr lang="fr-FR" sz="1400" dirty="0" err="1"/>
              <a:t>results</a:t>
            </a:r>
            <a:r>
              <a:rPr lang="fr-FR" sz="1400" dirty="0"/>
              <a:t> in TRUE.</a:t>
            </a:r>
          </a:p>
          <a:p>
            <a:r>
              <a:rPr lang="fr-FR" sz="1400" dirty="0"/>
              <a:t>&lt;</a:t>
            </a:r>
            <a:r>
              <a:rPr lang="fr-FR" sz="1400" dirty="0" err="1"/>
              <a:t>br</a:t>
            </a:r>
            <a:r>
              <a:rPr lang="fr-FR" sz="1400" dirty="0"/>
              <a:t>/&gt;</a:t>
            </a:r>
          </a:p>
          <a:p>
            <a:r>
              <a:rPr lang="fr-FR" sz="1400" dirty="0"/>
              <a:t>&lt;/</a:t>
            </a:r>
            <a:r>
              <a:rPr lang="fr-FR" sz="1400" dirty="0" err="1"/>
              <a:t>c:if</a:t>
            </a:r>
            <a:r>
              <a:rPr lang="fr-FR" sz="1400" dirty="0"/>
              <a:t>&gt;</a:t>
            </a:r>
          </a:p>
          <a:p>
            <a:r>
              <a:rPr lang="fr-FR" sz="1400" dirty="0"/>
              <a:t>&lt;</a:t>
            </a:r>
            <a:r>
              <a:rPr lang="fr-FR" sz="1400" dirty="0" err="1"/>
              <a:t>c:if</a:t>
            </a:r>
            <a:r>
              <a:rPr lang="fr-FR" sz="1400" dirty="0"/>
              <a:t> test="${(100/10) gt 5}"&gt;</a:t>
            </a:r>
          </a:p>
          <a:p>
            <a:r>
              <a:rPr lang="fr-FR" sz="1400" dirty="0"/>
              <a:t>The </a:t>
            </a:r>
            <a:r>
              <a:rPr lang="fr-FR" sz="1400" dirty="0" err="1"/>
              <a:t>conditional</a:t>
            </a:r>
            <a:r>
              <a:rPr lang="fr-FR" sz="1400" dirty="0"/>
              <a:t> expression ((100/10) &gt; 5) </a:t>
            </a:r>
            <a:r>
              <a:rPr lang="fr-FR" sz="1400" dirty="0" err="1"/>
              <a:t>results</a:t>
            </a:r>
            <a:r>
              <a:rPr lang="fr-FR" sz="1400" dirty="0"/>
              <a:t> in TRUE.</a:t>
            </a:r>
          </a:p>
          <a:p>
            <a:r>
              <a:rPr lang="fr-FR" sz="1400" dirty="0"/>
              <a:t>&lt;</a:t>
            </a:r>
            <a:r>
              <a:rPr lang="fr-FR" sz="1400" dirty="0" err="1"/>
              <a:t>br</a:t>
            </a:r>
            <a:r>
              <a:rPr lang="fr-FR" sz="1400" dirty="0"/>
              <a:t>/&gt;</a:t>
            </a:r>
          </a:p>
          <a:p>
            <a:r>
              <a:rPr lang="fr-FR" sz="1400" dirty="0"/>
              <a:t>&lt;/</a:t>
            </a:r>
            <a:r>
              <a:rPr lang="fr-FR" sz="1400" dirty="0" err="1"/>
              <a:t>c:if</a:t>
            </a:r>
            <a:r>
              <a:rPr lang="fr-FR" sz="1400" dirty="0"/>
              <a:t>&gt;</a:t>
            </a:r>
          </a:p>
          <a:p>
            <a:r>
              <a:rPr lang="fr-FR" sz="1400" dirty="0"/>
              <a:t>&lt;</a:t>
            </a:r>
            <a:r>
              <a:rPr lang="fr-FR" sz="1400" dirty="0" err="1"/>
              <a:t>c:if</a:t>
            </a:r>
            <a:r>
              <a:rPr lang="fr-FR" sz="1400" dirty="0"/>
              <a:t> test="${20 </a:t>
            </a:r>
            <a:r>
              <a:rPr lang="fr-FR" sz="1400" dirty="0" err="1"/>
              <a:t>mod</a:t>
            </a:r>
            <a:r>
              <a:rPr lang="fr-FR" sz="1400" dirty="0"/>
              <a:t> 3 </a:t>
            </a:r>
            <a:r>
              <a:rPr lang="fr-FR" sz="1400" dirty="0" err="1"/>
              <a:t>eq</a:t>
            </a:r>
            <a:r>
              <a:rPr lang="fr-FR" sz="1400" dirty="0"/>
              <a:t> 2}"&gt;</a:t>
            </a:r>
          </a:p>
          <a:p>
            <a:r>
              <a:rPr lang="fr-FR" sz="1400" dirty="0"/>
              <a:t>The </a:t>
            </a:r>
            <a:r>
              <a:rPr lang="fr-FR" sz="1400" dirty="0" err="1"/>
              <a:t>conditional</a:t>
            </a:r>
            <a:r>
              <a:rPr lang="fr-FR" sz="1400" dirty="0"/>
              <a:t> expression (20 </a:t>
            </a:r>
            <a:r>
              <a:rPr lang="fr-FR" sz="1400" dirty="0" err="1"/>
              <a:t>mod</a:t>
            </a:r>
            <a:r>
              <a:rPr lang="fr-FR" sz="1400" dirty="0"/>
              <a:t> 3 </a:t>
            </a:r>
            <a:r>
              <a:rPr lang="fr-FR" sz="1400" dirty="0" err="1"/>
              <a:t>eq</a:t>
            </a:r>
            <a:r>
              <a:rPr lang="fr-FR" sz="1400" dirty="0"/>
              <a:t> 2) </a:t>
            </a:r>
            <a:r>
              <a:rPr lang="fr-FR" sz="1400" dirty="0" err="1"/>
              <a:t>results</a:t>
            </a:r>
            <a:r>
              <a:rPr lang="fr-FR" sz="1400" dirty="0"/>
              <a:t> in TRUE.</a:t>
            </a:r>
          </a:p>
          <a:p>
            <a:r>
              <a:rPr lang="fr-FR" sz="1400" dirty="0"/>
              <a:t>&lt;</a:t>
            </a:r>
            <a:r>
              <a:rPr lang="fr-FR" sz="1400" dirty="0" err="1"/>
              <a:t>br</a:t>
            </a:r>
            <a:r>
              <a:rPr lang="fr-FR" sz="1400" dirty="0"/>
              <a:t>/&gt;</a:t>
            </a:r>
          </a:p>
          <a:p>
            <a:r>
              <a:rPr lang="fr-FR" sz="1400" dirty="0"/>
              <a:t>&lt;/</a:t>
            </a:r>
            <a:r>
              <a:rPr lang="fr-FR" sz="1400" dirty="0" err="1"/>
              <a:t>c:if</a:t>
            </a:r>
            <a:r>
              <a:rPr lang="fr-FR" sz="1400" dirty="0"/>
              <a:t>&gt;</a:t>
            </a:r>
          </a:p>
        </p:txBody>
      </p:sp>
    </p:spTree>
    <p:extLst>
      <p:ext uri="{BB962C8B-B14F-4D97-AF65-F5344CB8AC3E}">
        <p14:creationId xmlns:p14="http://schemas.microsoft.com/office/powerpoint/2010/main" val="100714076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Les directives</a:t>
            </a:r>
          </a:p>
        </p:txBody>
      </p:sp>
      <p:sp>
        <p:nvSpPr>
          <p:cNvPr id="3" name="Espace réservé du contenu 2"/>
          <p:cNvSpPr>
            <a:spLocks noGrp="1"/>
          </p:cNvSpPr>
          <p:nvPr>
            <p:ph idx="1"/>
          </p:nvPr>
        </p:nvSpPr>
        <p:spPr/>
        <p:txBody>
          <a:bodyPr>
            <a:normAutofit/>
          </a:bodyPr>
          <a:lstStyle/>
          <a:p>
            <a:r>
              <a:rPr lang="fr-FR" dirty="0"/>
              <a:t>Les directives sont des messages dirigés vers le conteneur afin de lui donner des indications sur l’étape de transformation. </a:t>
            </a:r>
            <a:endParaRPr lang="fr-FR" dirty="0" smtClean="0"/>
          </a:p>
          <a:p>
            <a:r>
              <a:rPr lang="fr-FR" dirty="0" smtClean="0"/>
              <a:t>Les </a:t>
            </a:r>
            <a:r>
              <a:rPr lang="fr-FR" dirty="0"/>
              <a:t>directives ne produisent pas de contenu. </a:t>
            </a:r>
            <a:endParaRPr lang="fr-FR" dirty="0" smtClean="0"/>
          </a:p>
          <a:p>
            <a:r>
              <a:rPr lang="fr-FR" dirty="0" smtClean="0"/>
              <a:t>La </a:t>
            </a:r>
            <a:r>
              <a:rPr lang="fr-FR" dirty="0"/>
              <a:t>syntaxe d’une directive est la suivante </a:t>
            </a:r>
            <a:r>
              <a:rPr lang="fr-FR" dirty="0" smtClean="0"/>
              <a:t>:</a:t>
            </a:r>
          </a:p>
          <a:p>
            <a:r>
              <a:rPr lang="fr-FR" dirty="0">
                <a:solidFill>
                  <a:srgbClr val="92D050"/>
                </a:solidFill>
              </a:rPr>
              <a:t>&lt;%@ </a:t>
            </a:r>
            <a:r>
              <a:rPr lang="fr-FR" dirty="0" err="1">
                <a:solidFill>
                  <a:srgbClr val="92D050"/>
                </a:solidFill>
              </a:rPr>
              <a:t>nom_de_la_directive</a:t>
            </a:r>
            <a:r>
              <a:rPr lang="fr-FR" dirty="0">
                <a:solidFill>
                  <a:srgbClr val="92D050"/>
                </a:solidFill>
              </a:rPr>
              <a:t> {</a:t>
            </a:r>
            <a:r>
              <a:rPr lang="fr-FR" dirty="0" err="1">
                <a:solidFill>
                  <a:srgbClr val="92D050"/>
                </a:solidFill>
              </a:rPr>
              <a:t>attr</a:t>
            </a:r>
            <a:r>
              <a:rPr lang="fr-FR" dirty="0">
                <a:solidFill>
                  <a:srgbClr val="92D050"/>
                </a:solidFill>
              </a:rPr>
              <a:t>="value"}* </a:t>
            </a:r>
            <a:r>
              <a:rPr lang="fr-FR" dirty="0" smtClean="0">
                <a:solidFill>
                  <a:srgbClr val="92D050"/>
                </a:solidFill>
              </a:rPr>
              <a:t>%&gt;</a:t>
            </a:r>
          </a:p>
          <a:p>
            <a:r>
              <a:rPr lang="fr-FR" dirty="0"/>
              <a:t>Une directive peut posséder plusieurs attributs.</a:t>
            </a:r>
          </a:p>
          <a:p>
            <a:r>
              <a:rPr lang="fr-FR" dirty="0"/>
              <a:t>Il existe trois directives :</a:t>
            </a:r>
          </a:p>
          <a:p>
            <a:pPr lvl="1">
              <a:buFont typeface="Arial" panose="020B0604020202020204" pitchFamily="34" charset="0"/>
              <a:buChar char="•"/>
            </a:pPr>
            <a:r>
              <a:rPr lang="fr-FR" dirty="0"/>
              <a:t>la directive page : Configure les propriétés de la page JSP</a:t>
            </a:r>
          </a:p>
          <a:p>
            <a:pPr lvl="1">
              <a:buFont typeface="Arial" panose="020B0604020202020204" pitchFamily="34" charset="0"/>
              <a:buChar char="•"/>
            </a:pPr>
            <a:r>
              <a:rPr lang="fr-FR" dirty="0"/>
              <a:t>la directive </a:t>
            </a:r>
            <a:r>
              <a:rPr lang="fr-FR" dirty="0" err="1" smtClean="0"/>
              <a:t>taglib</a:t>
            </a:r>
            <a:r>
              <a:rPr lang="fr-FR" dirty="0"/>
              <a:t> : Déclare et importe des bibliothèques de balises personnalisées (ex. JSTL).</a:t>
            </a:r>
          </a:p>
          <a:p>
            <a:pPr lvl="1">
              <a:buFont typeface="Arial" panose="020B0604020202020204" pitchFamily="34" charset="0"/>
              <a:buChar char="•"/>
            </a:pPr>
            <a:r>
              <a:rPr lang="fr-FR" dirty="0"/>
              <a:t>la directive </a:t>
            </a:r>
            <a:r>
              <a:rPr lang="fr-FR" dirty="0" err="1" smtClean="0"/>
              <a:t>include</a:t>
            </a:r>
            <a:r>
              <a:rPr lang="fr-FR" dirty="0"/>
              <a:t> : Insère le contenu d’un fichier dans une autre page JSP</a:t>
            </a:r>
          </a:p>
          <a:p>
            <a:endParaRPr lang="fr-FR" dirty="0">
              <a:solidFill>
                <a:srgbClr val="92D050"/>
              </a:solidFill>
            </a:endParaRPr>
          </a:p>
        </p:txBody>
      </p:sp>
    </p:spTree>
    <p:extLst>
      <p:ext uri="{BB962C8B-B14F-4D97-AF65-F5344CB8AC3E}">
        <p14:creationId xmlns:p14="http://schemas.microsoft.com/office/powerpoint/2010/main" val="2604672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4572000" cy="6858000"/>
          </a:xfrm>
          <a:prstGeom prst="rect">
            <a:avLst/>
          </a:prstGeom>
        </p:spPr>
      </p:pic>
      <p:sp>
        <p:nvSpPr>
          <p:cNvPr id="3" name="Text 0"/>
          <p:cNvSpPr/>
          <p:nvPr/>
        </p:nvSpPr>
        <p:spPr>
          <a:xfrm>
            <a:off x="4720046" y="507000"/>
            <a:ext cx="7228114" cy="1181298"/>
          </a:xfrm>
          <a:prstGeom prst="rect">
            <a:avLst/>
          </a:prstGeom>
          <a:noFill/>
          <a:ln/>
        </p:spPr>
        <p:txBody>
          <a:bodyPr wrap="square" lIns="0" tIns="0" rIns="0" bIns="0" rtlCol="0" anchor="t"/>
          <a:lstStyle/>
          <a:p>
            <a:pPr>
              <a:lnSpc>
                <a:spcPts val="4625"/>
              </a:lnSpc>
            </a:pPr>
            <a:r>
              <a:rPr lang="en-US" sz="3708" b="1" dirty="0" err="1" smtClean="0">
                <a:solidFill>
                  <a:srgbClr val="101014"/>
                </a:solidFill>
                <a:latin typeface="Playfair Display Bold" pitchFamily="34" charset="0"/>
                <a:ea typeface="Playfair Display Bold" pitchFamily="34" charset="-122"/>
                <a:cs typeface="Playfair Display Bold" pitchFamily="34" charset="-120"/>
              </a:rPr>
              <a:t>Autres</a:t>
            </a:r>
            <a:r>
              <a:rPr lang="en-US" sz="3708" b="1" dirty="0" smtClean="0">
                <a:solidFill>
                  <a:srgbClr val="101014"/>
                </a:solidFill>
                <a:latin typeface="Playfair Display Bold" pitchFamily="34" charset="0"/>
                <a:ea typeface="Playfair Display Bold" pitchFamily="34" charset="-122"/>
                <a:cs typeface="Playfair Display Bold" pitchFamily="34" charset="-120"/>
              </a:rPr>
              <a:t> Spec :  </a:t>
            </a:r>
            <a:r>
              <a:rPr lang="en-US" sz="3708" b="1" dirty="0">
                <a:solidFill>
                  <a:srgbClr val="101014"/>
                </a:solidFill>
                <a:latin typeface="Playfair Display Bold" pitchFamily="34" charset="0"/>
                <a:ea typeface="Playfair Display Bold" pitchFamily="34" charset="-122"/>
                <a:cs typeface="Playfair Display Bold" pitchFamily="34" charset="-120"/>
              </a:rPr>
              <a:t>Jakarta Security</a:t>
            </a:r>
            <a:endParaRPr lang="en-US" sz="3708" dirty="0">
              <a:solidFill>
                <a:srgbClr val="000000"/>
              </a:solidFill>
            </a:endParaRPr>
          </a:p>
        </p:txBody>
      </p:sp>
      <p:pic>
        <p:nvPicPr>
          <p:cNvPr id="4" name="Image 1" descr="preencoded.png"/>
          <p:cNvPicPr>
            <a:picLocks noChangeAspect="1"/>
          </p:cNvPicPr>
          <p:nvPr/>
        </p:nvPicPr>
        <p:blipFill>
          <a:blip r:embed="rId4"/>
          <a:stretch>
            <a:fillRect/>
          </a:stretch>
        </p:blipFill>
        <p:spPr>
          <a:xfrm>
            <a:off x="5233492" y="3225800"/>
            <a:ext cx="472480" cy="472480"/>
          </a:xfrm>
          <a:prstGeom prst="rect">
            <a:avLst/>
          </a:prstGeom>
        </p:spPr>
      </p:pic>
      <p:sp>
        <p:nvSpPr>
          <p:cNvPr id="5" name="Text 1"/>
          <p:cNvSpPr/>
          <p:nvPr/>
        </p:nvSpPr>
        <p:spPr>
          <a:xfrm>
            <a:off x="5233492" y="3887292"/>
            <a:ext cx="1909961" cy="907257"/>
          </a:xfrm>
          <a:prstGeom prst="rect">
            <a:avLst/>
          </a:prstGeom>
          <a:noFill/>
          <a:ln/>
        </p:spPr>
        <p:txBody>
          <a:bodyPr wrap="square" lIns="0" tIns="0" rIns="0" bIns="0" rtlCol="0" anchor="t"/>
          <a:lstStyle/>
          <a:p>
            <a:pPr>
              <a:lnSpc>
                <a:spcPts val="2375"/>
              </a:lnSpc>
            </a:pPr>
            <a:r>
              <a:rPr lang="en-US" sz="1458" dirty="0">
                <a:solidFill>
                  <a:srgbClr val="39393C"/>
                </a:solidFill>
                <a:latin typeface="Open Sans" pitchFamily="34" charset="0"/>
                <a:ea typeface="Open Sans" pitchFamily="34" charset="-122"/>
                <a:cs typeface="Open Sans" pitchFamily="34" charset="-120"/>
              </a:rPr>
              <a:t>Authentification des utilisateurs et des applications.</a:t>
            </a:r>
            <a:endParaRPr lang="en-US" sz="1458" dirty="0">
              <a:solidFill>
                <a:srgbClr val="000000"/>
              </a:solidFill>
            </a:endParaRPr>
          </a:p>
        </p:txBody>
      </p:sp>
      <p:pic>
        <p:nvPicPr>
          <p:cNvPr id="6" name="Image 2" descr="preencoded.png"/>
          <p:cNvPicPr>
            <a:picLocks noChangeAspect="1"/>
          </p:cNvPicPr>
          <p:nvPr/>
        </p:nvPicPr>
        <p:blipFill>
          <a:blip r:embed="rId5"/>
          <a:stretch>
            <a:fillRect/>
          </a:stretch>
        </p:blipFill>
        <p:spPr>
          <a:xfrm>
            <a:off x="7426920" y="3225800"/>
            <a:ext cx="472480" cy="472480"/>
          </a:xfrm>
          <a:prstGeom prst="rect">
            <a:avLst/>
          </a:prstGeom>
        </p:spPr>
      </p:pic>
      <p:sp>
        <p:nvSpPr>
          <p:cNvPr id="7" name="Text 2"/>
          <p:cNvSpPr/>
          <p:nvPr/>
        </p:nvSpPr>
        <p:spPr>
          <a:xfrm>
            <a:off x="7426920" y="3887292"/>
            <a:ext cx="1910060" cy="1209675"/>
          </a:xfrm>
          <a:prstGeom prst="rect">
            <a:avLst/>
          </a:prstGeom>
          <a:noFill/>
          <a:ln/>
        </p:spPr>
        <p:txBody>
          <a:bodyPr wrap="square" lIns="0" tIns="0" rIns="0" bIns="0" rtlCol="0" anchor="t"/>
          <a:lstStyle/>
          <a:p>
            <a:pPr>
              <a:lnSpc>
                <a:spcPts val="2375"/>
              </a:lnSpc>
            </a:pPr>
            <a:r>
              <a:rPr lang="en-US" sz="1458" dirty="0">
                <a:solidFill>
                  <a:srgbClr val="39393C"/>
                </a:solidFill>
                <a:latin typeface="Open Sans" pitchFamily="34" charset="0"/>
                <a:ea typeface="Open Sans" pitchFamily="34" charset="-122"/>
                <a:cs typeface="Open Sans" pitchFamily="34" charset="-120"/>
              </a:rPr>
              <a:t>Autorisation des accès aux ressources et aux fonctionnalités.</a:t>
            </a:r>
            <a:endParaRPr lang="en-US" sz="1458" dirty="0">
              <a:solidFill>
                <a:srgbClr val="000000"/>
              </a:solidFill>
            </a:endParaRPr>
          </a:p>
        </p:txBody>
      </p:sp>
      <p:pic>
        <p:nvPicPr>
          <p:cNvPr id="8" name="Image 3" descr="preencoded.png"/>
          <p:cNvPicPr>
            <a:picLocks noChangeAspect="1"/>
          </p:cNvPicPr>
          <p:nvPr/>
        </p:nvPicPr>
        <p:blipFill>
          <a:blip r:embed="rId6"/>
          <a:stretch>
            <a:fillRect/>
          </a:stretch>
        </p:blipFill>
        <p:spPr>
          <a:xfrm>
            <a:off x="9620448" y="3225800"/>
            <a:ext cx="472480" cy="472480"/>
          </a:xfrm>
          <a:prstGeom prst="rect">
            <a:avLst/>
          </a:prstGeom>
        </p:spPr>
      </p:pic>
      <p:sp>
        <p:nvSpPr>
          <p:cNvPr id="9" name="Text 3"/>
          <p:cNvSpPr/>
          <p:nvPr/>
        </p:nvSpPr>
        <p:spPr>
          <a:xfrm>
            <a:off x="9620449" y="3887292"/>
            <a:ext cx="1909961" cy="907257"/>
          </a:xfrm>
          <a:prstGeom prst="rect">
            <a:avLst/>
          </a:prstGeom>
          <a:noFill/>
          <a:ln/>
        </p:spPr>
        <p:txBody>
          <a:bodyPr wrap="square" lIns="0" tIns="0" rIns="0" bIns="0" rtlCol="0" anchor="t"/>
          <a:lstStyle/>
          <a:p>
            <a:pPr>
              <a:lnSpc>
                <a:spcPts val="2375"/>
              </a:lnSpc>
            </a:pPr>
            <a:r>
              <a:rPr lang="en-US" sz="1458" dirty="0">
                <a:solidFill>
                  <a:srgbClr val="39393C"/>
                </a:solidFill>
                <a:latin typeface="Open Sans" pitchFamily="34" charset="0"/>
                <a:ea typeface="Open Sans" pitchFamily="34" charset="-122"/>
                <a:cs typeface="Open Sans" pitchFamily="34" charset="-120"/>
              </a:rPr>
              <a:t>Cryptage et protection des données sensibles.</a:t>
            </a:r>
            <a:endParaRPr lang="en-US" sz="1458" dirty="0">
              <a:solidFill>
                <a:srgbClr val="000000"/>
              </a:solidFill>
            </a:endParaRPr>
          </a:p>
        </p:txBody>
      </p:sp>
    </p:spTree>
    <p:extLst>
      <p:ext uri="{BB962C8B-B14F-4D97-AF65-F5344CB8AC3E}">
        <p14:creationId xmlns:p14="http://schemas.microsoft.com/office/powerpoint/2010/main" val="359488010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directive page</a:t>
            </a:r>
          </a:p>
        </p:txBody>
      </p:sp>
      <p:graphicFrame>
        <p:nvGraphicFramePr>
          <p:cNvPr id="4" name="Tableau 3"/>
          <p:cNvGraphicFramePr>
            <a:graphicFrameLocks noGrp="1"/>
          </p:cNvGraphicFramePr>
          <p:nvPr>
            <p:extLst>
              <p:ext uri="{D42A27DB-BD31-4B8C-83A1-F6EECF244321}">
                <p14:modId xmlns:p14="http://schemas.microsoft.com/office/powerpoint/2010/main" val="318042"/>
              </p:ext>
            </p:extLst>
          </p:nvPr>
        </p:nvGraphicFramePr>
        <p:xfrm>
          <a:off x="853441" y="1846261"/>
          <a:ext cx="10511244" cy="4808542"/>
        </p:xfrm>
        <a:graphic>
          <a:graphicData uri="http://schemas.openxmlformats.org/drawingml/2006/table">
            <a:tbl>
              <a:tblPr/>
              <a:tblGrid>
                <a:gridCol w="3503748"/>
                <a:gridCol w="3503748"/>
                <a:gridCol w="3503748"/>
              </a:tblGrid>
              <a:tr h="229870">
                <a:tc>
                  <a:txBody>
                    <a:bodyPr/>
                    <a:lstStyle/>
                    <a:p>
                      <a:r>
                        <a:rPr lang="fr-FR" sz="1600" b="1" dirty="0"/>
                        <a:t>Attribut</a:t>
                      </a:r>
                      <a:endParaRPr lang="fr-FR" sz="1600" dirty="0"/>
                    </a:p>
                  </a:txBody>
                  <a:tcPr marL="57468" marR="57468" marT="28734" marB="2873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600" b="1"/>
                        <a:t>Description</a:t>
                      </a:r>
                      <a:endParaRPr lang="fr-FR" sz="1600"/>
                    </a:p>
                  </a:txBody>
                  <a:tcPr marL="57468" marR="57468" marT="28734" marB="2873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600" b="1"/>
                        <a:t>Exemple</a:t>
                      </a:r>
                      <a:endParaRPr lang="fr-FR" sz="1600"/>
                    </a:p>
                  </a:txBody>
                  <a:tcPr marL="57468" marR="57468" marT="28734" marB="2873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402273">
                <a:tc>
                  <a:txBody>
                    <a:bodyPr/>
                    <a:lstStyle/>
                    <a:p>
                      <a:r>
                        <a:rPr lang="fr-FR" sz="1600" dirty="0" err="1"/>
                        <a:t>language</a:t>
                      </a:r>
                      <a:endParaRPr lang="fr-FR" sz="1600" dirty="0"/>
                    </a:p>
                  </a:txBody>
                  <a:tcPr marL="57468" marR="57468" marT="28734" marB="2873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600"/>
                        <a:t>Définit le langage utilisé (toujours "java").</a:t>
                      </a:r>
                    </a:p>
                  </a:txBody>
                  <a:tcPr marL="57468" marR="57468" marT="28734" marB="2873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600"/>
                        <a:t>&lt;%@ page language="java" %&gt;</a:t>
                      </a:r>
                    </a:p>
                  </a:txBody>
                  <a:tcPr marL="57468" marR="57468" marT="28734" marB="2873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574675">
                <a:tc>
                  <a:txBody>
                    <a:bodyPr/>
                    <a:lstStyle/>
                    <a:p>
                      <a:r>
                        <a:rPr lang="fr-FR" sz="1600" dirty="0" err="1"/>
                        <a:t>contentType</a:t>
                      </a:r>
                      <a:endParaRPr lang="fr-FR" sz="1600" dirty="0"/>
                    </a:p>
                  </a:txBody>
                  <a:tcPr marL="57468" marR="57468" marT="28734" marB="2873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600"/>
                        <a:t>Spécifie le type MIME et l’encodage.</a:t>
                      </a:r>
                    </a:p>
                  </a:txBody>
                  <a:tcPr marL="57468" marR="57468" marT="28734" marB="2873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600"/>
                        <a:t>&lt;%@ page contentType="text/html; charset=UTF-8" %&gt;</a:t>
                      </a:r>
                    </a:p>
                  </a:txBody>
                  <a:tcPr marL="57468" marR="57468" marT="28734" marB="2873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402273">
                <a:tc>
                  <a:txBody>
                    <a:bodyPr/>
                    <a:lstStyle/>
                    <a:p>
                      <a:r>
                        <a:rPr lang="fr-FR" sz="1600" dirty="0"/>
                        <a:t>import</a:t>
                      </a:r>
                    </a:p>
                  </a:txBody>
                  <a:tcPr marL="57468" marR="57468" marT="28734" marB="2873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600" dirty="0"/>
                        <a:t>Importe des classes Java.</a:t>
                      </a:r>
                    </a:p>
                  </a:txBody>
                  <a:tcPr marL="57468" marR="57468" marT="28734" marB="2873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600"/>
                        <a:t>&lt;%@ page import="java.util.*, java.sql.*" %&gt;</a:t>
                      </a:r>
                    </a:p>
                  </a:txBody>
                  <a:tcPr marL="57468" marR="57468" marT="28734" marB="2873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402273">
                <a:tc>
                  <a:txBody>
                    <a:bodyPr/>
                    <a:lstStyle/>
                    <a:p>
                      <a:r>
                        <a:rPr lang="fr-FR" sz="1600"/>
                        <a:t>session</a:t>
                      </a:r>
                    </a:p>
                  </a:txBody>
                  <a:tcPr marL="57468" marR="57468" marT="28734" marB="2873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600" dirty="0"/>
                        <a:t>Active ou désactive l’utilisation des sessions.</a:t>
                      </a:r>
                    </a:p>
                  </a:txBody>
                  <a:tcPr marL="57468" marR="57468" marT="28734" marB="2873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600"/>
                        <a:t>&lt;%@ page session="true" %&gt;</a:t>
                      </a:r>
                    </a:p>
                  </a:txBody>
                  <a:tcPr marL="57468" marR="57468" marT="28734" marB="2873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402273">
                <a:tc>
                  <a:txBody>
                    <a:bodyPr/>
                    <a:lstStyle/>
                    <a:p>
                      <a:r>
                        <a:rPr lang="fr-FR" sz="1600"/>
                        <a:t>buffer</a:t>
                      </a:r>
                    </a:p>
                  </a:txBody>
                  <a:tcPr marL="57468" marR="57468" marT="28734" marB="2873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600" dirty="0"/>
                        <a:t>Définit la taille du buffer de sortie.</a:t>
                      </a:r>
                    </a:p>
                  </a:txBody>
                  <a:tcPr marL="57468" marR="57468" marT="28734" marB="2873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600" dirty="0"/>
                        <a:t>&lt;%@ page buffer="8kb" %&gt;</a:t>
                      </a:r>
                    </a:p>
                  </a:txBody>
                  <a:tcPr marL="57468" marR="57468" marT="28734" marB="2873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402273">
                <a:tc>
                  <a:txBody>
                    <a:bodyPr/>
                    <a:lstStyle/>
                    <a:p>
                      <a:r>
                        <a:rPr lang="fr-FR" sz="1600"/>
                        <a:t>autoFlush</a:t>
                      </a:r>
                    </a:p>
                  </a:txBody>
                  <a:tcPr marL="57468" marR="57468" marT="28734" marB="2873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600"/>
                        <a:t>Active/désactive le vidage automatique du buffer.</a:t>
                      </a:r>
                    </a:p>
                  </a:txBody>
                  <a:tcPr marL="57468" marR="57468" marT="28734" marB="2873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600" dirty="0"/>
                        <a:t>&lt;%@ page </a:t>
                      </a:r>
                      <a:r>
                        <a:rPr lang="fr-FR" sz="1600" dirty="0" err="1"/>
                        <a:t>autoFlush</a:t>
                      </a:r>
                      <a:r>
                        <a:rPr lang="fr-FR" sz="1600" dirty="0"/>
                        <a:t>="</a:t>
                      </a:r>
                      <a:r>
                        <a:rPr lang="fr-FR" sz="1600" dirty="0" err="1"/>
                        <a:t>true</a:t>
                      </a:r>
                      <a:r>
                        <a:rPr lang="fr-FR" sz="1600" dirty="0"/>
                        <a:t>" %&gt;</a:t>
                      </a:r>
                    </a:p>
                  </a:txBody>
                  <a:tcPr marL="57468" marR="57468" marT="28734" marB="2873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402273">
                <a:tc>
                  <a:txBody>
                    <a:bodyPr/>
                    <a:lstStyle/>
                    <a:p>
                      <a:r>
                        <a:rPr lang="fr-FR" sz="1600"/>
                        <a:t>isThreadSafe</a:t>
                      </a:r>
                    </a:p>
                  </a:txBody>
                  <a:tcPr marL="57468" marR="57468" marT="28734" marB="2873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600"/>
                        <a:t>Spécifie si la JSP est thread-safe (true) ou non (false).</a:t>
                      </a:r>
                    </a:p>
                  </a:txBody>
                  <a:tcPr marL="57468" marR="57468" marT="28734" marB="2873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600" dirty="0"/>
                        <a:t>&lt;%@ page </a:t>
                      </a:r>
                      <a:r>
                        <a:rPr lang="fr-FR" sz="1600" dirty="0" err="1"/>
                        <a:t>isThreadSafe</a:t>
                      </a:r>
                      <a:r>
                        <a:rPr lang="fr-FR" sz="1600" dirty="0"/>
                        <a:t>="false" %&gt;</a:t>
                      </a:r>
                    </a:p>
                  </a:txBody>
                  <a:tcPr marL="57468" marR="57468" marT="28734" marB="2873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402273">
                <a:tc>
                  <a:txBody>
                    <a:bodyPr/>
                    <a:lstStyle/>
                    <a:p>
                      <a:r>
                        <a:rPr lang="fr-FR" sz="1600"/>
                        <a:t>errorPage</a:t>
                      </a:r>
                    </a:p>
                  </a:txBody>
                  <a:tcPr marL="57468" marR="57468" marT="28734" marB="2873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600"/>
                        <a:t>Définit une page d’erreur personnalisée.</a:t>
                      </a:r>
                    </a:p>
                  </a:txBody>
                  <a:tcPr marL="57468" marR="57468" marT="28734" marB="2873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600" dirty="0"/>
                        <a:t>&lt;%@ page </a:t>
                      </a:r>
                      <a:r>
                        <a:rPr lang="fr-FR" sz="1600" dirty="0" err="1"/>
                        <a:t>errorPage</a:t>
                      </a:r>
                      <a:r>
                        <a:rPr lang="fr-FR" sz="1600" dirty="0"/>
                        <a:t>="</a:t>
                      </a:r>
                      <a:r>
                        <a:rPr lang="fr-FR" sz="1600" dirty="0" err="1"/>
                        <a:t>erreur.jsp</a:t>
                      </a:r>
                      <a:r>
                        <a:rPr lang="fr-FR" sz="1600" dirty="0"/>
                        <a:t>" %&gt;</a:t>
                      </a:r>
                    </a:p>
                  </a:txBody>
                  <a:tcPr marL="57468" marR="57468" marT="28734" marB="2873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402273">
                <a:tc>
                  <a:txBody>
                    <a:bodyPr/>
                    <a:lstStyle/>
                    <a:p>
                      <a:r>
                        <a:rPr lang="fr-FR" sz="1600"/>
                        <a:t>isErrorPage</a:t>
                      </a:r>
                    </a:p>
                  </a:txBody>
                  <a:tcPr marL="57468" marR="57468" marT="28734" marB="2873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600" dirty="0"/>
                        <a:t>Indique si la page est une page d’erreur.</a:t>
                      </a:r>
                    </a:p>
                  </a:txBody>
                  <a:tcPr marL="57468" marR="57468" marT="28734" marB="2873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600" dirty="0"/>
                        <a:t>&lt;%@ page </a:t>
                      </a:r>
                      <a:r>
                        <a:rPr lang="fr-FR" sz="1600" dirty="0" err="1"/>
                        <a:t>isErrorPage</a:t>
                      </a:r>
                      <a:r>
                        <a:rPr lang="fr-FR" sz="1600" dirty="0"/>
                        <a:t>="</a:t>
                      </a:r>
                      <a:r>
                        <a:rPr lang="fr-FR" sz="1600" dirty="0" err="1"/>
                        <a:t>true</a:t>
                      </a:r>
                      <a:r>
                        <a:rPr lang="fr-FR" sz="1600" dirty="0"/>
                        <a:t>" %&gt;</a:t>
                      </a:r>
                    </a:p>
                  </a:txBody>
                  <a:tcPr marL="57468" marR="57468" marT="28734" marB="28734"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1692620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directive </a:t>
            </a:r>
            <a:r>
              <a:rPr lang="fr-FR" b="1" dirty="0" err="1"/>
              <a:t>include</a:t>
            </a:r>
            <a:endParaRPr lang="fr-FR" b="1" dirty="0"/>
          </a:p>
        </p:txBody>
      </p:sp>
      <p:sp>
        <p:nvSpPr>
          <p:cNvPr id="3" name="Espace réservé du contenu 2"/>
          <p:cNvSpPr>
            <a:spLocks noGrp="1"/>
          </p:cNvSpPr>
          <p:nvPr>
            <p:ph idx="1"/>
          </p:nvPr>
        </p:nvSpPr>
        <p:spPr/>
        <p:txBody>
          <a:bodyPr/>
          <a:lstStyle/>
          <a:p>
            <a:pPr>
              <a:buFont typeface="Arial" panose="020B0604020202020204" pitchFamily="34" charset="0"/>
              <a:buChar char="•"/>
            </a:pPr>
            <a:r>
              <a:rPr lang="fr-FR" dirty="0"/>
              <a:t>Elle permet d’inclure un fichier (HTML ou JSP) dans une autre page JSP</a:t>
            </a:r>
            <a:r>
              <a:rPr lang="fr-FR" dirty="0" smtClean="0"/>
              <a:t>.</a:t>
            </a:r>
          </a:p>
          <a:p>
            <a:pPr>
              <a:buFont typeface="Arial" panose="020B0604020202020204" pitchFamily="34" charset="0"/>
              <a:buChar char="•"/>
            </a:pPr>
            <a:r>
              <a:rPr lang="fr-FR" dirty="0" smtClean="0"/>
              <a:t> </a:t>
            </a:r>
            <a:r>
              <a:rPr lang="fr-FR" dirty="0"/>
              <a:t>L’inclusion se fait au moment de la compilation de la JSP, ce qui signifie que le contenu du fichier inclus devient une partie du fichier principal</a:t>
            </a:r>
            <a:r>
              <a:rPr lang="fr-FR" dirty="0" smtClean="0"/>
              <a:t>.</a:t>
            </a:r>
          </a:p>
          <a:p>
            <a:pPr marL="0" indent="0">
              <a:buNone/>
            </a:pPr>
            <a:r>
              <a:rPr lang="fr-FR" dirty="0"/>
              <a:t>&lt;%@ </a:t>
            </a:r>
            <a:r>
              <a:rPr lang="fr-FR" dirty="0" err="1"/>
              <a:t>include</a:t>
            </a:r>
            <a:r>
              <a:rPr lang="fr-FR" dirty="0"/>
              <a:t> file="</a:t>
            </a:r>
            <a:r>
              <a:rPr lang="fr-FR" dirty="0" err="1"/>
              <a:t>nomFichier.jsp</a:t>
            </a:r>
            <a:r>
              <a:rPr lang="fr-FR" dirty="0"/>
              <a:t>" %&gt;</a:t>
            </a:r>
          </a:p>
          <a:p>
            <a:pPr marL="0" indent="0">
              <a:buNone/>
            </a:pPr>
            <a:endParaRPr lang="fr-FR" dirty="0"/>
          </a:p>
        </p:txBody>
      </p:sp>
    </p:spTree>
    <p:extLst>
      <p:ext uri="{BB962C8B-B14F-4D97-AF65-F5344CB8AC3E}">
        <p14:creationId xmlns:p14="http://schemas.microsoft.com/office/powerpoint/2010/main" val="265143033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directive </a:t>
            </a:r>
            <a:r>
              <a:rPr lang="fr-FR" b="1" dirty="0" err="1"/>
              <a:t>taglib</a:t>
            </a:r>
            <a:endParaRPr lang="fr-FR" b="1" dirty="0"/>
          </a:p>
        </p:txBody>
      </p:sp>
      <p:sp>
        <p:nvSpPr>
          <p:cNvPr id="3" name="Espace réservé du contenu 2"/>
          <p:cNvSpPr>
            <a:spLocks noGrp="1"/>
          </p:cNvSpPr>
          <p:nvPr>
            <p:ph idx="1"/>
          </p:nvPr>
        </p:nvSpPr>
        <p:spPr/>
        <p:txBody>
          <a:bodyPr/>
          <a:lstStyle/>
          <a:p>
            <a:pPr>
              <a:buFont typeface="Arial" panose="020B0604020202020204" pitchFamily="34" charset="0"/>
              <a:buChar char="•"/>
            </a:pPr>
            <a:r>
              <a:rPr lang="fr-FR" dirty="0"/>
              <a:t>Elle est utilisée pour importer des bibliothèques de balises personnalisées (comme JSTL</a:t>
            </a:r>
            <a:r>
              <a:rPr lang="fr-FR" dirty="0" smtClean="0"/>
              <a:t>).</a:t>
            </a:r>
          </a:p>
          <a:p>
            <a:pPr>
              <a:buFont typeface="Arial" panose="020B0604020202020204" pitchFamily="34" charset="0"/>
              <a:buChar char="•"/>
            </a:pPr>
            <a:endParaRPr lang="fr-FR" dirty="0"/>
          </a:p>
          <a:p>
            <a:pPr>
              <a:buFont typeface="Arial" panose="020B0604020202020204" pitchFamily="34" charset="0"/>
              <a:buChar char="•"/>
            </a:pPr>
            <a:r>
              <a:rPr lang="fr-FR" dirty="0" smtClean="0"/>
              <a:t> </a:t>
            </a:r>
            <a:r>
              <a:rPr lang="fr-FR" dirty="0"/>
              <a:t>Ces bibliothèques permettent d’éviter d’écrire du code Java dans la JSP et d’utiliser des balises similaires à celles du HTML</a:t>
            </a:r>
            <a:r>
              <a:rPr lang="fr-FR" dirty="0" smtClean="0"/>
              <a:t>.</a:t>
            </a:r>
          </a:p>
          <a:p>
            <a:pPr>
              <a:buFont typeface="Arial" panose="020B0604020202020204" pitchFamily="34" charset="0"/>
              <a:buChar char="•"/>
            </a:pPr>
            <a:r>
              <a:rPr lang="fr-FR" dirty="0" smtClean="0"/>
              <a:t>Syntaxe :</a:t>
            </a:r>
          </a:p>
          <a:p>
            <a:pPr marL="0" indent="0">
              <a:buNone/>
            </a:pPr>
            <a:r>
              <a:rPr lang="fr-FR" dirty="0" smtClean="0"/>
              <a:t> </a:t>
            </a:r>
          </a:p>
          <a:p>
            <a:pPr marL="0" indent="0">
              <a:buNone/>
            </a:pPr>
            <a:r>
              <a:rPr lang="fr-FR" dirty="0" smtClean="0"/>
              <a:t>&lt;%@ </a:t>
            </a:r>
            <a:r>
              <a:rPr lang="fr-FR" dirty="0" err="1"/>
              <a:t>taglib</a:t>
            </a:r>
            <a:r>
              <a:rPr lang="fr-FR" dirty="0"/>
              <a:t> </a:t>
            </a:r>
            <a:r>
              <a:rPr lang="fr-FR" dirty="0" err="1"/>
              <a:t>uri</a:t>
            </a:r>
            <a:r>
              <a:rPr lang="fr-FR" dirty="0"/>
              <a:t>="</a:t>
            </a:r>
            <a:r>
              <a:rPr lang="fr-FR" dirty="0" err="1"/>
              <a:t>URI_de_la_bibliothèque</a:t>
            </a:r>
            <a:r>
              <a:rPr lang="fr-FR" dirty="0"/>
              <a:t>" </a:t>
            </a:r>
            <a:r>
              <a:rPr lang="fr-FR" dirty="0" err="1"/>
              <a:t>prefix</a:t>
            </a:r>
            <a:r>
              <a:rPr lang="fr-FR" dirty="0"/>
              <a:t>="préfixe" %&gt;</a:t>
            </a:r>
          </a:p>
        </p:txBody>
      </p:sp>
    </p:spTree>
    <p:extLst>
      <p:ext uri="{BB962C8B-B14F-4D97-AF65-F5344CB8AC3E}">
        <p14:creationId xmlns:p14="http://schemas.microsoft.com/office/powerpoint/2010/main" val="184455618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a:t>
            </a:r>
            <a:r>
              <a:rPr lang="fr-FR" dirty="0" err="1" smtClean="0"/>
              <a:t>taglib</a:t>
            </a:r>
            <a:r>
              <a:rPr lang="fr-FR" dirty="0" smtClean="0"/>
              <a:t>)</a:t>
            </a:r>
            <a:endParaRPr lang="fr-FR" dirty="0"/>
          </a:p>
        </p:txBody>
      </p:sp>
      <p:sp>
        <p:nvSpPr>
          <p:cNvPr id="3" name="Espace réservé du contenu 2"/>
          <p:cNvSpPr>
            <a:spLocks noGrp="1"/>
          </p:cNvSpPr>
          <p:nvPr>
            <p:ph idx="1"/>
          </p:nvPr>
        </p:nvSpPr>
        <p:spPr/>
        <p:txBody>
          <a:bodyPr/>
          <a:lstStyle/>
          <a:p>
            <a:r>
              <a:rPr lang="fr-FR" dirty="0"/>
              <a:t>&lt;%@ page </a:t>
            </a:r>
            <a:r>
              <a:rPr lang="fr-FR" dirty="0" err="1"/>
              <a:t>contentType</a:t>
            </a:r>
            <a:r>
              <a:rPr lang="fr-FR" dirty="0"/>
              <a:t>="</a:t>
            </a:r>
            <a:r>
              <a:rPr lang="fr-FR" dirty="0" err="1"/>
              <a:t>text</a:t>
            </a:r>
            <a:r>
              <a:rPr lang="fr-FR" dirty="0"/>
              <a:t>/html; </a:t>
            </a:r>
            <a:r>
              <a:rPr lang="fr-FR" dirty="0" err="1"/>
              <a:t>charset</a:t>
            </a:r>
            <a:r>
              <a:rPr lang="fr-FR" dirty="0"/>
              <a:t>=UTF-8" %&gt; </a:t>
            </a:r>
            <a:endParaRPr lang="fr-FR" dirty="0" smtClean="0"/>
          </a:p>
          <a:p>
            <a:r>
              <a:rPr lang="fr-FR" dirty="0" smtClean="0"/>
              <a:t>&lt;%@ </a:t>
            </a:r>
            <a:r>
              <a:rPr lang="fr-FR" dirty="0" err="1"/>
              <a:t>taglib</a:t>
            </a:r>
            <a:r>
              <a:rPr lang="fr-FR" dirty="0"/>
              <a:t> </a:t>
            </a:r>
            <a:r>
              <a:rPr lang="fr-FR" dirty="0" err="1"/>
              <a:t>uri</a:t>
            </a:r>
            <a:r>
              <a:rPr lang="fr-FR" dirty="0"/>
              <a:t>="http://java.sun.com/</a:t>
            </a:r>
            <a:r>
              <a:rPr lang="fr-FR" dirty="0" err="1"/>
              <a:t>jsp</a:t>
            </a:r>
            <a:r>
              <a:rPr lang="fr-FR" dirty="0"/>
              <a:t>/</a:t>
            </a:r>
            <a:r>
              <a:rPr lang="fr-FR" dirty="0" err="1"/>
              <a:t>jstl</a:t>
            </a:r>
            <a:r>
              <a:rPr lang="fr-FR" dirty="0"/>
              <a:t>/</a:t>
            </a:r>
            <a:r>
              <a:rPr lang="fr-FR" dirty="0" err="1"/>
              <a:t>core</a:t>
            </a:r>
            <a:r>
              <a:rPr lang="fr-FR" dirty="0"/>
              <a:t>" </a:t>
            </a:r>
            <a:r>
              <a:rPr lang="fr-FR" dirty="0" err="1"/>
              <a:t>prefix</a:t>
            </a:r>
            <a:r>
              <a:rPr lang="fr-FR" dirty="0"/>
              <a:t>="c" %&gt; </a:t>
            </a:r>
            <a:endParaRPr lang="fr-FR" dirty="0" smtClean="0"/>
          </a:p>
          <a:p>
            <a:r>
              <a:rPr lang="fr-FR" dirty="0" smtClean="0"/>
              <a:t>&lt;</a:t>
            </a:r>
            <a:r>
              <a:rPr lang="fr-FR" dirty="0"/>
              <a:t>html&gt; &lt;</a:t>
            </a:r>
            <a:r>
              <a:rPr lang="fr-FR" dirty="0" err="1"/>
              <a:t>head</a:t>
            </a:r>
            <a:r>
              <a:rPr lang="fr-FR" dirty="0"/>
              <a:t>&gt; &lt;</a:t>
            </a:r>
            <a:r>
              <a:rPr lang="fr-FR" dirty="0" err="1"/>
              <a:t>title</a:t>
            </a:r>
            <a:r>
              <a:rPr lang="fr-FR" dirty="0"/>
              <a:t>&gt;Exemple JSTL&lt;/</a:t>
            </a:r>
            <a:r>
              <a:rPr lang="fr-FR" dirty="0" err="1"/>
              <a:t>title</a:t>
            </a:r>
            <a:r>
              <a:rPr lang="fr-FR" dirty="0"/>
              <a:t>&gt; &lt;/</a:t>
            </a:r>
            <a:r>
              <a:rPr lang="fr-FR" dirty="0" err="1"/>
              <a:t>head</a:t>
            </a:r>
            <a:r>
              <a:rPr lang="fr-FR" dirty="0"/>
              <a:t>&gt; </a:t>
            </a:r>
            <a:endParaRPr lang="fr-FR" dirty="0" smtClean="0"/>
          </a:p>
          <a:p>
            <a:r>
              <a:rPr lang="fr-FR" dirty="0" smtClean="0"/>
              <a:t>&lt;</a:t>
            </a:r>
            <a:r>
              <a:rPr lang="fr-FR" dirty="0"/>
              <a:t>body&gt; </a:t>
            </a:r>
            <a:endParaRPr lang="fr-FR" dirty="0" smtClean="0"/>
          </a:p>
          <a:p>
            <a:r>
              <a:rPr lang="fr-FR" dirty="0" smtClean="0"/>
              <a:t>&lt;</a:t>
            </a:r>
            <a:r>
              <a:rPr lang="fr-FR" dirty="0" err="1"/>
              <a:t>c:set</a:t>
            </a:r>
            <a:r>
              <a:rPr lang="fr-FR" dirty="0"/>
              <a:t> var="message" value="Bonjour, JSP avec JSTL !" /&gt; </a:t>
            </a:r>
            <a:endParaRPr lang="fr-FR" dirty="0" smtClean="0"/>
          </a:p>
          <a:p>
            <a:r>
              <a:rPr lang="fr-FR" dirty="0" smtClean="0"/>
              <a:t>&lt;</a:t>
            </a:r>
            <a:r>
              <a:rPr lang="fr-FR" dirty="0"/>
              <a:t>p&gt;${message}&lt;/p&gt; </a:t>
            </a:r>
            <a:endParaRPr lang="fr-FR" dirty="0" smtClean="0"/>
          </a:p>
          <a:p>
            <a:r>
              <a:rPr lang="fr-FR" dirty="0" smtClean="0"/>
              <a:t>&lt;/</a:t>
            </a:r>
            <a:r>
              <a:rPr lang="fr-FR" dirty="0"/>
              <a:t>body&gt; </a:t>
            </a:r>
            <a:endParaRPr lang="fr-FR" dirty="0" smtClean="0"/>
          </a:p>
          <a:p>
            <a:r>
              <a:rPr lang="fr-FR" dirty="0" smtClean="0"/>
              <a:t>&lt;/</a:t>
            </a:r>
            <a:r>
              <a:rPr lang="fr-FR" dirty="0"/>
              <a:t>html&gt;</a:t>
            </a:r>
          </a:p>
        </p:txBody>
      </p:sp>
    </p:spTree>
    <p:extLst>
      <p:ext uri="{BB962C8B-B14F-4D97-AF65-F5344CB8AC3E}">
        <p14:creationId xmlns:p14="http://schemas.microsoft.com/office/powerpoint/2010/main" val="15760950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Les objets disponibles dans une JSP</a:t>
            </a:r>
          </a:p>
        </p:txBody>
      </p:sp>
      <p:sp>
        <p:nvSpPr>
          <p:cNvPr id="3" name="Espace réservé du contenu 2"/>
          <p:cNvSpPr>
            <a:spLocks noGrp="1"/>
          </p:cNvSpPr>
          <p:nvPr>
            <p:ph idx="1"/>
          </p:nvPr>
        </p:nvSpPr>
        <p:spPr/>
        <p:txBody>
          <a:bodyPr>
            <a:normAutofit fontScale="47500" lnSpcReduction="20000"/>
          </a:bodyPr>
          <a:lstStyle/>
          <a:p>
            <a:pPr>
              <a:buFont typeface="Arial" panose="020B0604020202020204" pitchFamily="34" charset="0"/>
              <a:buChar char="•"/>
            </a:pPr>
            <a:r>
              <a:rPr lang="fr-FR" dirty="0" err="1" smtClean="0"/>
              <a:t>Request</a:t>
            </a:r>
            <a:r>
              <a:rPr lang="fr-FR" dirty="0"/>
              <a:t> </a:t>
            </a:r>
            <a:r>
              <a:rPr lang="fr-FR" dirty="0" smtClean="0"/>
              <a:t> </a:t>
            </a:r>
            <a:r>
              <a:rPr lang="fr-FR" dirty="0"/>
              <a:t>de type </a:t>
            </a:r>
            <a:r>
              <a:rPr lang="fr-FR" dirty="0" err="1"/>
              <a:t>HttpServletRequest</a:t>
            </a:r>
            <a:r>
              <a:rPr lang="fr-FR" dirty="0"/>
              <a:t> : cet objet a le même rôle que dans une servlet.</a:t>
            </a:r>
            <a:endParaRPr lang="fr-FR" dirty="0" smtClean="0"/>
          </a:p>
          <a:p>
            <a:pPr>
              <a:buFont typeface="Arial" panose="020B0604020202020204" pitchFamily="34" charset="0"/>
              <a:buChar char="•"/>
            </a:pPr>
            <a:r>
              <a:rPr lang="fr-FR" dirty="0" err="1" smtClean="0"/>
              <a:t>Response</a:t>
            </a:r>
            <a:r>
              <a:rPr lang="fr-FR" dirty="0"/>
              <a:t> de type </a:t>
            </a:r>
            <a:r>
              <a:rPr lang="fr-FR" dirty="0" err="1"/>
              <a:t>HttpServletResponse</a:t>
            </a:r>
            <a:r>
              <a:rPr lang="fr-FR" dirty="0"/>
              <a:t> : cet objet a le même rôle que dans une servlet</a:t>
            </a:r>
            <a:r>
              <a:rPr lang="fr-FR" dirty="0" smtClean="0"/>
              <a:t>.</a:t>
            </a:r>
          </a:p>
          <a:p>
            <a:pPr>
              <a:buFont typeface="Arial" panose="020B0604020202020204" pitchFamily="34" charset="0"/>
              <a:buChar char="•"/>
            </a:pPr>
            <a:r>
              <a:rPr lang="fr-FR" dirty="0" smtClean="0"/>
              <a:t>l’objet</a:t>
            </a:r>
            <a:r>
              <a:rPr lang="fr-FR" dirty="0"/>
              <a:t> </a:t>
            </a:r>
            <a:r>
              <a:rPr lang="fr-FR" dirty="0" err="1"/>
              <a:t>pageContext</a:t>
            </a:r>
            <a:r>
              <a:rPr lang="fr-FR" dirty="0"/>
              <a:t> de type </a:t>
            </a:r>
            <a:r>
              <a:rPr lang="fr-FR" dirty="0" err="1"/>
              <a:t>jakarta.servlet.jsp.PageContext</a:t>
            </a:r>
            <a:r>
              <a:rPr lang="fr-FR" dirty="0"/>
              <a:t> : cet objet permet d’accéder au contexte de la page. Il permet d’accéder aux différents objets présentés dans cette liste. Cet objet met aussi à disposition des méthodes permettant de manipuler les attributs des différents contextes représentés sous la forme de constante </a:t>
            </a:r>
            <a:r>
              <a:rPr lang="fr-FR" dirty="0" smtClean="0"/>
              <a:t>:</a:t>
            </a:r>
          </a:p>
          <a:p>
            <a:pPr lvl="1">
              <a:buFont typeface="Arial" panose="020B0604020202020204" pitchFamily="34" charset="0"/>
              <a:buChar char="•"/>
            </a:pPr>
            <a:r>
              <a:rPr lang="fr-FR" dirty="0"/>
              <a:t>Ces méthodes sont :</a:t>
            </a:r>
          </a:p>
          <a:p>
            <a:pPr lvl="1">
              <a:buFont typeface="Arial" panose="020B0604020202020204" pitchFamily="34" charset="0"/>
              <a:buChar char="•"/>
            </a:pPr>
            <a:endParaRPr lang="fr-FR" dirty="0"/>
          </a:p>
          <a:p>
            <a:pPr lvl="1">
              <a:buFont typeface="Arial" panose="020B0604020202020204" pitchFamily="34" charset="0"/>
              <a:buChar char="•"/>
            </a:pPr>
            <a:r>
              <a:rPr lang="fr-FR" dirty="0" err="1"/>
              <a:t>getAttribute</a:t>
            </a:r>
            <a:r>
              <a:rPr lang="fr-FR" dirty="0"/>
              <a:t>(String </a:t>
            </a:r>
            <a:r>
              <a:rPr lang="fr-FR" dirty="0" err="1"/>
              <a:t>name</a:t>
            </a:r>
            <a:r>
              <a:rPr lang="fr-FR" dirty="0"/>
              <a:t>, </a:t>
            </a:r>
            <a:r>
              <a:rPr lang="fr-FR" dirty="0" err="1"/>
              <a:t>int</a:t>
            </a:r>
            <a:r>
              <a:rPr lang="fr-FR" dirty="0"/>
              <a:t> scope) : cette méthode permet d’obtenir la valeur d’un attribut dans un contexte donné.</a:t>
            </a:r>
          </a:p>
          <a:p>
            <a:pPr lvl="1">
              <a:buFont typeface="Arial" panose="020B0604020202020204" pitchFamily="34" charset="0"/>
              <a:buChar char="•"/>
            </a:pPr>
            <a:endParaRPr lang="fr-FR" dirty="0"/>
          </a:p>
          <a:p>
            <a:pPr lvl="1">
              <a:buFont typeface="Arial" panose="020B0604020202020204" pitchFamily="34" charset="0"/>
              <a:buChar char="•"/>
            </a:pPr>
            <a:r>
              <a:rPr lang="fr-FR" dirty="0" err="1"/>
              <a:t>setAttribute</a:t>
            </a:r>
            <a:r>
              <a:rPr lang="fr-FR" dirty="0"/>
              <a:t>(String </a:t>
            </a:r>
            <a:r>
              <a:rPr lang="fr-FR" dirty="0" err="1"/>
              <a:t>name</a:t>
            </a:r>
            <a:r>
              <a:rPr lang="fr-FR" dirty="0"/>
              <a:t>, </a:t>
            </a:r>
            <a:r>
              <a:rPr lang="fr-FR" dirty="0" err="1"/>
              <a:t>int</a:t>
            </a:r>
            <a:r>
              <a:rPr lang="fr-FR" dirty="0"/>
              <a:t> scope) : cette méthode permet d’écrire la valeur d’un attribut dans un contexte donné.</a:t>
            </a:r>
          </a:p>
          <a:p>
            <a:pPr lvl="1">
              <a:buFont typeface="Arial" panose="020B0604020202020204" pitchFamily="34" charset="0"/>
              <a:buChar char="•"/>
            </a:pPr>
            <a:endParaRPr lang="fr-FR" dirty="0"/>
          </a:p>
          <a:p>
            <a:pPr lvl="1">
              <a:buFont typeface="Arial" panose="020B0604020202020204" pitchFamily="34" charset="0"/>
              <a:buChar char="•"/>
            </a:pPr>
            <a:r>
              <a:rPr lang="fr-FR" dirty="0" err="1"/>
              <a:t>removeAttribute</a:t>
            </a:r>
            <a:r>
              <a:rPr lang="fr-FR" dirty="0"/>
              <a:t>(String </a:t>
            </a:r>
            <a:r>
              <a:rPr lang="fr-FR" dirty="0" err="1"/>
              <a:t>name</a:t>
            </a:r>
            <a:r>
              <a:rPr lang="fr-FR" dirty="0"/>
              <a:t>, </a:t>
            </a:r>
            <a:r>
              <a:rPr lang="fr-FR" dirty="0" err="1"/>
              <a:t>int</a:t>
            </a:r>
            <a:r>
              <a:rPr lang="fr-FR" dirty="0"/>
              <a:t> scope) : cette méthode permet de supprimer la valeur d’un attribut dans un contexte donné.</a:t>
            </a:r>
          </a:p>
          <a:p>
            <a:pPr lvl="1">
              <a:buFont typeface="Arial" panose="020B0604020202020204" pitchFamily="34" charset="0"/>
              <a:buChar char="•"/>
            </a:pPr>
            <a:endParaRPr lang="fr-FR" dirty="0"/>
          </a:p>
          <a:p>
            <a:pPr lvl="1">
              <a:buFont typeface="Arial" panose="020B0604020202020204" pitchFamily="34" charset="0"/>
              <a:buChar char="•"/>
            </a:pPr>
            <a:r>
              <a:rPr lang="fr-FR" dirty="0" err="1"/>
              <a:t>findAttribute</a:t>
            </a:r>
            <a:r>
              <a:rPr lang="fr-FR" dirty="0"/>
              <a:t>(String </a:t>
            </a:r>
            <a:r>
              <a:rPr lang="fr-FR" dirty="0" err="1"/>
              <a:t>name</a:t>
            </a:r>
            <a:r>
              <a:rPr lang="fr-FR" dirty="0"/>
              <a:t>) : cette méthode permet d’obtenir la valeur d’un attribut en le cherchant dans les différents contextes dans l’ordre suivant : PAGE_SCOPE, REQUEST_SCOPE, SESSION_SCOPE, APPLICATION_SCOPE. La méthode retourne la première valeur trouvée ou </a:t>
            </a:r>
            <a:r>
              <a:rPr lang="fr-FR" dirty="0" err="1"/>
              <a:t>null</a:t>
            </a:r>
            <a:r>
              <a:rPr lang="fr-FR" dirty="0"/>
              <a:t>. Cette méthode est largement utilisée au travers de l’EL.</a:t>
            </a:r>
            <a:endParaRPr lang="fr-FR" dirty="0" smtClean="0"/>
          </a:p>
          <a:p>
            <a:pPr>
              <a:buFont typeface="Arial" panose="020B0604020202020204" pitchFamily="34" charset="0"/>
              <a:buChar char="•"/>
            </a:pPr>
            <a:r>
              <a:rPr lang="fr-FR" dirty="0" smtClean="0"/>
              <a:t>Out</a:t>
            </a:r>
          </a:p>
          <a:p>
            <a:pPr>
              <a:buFont typeface="Arial" panose="020B0604020202020204" pitchFamily="34" charset="0"/>
              <a:buChar char="•"/>
            </a:pPr>
            <a:r>
              <a:rPr lang="fr-FR" dirty="0" smtClean="0"/>
              <a:t>Session</a:t>
            </a:r>
          </a:p>
          <a:p>
            <a:pPr>
              <a:buFont typeface="Arial" panose="020B0604020202020204" pitchFamily="34" charset="0"/>
              <a:buChar char="•"/>
            </a:pPr>
            <a:r>
              <a:rPr lang="fr-FR" dirty="0" smtClean="0"/>
              <a:t>Application</a:t>
            </a:r>
          </a:p>
          <a:p>
            <a:pPr>
              <a:buFont typeface="Arial" panose="020B0604020202020204" pitchFamily="34" charset="0"/>
              <a:buChar char="•"/>
            </a:pPr>
            <a:r>
              <a:rPr lang="fr-FR" dirty="0" smtClean="0"/>
              <a:t>Page</a:t>
            </a:r>
          </a:p>
          <a:p>
            <a:pPr>
              <a:buFont typeface="Arial" panose="020B0604020202020204" pitchFamily="34" charset="0"/>
              <a:buChar char="•"/>
            </a:pPr>
            <a:r>
              <a:rPr lang="fr-FR" dirty="0" smtClean="0"/>
              <a:t>….</a:t>
            </a:r>
          </a:p>
          <a:p>
            <a:endParaRPr lang="fr-FR" dirty="0"/>
          </a:p>
        </p:txBody>
      </p:sp>
    </p:spTree>
    <p:extLst>
      <p:ext uri="{BB962C8B-B14F-4D97-AF65-F5344CB8AC3E}">
        <p14:creationId xmlns:p14="http://schemas.microsoft.com/office/powerpoint/2010/main" val="60450494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JSP : cycle de vie</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4491" y="-163556"/>
            <a:ext cx="5486400" cy="6000750"/>
          </a:xfrm>
          <a:prstGeom prst="rect">
            <a:avLst/>
          </a:prstGeom>
        </p:spPr>
      </p:pic>
    </p:spTree>
    <p:extLst>
      <p:ext uri="{BB962C8B-B14F-4D97-AF65-F5344CB8AC3E}">
        <p14:creationId xmlns:p14="http://schemas.microsoft.com/office/powerpoint/2010/main" val="418853058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TP 1(hello world)</a:t>
            </a:r>
            <a:endParaRPr lang="fr-FR" dirty="0"/>
          </a:p>
        </p:txBody>
      </p:sp>
      <p:sp>
        <p:nvSpPr>
          <p:cNvPr id="4" name="Espace réservé du contenu 3"/>
          <p:cNvSpPr>
            <a:spLocks noGrp="1"/>
          </p:cNvSpPr>
          <p:nvPr>
            <p:ph idx="1"/>
          </p:nvPr>
        </p:nvSpPr>
        <p:spPr/>
        <p:txBody>
          <a:bodyPr/>
          <a:lstStyle/>
          <a:p>
            <a:endParaRPr lang="fr-FR" dirty="0"/>
          </a:p>
        </p:txBody>
      </p:sp>
    </p:spTree>
    <p:extLst>
      <p:ext uri="{BB962C8B-B14F-4D97-AF65-F5344CB8AC3E}">
        <p14:creationId xmlns:p14="http://schemas.microsoft.com/office/powerpoint/2010/main" val="186542335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TP2</a:t>
            </a:r>
            <a:endParaRPr lang="fr-FR" dirty="0"/>
          </a:p>
        </p:txBody>
      </p:sp>
      <p:sp>
        <p:nvSpPr>
          <p:cNvPr id="3" name="Espace réservé du contenu 2"/>
          <p:cNvSpPr>
            <a:spLocks noGrp="1"/>
          </p:cNvSpPr>
          <p:nvPr>
            <p:ph idx="1"/>
          </p:nvPr>
        </p:nvSpPr>
        <p:spPr/>
        <p:txBody>
          <a:bodyPr/>
          <a:lstStyle/>
          <a:p>
            <a:r>
              <a:rPr lang="fr-FR" dirty="0"/>
              <a:t>Nous voulons résoudre l’équation  AX</a:t>
            </a:r>
            <a:r>
              <a:rPr lang="fr-FR" baseline="30000" dirty="0"/>
              <a:t>2 </a:t>
            </a:r>
            <a:r>
              <a:rPr lang="fr-FR" dirty="0"/>
              <a:t>+ BX +C =0  dans l’ensemble R. pour ce faire, nous nous basons sur le formulaire </a:t>
            </a:r>
            <a:r>
              <a:rPr lang="fr-FR" dirty="0" smtClean="0"/>
              <a:t>suivant. Développer un servlet pour résoudre l’équation.</a:t>
            </a:r>
            <a:endParaRPr lang="fr-FR" dirty="0"/>
          </a:p>
        </p:txBody>
      </p:sp>
      <p:pic>
        <p:nvPicPr>
          <p:cNvPr id="4" name="Image 3"/>
          <p:cNvPicPr/>
          <p:nvPr/>
        </p:nvPicPr>
        <p:blipFill>
          <a:blip r:embed="rId2"/>
          <a:srcRect/>
          <a:stretch>
            <a:fillRect/>
          </a:stretch>
        </p:blipFill>
        <p:spPr bwMode="auto">
          <a:xfrm>
            <a:off x="1097281" y="2584580"/>
            <a:ext cx="7216296" cy="3080657"/>
          </a:xfrm>
          <a:prstGeom prst="rect">
            <a:avLst/>
          </a:prstGeom>
          <a:noFill/>
          <a:ln w="9525">
            <a:noFill/>
            <a:miter lim="800000"/>
            <a:headEnd/>
            <a:tailEnd/>
          </a:ln>
        </p:spPr>
      </p:pic>
    </p:spTree>
    <p:extLst>
      <p:ext uri="{BB962C8B-B14F-4D97-AF65-F5344CB8AC3E}">
        <p14:creationId xmlns:p14="http://schemas.microsoft.com/office/powerpoint/2010/main" val="6714793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TP3 (calcul d’un tableau amortissement)</a:t>
            </a:r>
            <a:endParaRPr lang="fr-FR" dirty="0"/>
          </a:p>
        </p:txBody>
      </p:sp>
      <p:pic>
        <p:nvPicPr>
          <p:cNvPr id="4" name="Espace réservé du contenu 3"/>
          <p:cNvPicPr>
            <a:picLocks noGrp="1" noChangeAspect="1"/>
          </p:cNvPicPr>
          <p:nvPr>
            <p:ph idx="1"/>
          </p:nvPr>
        </p:nvPicPr>
        <p:blipFill>
          <a:blip r:embed="rId2"/>
          <a:stretch>
            <a:fillRect/>
          </a:stretch>
        </p:blipFill>
        <p:spPr>
          <a:xfrm>
            <a:off x="1418253" y="2390825"/>
            <a:ext cx="8126963" cy="2933600"/>
          </a:xfrm>
          <a:prstGeom prst="rect">
            <a:avLst/>
          </a:prstGeom>
        </p:spPr>
      </p:pic>
    </p:spTree>
    <p:extLst>
      <p:ext uri="{BB962C8B-B14F-4D97-AF65-F5344CB8AC3E}">
        <p14:creationId xmlns:p14="http://schemas.microsoft.com/office/powerpoint/2010/main" val="188372325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TP3</a:t>
            </a:r>
            <a:endParaRPr lang="fr-FR" dirty="0"/>
          </a:p>
        </p:txBody>
      </p:sp>
      <p:pic>
        <p:nvPicPr>
          <p:cNvPr id="4" name="Image 3"/>
          <p:cNvPicPr>
            <a:picLocks noChangeAspect="1"/>
          </p:cNvPicPr>
          <p:nvPr/>
        </p:nvPicPr>
        <p:blipFill>
          <a:blip r:embed="rId2"/>
          <a:stretch>
            <a:fillRect/>
          </a:stretch>
        </p:blipFill>
        <p:spPr>
          <a:xfrm>
            <a:off x="2632161" y="1223716"/>
            <a:ext cx="7636801" cy="4895767"/>
          </a:xfrm>
          <a:prstGeom prst="rect">
            <a:avLst/>
          </a:prstGeom>
        </p:spPr>
      </p:pic>
    </p:spTree>
    <p:extLst>
      <p:ext uri="{BB962C8B-B14F-4D97-AF65-F5344CB8AC3E}">
        <p14:creationId xmlns:p14="http://schemas.microsoft.com/office/powerpoint/2010/main" val="3692531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83176" y="-915178"/>
            <a:ext cx="11991703" cy="1450757"/>
          </a:xfrm>
        </p:spPr>
        <p:txBody>
          <a:bodyPr>
            <a:normAutofit/>
          </a:bodyPr>
          <a:lstStyle/>
          <a:p>
            <a:r>
              <a:rPr lang="fr-FR" sz="3600" dirty="0" smtClean="0"/>
              <a:t>Une seule spécification, plusieurs implémentations</a:t>
            </a:r>
            <a:endParaRPr lang="fr-FR" sz="3600" dirty="0"/>
          </a:p>
        </p:txBody>
      </p:sp>
      <p:pic>
        <p:nvPicPr>
          <p:cNvPr id="4" name="Image 3"/>
          <p:cNvPicPr>
            <a:picLocks noChangeAspect="1"/>
          </p:cNvPicPr>
          <p:nvPr/>
        </p:nvPicPr>
        <p:blipFill>
          <a:blip r:embed="rId2"/>
          <a:stretch>
            <a:fillRect/>
          </a:stretch>
        </p:blipFill>
        <p:spPr>
          <a:xfrm>
            <a:off x="1625312" y="305924"/>
            <a:ext cx="8462401" cy="6716400"/>
          </a:xfrm>
          <a:prstGeom prst="rect">
            <a:avLst/>
          </a:prstGeom>
        </p:spPr>
      </p:pic>
    </p:spTree>
    <p:extLst>
      <p:ext uri="{BB962C8B-B14F-4D97-AF65-F5344CB8AC3E}">
        <p14:creationId xmlns:p14="http://schemas.microsoft.com/office/powerpoint/2010/main" val="301164978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Calcul mensualité :</a:t>
            </a:r>
            <a:endParaRPr lang="fr-FR" dirty="0"/>
          </a:p>
        </p:txBody>
      </p:sp>
      <p:sp>
        <p:nvSpPr>
          <p:cNvPr id="4" name="Espace réservé du contenu 3"/>
          <p:cNvSpPr>
            <a:spLocks noGrp="1"/>
          </p:cNvSpPr>
          <p:nvPr>
            <p:ph idx="1"/>
          </p:nvPr>
        </p:nvSpPr>
        <p:spPr/>
        <p:txBody>
          <a:bodyPr/>
          <a:lstStyle/>
          <a:p>
            <a:pPr>
              <a:buFont typeface="Wingdings" panose="05000000000000000000" pitchFamily="2" charset="2"/>
              <a:buChar char="§"/>
            </a:pPr>
            <a:r>
              <a:rPr lang="fr-FR" dirty="0" smtClean="0"/>
              <a:t>  </a:t>
            </a:r>
            <a:r>
              <a:rPr lang="fr-FR" dirty="0" err="1" smtClean="0"/>
              <a:t>mensualite</a:t>
            </a:r>
            <a:r>
              <a:rPr lang="fr-FR" dirty="0" smtClean="0"/>
              <a:t> = (capital*taux) / (1-pow((1+taux) , </a:t>
            </a:r>
            <a:r>
              <a:rPr lang="fr-FR" dirty="0" err="1" smtClean="0"/>
              <a:t>duree</a:t>
            </a:r>
            <a:r>
              <a:rPr lang="fr-FR" dirty="0" smtClean="0"/>
              <a:t>)</a:t>
            </a:r>
          </a:p>
          <a:p>
            <a:pPr>
              <a:buFont typeface="Wingdings" panose="05000000000000000000" pitchFamily="2" charset="2"/>
              <a:buChar char="§"/>
            </a:pPr>
            <a:r>
              <a:rPr lang="fr-FR" dirty="0" smtClean="0"/>
              <a:t>Amortissement = </a:t>
            </a:r>
            <a:r>
              <a:rPr lang="fr-FR" dirty="0" err="1" smtClean="0"/>
              <a:t>mensualite-interet</a:t>
            </a:r>
            <a:endParaRPr lang="fr-FR" dirty="0" smtClean="0"/>
          </a:p>
          <a:p>
            <a:pPr>
              <a:buFont typeface="Wingdings" panose="05000000000000000000" pitchFamily="2" charset="2"/>
              <a:buChar char="§"/>
            </a:pPr>
            <a:r>
              <a:rPr lang="fr-FR" dirty="0" smtClean="0"/>
              <a:t>Assurance </a:t>
            </a:r>
            <a:r>
              <a:rPr lang="fr-FR" smtClean="0"/>
              <a:t>= capital*0,035% </a:t>
            </a:r>
            <a:endParaRPr lang="fr-FR" dirty="0"/>
          </a:p>
        </p:txBody>
      </p:sp>
    </p:spTree>
    <p:extLst>
      <p:ext uri="{BB962C8B-B14F-4D97-AF65-F5344CB8AC3E}">
        <p14:creationId xmlns:p14="http://schemas.microsoft.com/office/powerpoint/2010/main" val="45061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Jakarta EE</a:t>
            </a:r>
            <a:endParaRPr lang="fr-FR" dirty="0"/>
          </a:p>
        </p:txBody>
      </p:sp>
      <p:sp>
        <p:nvSpPr>
          <p:cNvPr id="4" name="Espace réservé du contenu 3"/>
          <p:cNvSpPr>
            <a:spLocks noGrp="1"/>
          </p:cNvSpPr>
          <p:nvPr>
            <p:ph idx="1"/>
          </p:nvPr>
        </p:nvSpPr>
        <p:spPr/>
        <p:txBody>
          <a:bodyPr/>
          <a:lstStyle/>
          <a:p>
            <a:r>
              <a:rPr lang="fr-FR" dirty="0" smtClean="0"/>
              <a:t>Modèle de développement </a:t>
            </a:r>
          </a:p>
          <a:p>
            <a:pPr lvl="1"/>
            <a:r>
              <a:rPr lang="fr-FR" dirty="0"/>
              <a:t>Développement en tiers (</a:t>
            </a:r>
            <a:r>
              <a:rPr lang="fr-FR" dirty="0" err="1"/>
              <a:t>multitiers</a:t>
            </a:r>
            <a:r>
              <a:rPr lang="fr-FR" dirty="0"/>
              <a:t>) : </a:t>
            </a:r>
            <a:r>
              <a:rPr lang="fr-FR" dirty="0" smtClean="0"/>
              <a:t>applications découpées </a:t>
            </a:r>
            <a:r>
              <a:rPr lang="fr-FR" dirty="0"/>
              <a:t>logiquement (correspondance avec </a:t>
            </a:r>
            <a:r>
              <a:rPr lang="fr-FR" dirty="0" smtClean="0"/>
              <a:t>le déploiement </a:t>
            </a:r>
            <a:r>
              <a:rPr lang="fr-FR" dirty="0"/>
              <a:t>: clients, serveurs, </a:t>
            </a:r>
            <a:r>
              <a:rPr lang="fr-FR" dirty="0" err="1"/>
              <a:t>SGBDs</a:t>
            </a:r>
            <a:r>
              <a:rPr lang="fr-FR" dirty="0"/>
              <a:t>,...)</a:t>
            </a:r>
          </a:p>
          <a:p>
            <a:pPr lvl="1"/>
            <a:r>
              <a:rPr lang="fr-FR" dirty="0" smtClean="0"/>
              <a:t>Ce </a:t>
            </a:r>
            <a:r>
              <a:rPr lang="fr-FR" dirty="0"/>
              <a:t>modèle partitionne le travail en 2 parties :</a:t>
            </a:r>
          </a:p>
          <a:p>
            <a:pPr lvl="2"/>
            <a:r>
              <a:rPr lang="fr-FR" dirty="0" smtClean="0"/>
              <a:t>Les </a:t>
            </a:r>
            <a:r>
              <a:rPr lang="fr-FR" dirty="0"/>
              <a:t>aspects métiers/présentation, à la charge </a:t>
            </a:r>
            <a:r>
              <a:rPr lang="fr-FR" dirty="0" smtClean="0"/>
              <a:t>du développeur</a:t>
            </a:r>
            <a:endParaRPr lang="fr-FR" dirty="0"/>
          </a:p>
          <a:p>
            <a:pPr lvl="2"/>
            <a:r>
              <a:rPr lang="fr-FR" dirty="0" smtClean="0"/>
              <a:t>Les </a:t>
            </a:r>
            <a:r>
              <a:rPr lang="fr-FR" dirty="0"/>
              <a:t>services standards fournies par la plate-forme Jakarta EE</a:t>
            </a:r>
          </a:p>
        </p:txBody>
      </p:sp>
    </p:spTree>
    <p:extLst>
      <p:ext uri="{BB962C8B-B14F-4D97-AF65-F5344CB8AC3E}">
        <p14:creationId xmlns:p14="http://schemas.microsoft.com/office/powerpoint/2010/main" val="39329561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00938"/>
            <a:ext cx="10515600" cy="1325563"/>
          </a:xfrm>
        </p:spPr>
        <p:txBody>
          <a:bodyPr/>
          <a:lstStyle/>
          <a:p>
            <a:pPr algn="ctr"/>
            <a:r>
              <a:rPr lang="fr-FR" dirty="0"/>
              <a:t>Applications multi-tiers</a:t>
            </a:r>
          </a:p>
        </p:txBody>
      </p:sp>
      <p:pic>
        <p:nvPicPr>
          <p:cNvPr id="5" name="Image 4"/>
          <p:cNvPicPr>
            <a:picLocks noChangeAspect="1"/>
          </p:cNvPicPr>
          <p:nvPr/>
        </p:nvPicPr>
        <p:blipFill>
          <a:blip r:embed="rId2"/>
          <a:stretch>
            <a:fillRect/>
          </a:stretch>
        </p:blipFill>
        <p:spPr>
          <a:xfrm>
            <a:off x="3229385" y="1060276"/>
            <a:ext cx="5419725" cy="5486400"/>
          </a:xfrm>
          <a:prstGeom prst="rect">
            <a:avLst/>
          </a:prstGeom>
        </p:spPr>
      </p:pic>
    </p:spTree>
    <p:extLst>
      <p:ext uri="{BB962C8B-B14F-4D97-AF65-F5344CB8AC3E}">
        <p14:creationId xmlns:p14="http://schemas.microsoft.com/office/powerpoint/2010/main" val="40109389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Applications multi-tiers</a:t>
            </a:r>
            <a:endParaRPr lang="fr-FR" dirty="0"/>
          </a:p>
        </p:txBody>
      </p:sp>
      <p:sp>
        <p:nvSpPr>
          <p:cNvPr id="4" name="Espace réservé du contenu 3"/>
          <p:cNvSpPr>
            <a:spLocks noGrp="1"/>
          </p:cNvSpPr>
          <p:nvPr>
            <p:ph idx="1"/>
          </p:nvPr>
        </p:nvSpPr>
        <p:spPr/>
        <p:txBody>
          <a:bodyPr/>
          <a:lstStyle/>
          <a:p>
            <a:r>
              <a:rPr lang="fr-FR" dirty="0"/>
              <a:t>Les composants d'une application Jakarta EE </a:t>
            </a:r>
            <a:r>
              <a:rPr lang="fr-FR" dirty="0" smtClean="0"/>
              <a:t>sont considérées </a:t>
            </a:r>
            <a:r>
              <a:rPr lang="fr-FR" dirty="0"/>
              <a:t>suivant 4 tiers :</a:t>
            </a:r>
          </a:p>
          <a:p>
            <a:pPr lvl="1"/>
            <a:r>
              <a:rPr lang="fr-FR" dirty="0" smtClean="0"/>
              <a:t>Client-</a:t>
            </a:r>
            <a:r>
              <a:rPr lang="fr-FR" dirty="0" err="1" smtClean="0"/>
              <a:t>tier</a:t>
            </a:r>
            <a:r>
              <a:rPr lang="fr-FR" dirty="0" smtClean="0"/>
              <a:t> </a:t>
            </a:r>
            <a:r>
              <a:rPr lang="fr-FR" dirty="0"/>
              <a:t>: partie tournant sur le client.</a:t>
            </a:r>
          </a:p>
          <a:p>
            <a:pPr lvl="1"/>
            <a:r>
              <a:rPr lang="fr-FR" dirty="0" smtClean="0"/>
              <a:t>Web-</a:t>
            </a:r>
            <a:r>
              <a:rPr lang="fr-FR" dirty="0" err="1" smtClean="0"/>
              <a:t>tier</a:t>
            </a:r>
            <a:r>
              <a:rPr lang="fr-FR" dirty="0" smtClean="0"/>
              <a:t> </a:t>
            </a:r>
            <a:r>
              <a:rPr lang="fr-FR" dirty="0"/>
              <a:t>: sur le serveur Jakarta EE.</a:t>
            </a:r>
          </a:p>
          <a:p>
            <a:pPr lvl="1"/>
            <a:r>
              <a:rPr lang="fr-FR" dirty="0" smtClean="0"/>
              <a:t>Business-</a:t>
            </a:r>
            <a:r>
              <a:rPr lang="fr-FR" dirty="0" err="1" smtClean="0"/>
              <a:t>tier</a:t>
            </a:r>
            <a:r>
              <a:rPr lang="fr-FR" dirty="0" smtClean="0"/>
              <a:t> </a:t>
            </a:r>
            <a:r>
              <a:rPr lang="fr-FR" dirty="0"/>
              <a:t>: sur le serveur Jakarta EE.</a:t>
            </a:r>
          </a:p>
          <a:p>
            <a:pPr lvl="1"/>
            <a:r>
              <a:rPr lang="fr-FR" dirty="0" smtClean="0"/>
              <a:t>Enterprise </a:t>
            </a:r>
            <a:r>
              <a:rPr lang="fr-FR" dirty="0"/>
              <a:t>information system (EIS)-</a:t>
            </a:r>
            <a:r>
              <a:rPr lang="fr-FR" dirty="0" err="1"/>
              <a:t>tier</a:t>
            </a:r>
            <a:r>
              <a:rPr lang="fr-FR" dirty="0"/>
              <a:t> : le </a:t>
            </a:r>
            <a:r>
              <a:rPr lang="fr-FR" dirty="0" smtClean="0"/>
              <a:t>logiciel appartenant </a:t>
            </a:r>
            <a:r>
              <a:rPr lang="fr-FR" dirty="0"/>
              <a:t>au système d'information et s'exécutant </a:t>
            </a:r>
            <a:r>
              <a:rPr lang="fr-FR" dirty="0" smtClean="0"/>
              <a:t>sur le </a:t>
            </a:r>
            <a:r>
              <a:rPr lang="fr-FR" dirty="0"/>
              <a:t>serveur correspondant (EIS server).</a:t>
            </a:r>
          </a:p>
        </p:txBody>
      </p:sp>
    </p:spTree>
    <p:extLst>
      <p:ext uri="{BB962C8B-B14F-4D97-AF65-F5344CB8AC3E}">
        <p14:creationId xmlns:p14="http://schemas.microsoft.com/office/powerpoint/2010/main" val="3999394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Applications multi-tiers</a:t>
            </a:r>
          </a:p>
        </p:txBody>
      </p:sp>
      <p:sp>
        <p:nvSpPr>
          <p:cNvPr id="3" name="Espace réservé du contenu 2"/>
          <p:cNvSpPr>
            <a:spLocks noGrp="1"/>
          </p:cNvSpPr>
          <p:nvPr>
            <p:ph idx="1"/>
          </p:nvPr>
        </p:nvSpPr>
        <p:spPr/>
        <p:txBody>
          <a:bodyPr/>
          <a:lstStyle/>
          <a:p>
            <a:r>
              <a:rPr lang="fr-FR" dirty="0"/>
              <a:t>Les applications Jakarta EE sont </a:t>
            </a:r>
            <a:r>
              <a:rPr lang="fr-FR" dirty="0" smtClean="0"/>
              <a:t>considérées comme </a:t>
            </a:r>
            <a:r>
              <a:rPr lang="fr-FR" dirty="0"/>
              <a:t>des applications 3-tiers car elles </a:t>
            </a:r>
            <a:r>
              <a:rPr lang="fr-FR" dirty="0" smtClean="0"/>
              <a:t>sont distribuées </a:t>
            </a:r>
            <a:r>
              <a:rPr lang="fr-FR" dirty="0"/>
              <a:t>sur 3 localisations (</a:t>
            </a:r>
            <a:r>
              <a:rPr lang="fr-FR" dirty="0" smtClean="0"/>
              <a:t>virtuelles) différentes </a:t>
            </a:r>
            <a:r>
              <a:rPr lang="fr-FR" dirty="0"/>
              <a:t>:</a:t>
            </a:r>
          </a:p>
          <a:p>
            <a:pPr lvl="1"/>
            <a:r>
              <a:rPr lang="fr-FR" dirty="0" smtClean="0"/>
              <a:t> </a:t>
            </a:r>
            <a:r>
              <a:rPr lang="fr-FR" dirty="0"/>
              <a:t>les machines clientes</a:t>
            </a:r>
          </a:p>
          <a:p>
            <a:pPr lvl="1"/>
            <a:r>
              <a:rPr lang="fr-FR" dirty="0" smtClean="0"/>
              <a:t>le </a:t>
            </a:r>
            <a:r>
              <a:rPr lang="fr-FR" dirty="0"/>
              <a:t>serveur Jakarta EE</a:t>
            </a:r>
          </a:p>
          <a:p>
            <a:pPr lvl="1"/>
            <a:r>
              <a:rPr lang="fr-FR" dirty="0" smtClean="0"/>
              <a:t>les </a:t>
            </a:r>
            <a:r>
              <a:rPr lang="fr-FR" dirty="0"/>
              <a:t>systèmes d'informations (</a:t>
            </a:r>
            <a:r>
              <a:rPr lang="fr-FR" dirty="0" err="1"/>
              <a:t>Bds</a:t>
            </a:r>
            <a:r>
              <a:rPr lang="fr-FR" dirty="0"/>
              <a:t>, etc.)</a:t>
            </a:r>
          </a:p>
          <a:p>
            <a:pPr marL="0" indent="0">
              <a:buNone/>
            </a:pPr>
            <a:endParaRPr lang="fr-FR" dirty="0"/>
          </a:p>
        </p:txBody>
      </p:sp>
    </p:spTree>
    <p:extLst>
      <p:ext uri="{BB962C8B-B14F-4D97-AF65-F5344CB8AC3E}">
        <p14:creationId xmlns:p14="http://schemas.microsoft.com/office/powerpoint/2010/main" val="30358777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Terminologie JEE</a:t>
            </a:r>
            <a:endParaRPr lang="fr-FR" dirty="0"/>
          </a:p>
        </p:txBody>
      </p:sp>
      <p:sp>
        <p:nvSpPr>
          <p:cNvPr id="3" name="Espace réservé du contenu 2"/>
          <p:cNvSpPr>
            <a:spLocks noGrp="1"/>
          </p:cNvSpPr>
          <p:nvPr>
            <p:ph idx="1"/>
          </p:nvPr>
        </p:nvSpPr>
        <p:spPr/>
        <p:txBody>
          <a:bodyPr/>
          <a:lstStyle/>
          <a:p>
            <a:endParaRPr lang="fi-FI" b="1" i="1" dirty="0" smtClean="0"/>
          </a:p>
          <a:p>
            <a:r>
              <a:rPr lang="fi-FI" b="1" i="1" dirty="0" smtClean="0"/>
              <a:t>Jakarta </a:t>
            </a:r>
            <a:r>
              <a:rPr lang="fi-FI" b="1" i="1" dirty="0"/>
              <a:t>EE-components </a:t>
            </a:r>
            <a:endParaRPr lang="fi-FI" b="1" dirty="0"/>
          </a:p>
          <a:p>
            <a:endParaRPr lang="fi-FI" b="1" dirty="0" smtClean="0"/>
          </a:p>
          <a:p>
            <a:endParaRPr lang="fi-FI" b="1" dirty="0"/>
          </a:p>
          <a:p>
            <a:r>
              <a:rPr lang="fi-FI" b="1" dirty="0" smtClean="0"/>
              <a:t> </a:t>
            </a:r>
            <a:r>
              <a:rPr lang="fi-FI" b="1" i="1" dirty="0"/>
              <a:t>Jakarta </a:t>
            </a:r>
            <a:r>
              <a:rPr lang="fi-FI" b="1" i="1" dirty="0" smtClean="0"/>
              <a:t>EE </a:t>
            </a:r>
            <a:r>
              <a:rPr lang="fr-FR" b="1" i="1" dirty="0" smtClean="0"/>
              <a:t>Containers</a:t>
            </a:r>
            <a:endParaRPr lang="fr-FR" dirty="0"/>
          </a:p>
        </p:txBody>
      </p:sp>
    </p:spTree>
    <p:extLst>
      <p:ext uri="{BB962C8B-B14F-4D97-AF65-F5344CB8AC3E}">
        <p14:creationId xmlns:p14="http://schemas.microsoft.com/office/powerpoint/2010/main" val="4899886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 Jakarta EE</a:t>
            </a:r>
          </a:p>
        </p:txBody>
      </p:sp>
      <p:sp>
        <p:nvSpPr>
          <p:cNvPr id="3" name="Espace réservé du contenu 2"/>
          <p:cNvSpPr>
            <a:spLocks noGrp="1"/>
          </p:cNvSpPr>
          <p:nvPr>
            <p:ph idx="1"/>
          </p:nvPr>
        </p:nvSpPr>
        <p:spPr/>
        <p:txBody>
          <a:bodyPr/>
          <a:lstStyle/>
          <a:p>
            <a:r>
              <a:rPr lang="fr-FR" dirty="0"/>
              <a:t>On distincte 2 types de </a:t>
            </a:r>
            <a:r>
              <a:rPr lang="fr-FR" dirty="0" smtClean="0"/>
              <a:t>clients Jakarta </a:t>
            </a:r>
            <a:r>
              <a:rPr lang="fr-FR" dirty="0"/>
              <a:t>EE :</a:t>
            </a:r>
          </a:p>
          <a:p>
            <a:pPr lvl="1"/>
            <a:r>
              <a:rPr lang="fr-FR" dirty="0" smtClean="0"/>
              <a:t> </a:t>
            </a:r>
            <a:r>
              <a:rPr lang="fr-FR" dirty="0"/>
              <a:t>les clients Web</a:t>
            </a:r>
          </a:p>
          <a:p>
            <a:pPr lvl="1"/>
            <a:r>
              <a:rPr lang="fr-FR" dirty="0" smtClean="0"/>
              <a:t> </a:t>
            </a:r>
            <a:r>
              <a:rPr lang="fr-FR" dirty="0"/>
              <a:t>les applications clientes.</a:t>
            </a:r>
          </a:p>
        </p:txBody>
      </p:sp>
    </p:spTree>
    <p:extLst>
      <p:ext uri="{BB962C8B-B14F-4D97-AF65-F5344CB8AC3E}">
        <p14:creationId xmlns:p14="http://schemas.microsoft.com/office/powerpoint/2010/main" val="38353974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 Web</a:t>
            </a:r>
          </a:p>
        </p:txBody>
      </p:sp>
      <p:sp>
        <p:nvSpPr>
          <p:cNvPr id="3" name="Espace réservé du contenu 2"/>
          <p:cNvSpPr>
            <a:spLocks noGrp="1"/>
          </p:cNvSpPr>
          <p:nvPr>
            <p:ph idx="1"/>
          </p:nvPr>
        </p:nvSpPr>
        <p:spPr/>
        <p:txBody>
          <a:bodyPr/>
          <a:lstStyle/>
          <a:p>
            <a:r>
              <a:rPr lang="fr-FR" dirty="0"/>
              <a:t>Un Client Web est considéré suivant 2 parties:</a:t>
            </a:r>
          </a:p>
          <a:p>
            <a:pPr lvl="1"/>
            <a:r>
              <a:rPr lang="fr-FR" dirty="0" smtClean="0"/>
              <a:t>des </a:t>
            </a:r>
            <a:r>
              <a:rPr lang="fr-FR" dirty="0"/>
              <a:t>pages web dynamiques générées par le Web-</a:t>
            </a:r>
            <a:r>
              <a:rPr lang="fr-FR" dirty="0" err="1"/>
              <a:t>tier</a:t>
            </a:r>
            <a:endParaRPr lang="fr-FR" dirty="0"/>
          </a:p>
          <a:p>
            <a:pPr lvl="1"/>
            <a:r>
              <a:rPr lang="fr-FR" dirty="0" smtClean="0"/>
              <a:t> </a:t>
            </a:r>
            <a:r>
              <a:rPr lang="fr-FR" dirty="0"/>
              <a:t>un navigateur qui affiche les pages générées</a:t>
            </a:r>
          </a:p>
          <a:p>
            <a:r>
              <a:rPr lang="fr-FR" dirty="0" smtClean="0"/>
              <a:t>On </a:t>
            </a:r>
            <a:r>
              <a:rPr lang="fr-FR" dirty="0"/>
              <a:t>parle de client léger (</a:t>
            </a:r>
            <a:r>
              <a:rPr lang="fr-FR" dirty="0" err="1"/>
              <a:t>thin</a:t>
            </a:r>
            <a:r>
              <a:rPr lang="fr-FR" dirty="0"/>
              <a:t> client) : toutes </a:t>
            </a:r>
            <a:r>
              <a:rPr lang="fr-FR" dirty="0" smtClean="0"/>
              <a:t>les opérations </a:t>
            </a:r>
            <a:r>
              <a:rPr lang="fr-FR" dirty="0"/>
              <a:t>complexes sont exécutées par </a:t>
            </a:r>
            <a:r>
              <a:rPr lang="fr-FR" dirty="0" smtClean="0"/>
              <a:t>le serveur</a:t>
            </a:r>
            <a:endParaRPr lang="fr-FR" dirty="0"/>
          </a:p>
        </p:txBody>
      </p:sp>
    </p:spTree>
    <p:extLst>
      <p:ext uri="{BB962C8B-B14F-4D97-AF65-F5344CB8AC3E}">
        <p14:creationId xmlns:p14="http://schemas.microsoft.com/office/powerpoint/2010/main" val="2149712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 du Cours</a:t>
            </a:r>
            <a:endParaRPr lang="fr-FR" dirty="0"/>
          </a:p>
        </p:txBody>
      </p:sp>
      <p:sp>
        <p:nvSpPr>
          <p:cNvPr id="3" name="Espace réservé du contenu 2"/>
          <p:cNvSpPr>
            <a:spLocks noGrp="1"/>
          </p:cNvSpPr>
          <p:nvPr>
            <p:ph idx="1"/>
          </p:nvPr>
        </p:nvSpPr>
        <p:spPr/>
        <p:txBody>
          <a:bodyPr/>
          <a:lstStyle/>
          <a:p>
            <a:pPr>
              <a:buFont typeface="Arial" panose="020B0604020202020204" pitchFamily="34" charset="0"/>
              <a:buChar char="•"/>
            </a:pPr>
            <a:r>
              <a:rPr lang="fr-FR" dirty="0" smtClean="0"/>
              <a:t>Introduction à Jakarta EE</a:t>
            </a:r>
          </a:p>
          <a:p>
            <a:pPr>
              <a:buFont typeface="Arial" panose="020B0604020202020204" pitchFamily="34" charset="0"/>
              <a:buChar char="•"/>
            </a:pPr>
            <a:r>
              <a:rPr lang="fr-FR" dirty="0" smtClean="0"/>
              <a:t> Jakarta Servlets </a:t>
            </a:r>
          </a:p>
          <a:p>
            <a:pPr>
              <a:buFont typeface="Arial" panose="020B0604020202020204" pitchFamily="34" charset="0"/>
              <a:buChar char="•"/>
            </a:pPr>
            <a:r>
              <a:rPr lang="fr-FR" dirty="0" smtClean="0"/>
              <a:t>  Jakarta Server Pages</a:t>
            </a:r>
          </a:p>
          <a:p>
            <a:pPr>
              <a:buFont typeface="Arial" panose="020B0604020202020204" pitchFamily="34" charset="0"/>
              <a:buChar char="•"/>
            </a:pPr>
            <a:r>
              <a:rPr lang="fr-FR" dirty="0" smtClean="0"/>
              <a:t> Jakarta Server Faces </a:t>
            </a:r>
          </a:p>
          <a:p>
            <a:pPr>
              <a:buFont typeface="Arial" panose="020B0604020202020204" pitchFamily="34" charset="0"/>
              <a:buChar char="•"/>
            </a:pPr>
            <a:r>
              <a:rPr lang="fr-FR" dirty="0" smtClean="0"/>
              <a:t> JDBC avec </a:t>
            </a:r>
            <a:r>
              <a:rPr lang="fr-FR" dirty="0"/>
              <a:t>J</a:t>
            </a:r>
            <a:r>
              <a:rPr lang="fr-FR" dirty="0" smtClean="0"/>
              <a:t>akarta EE</a:t>
            </a:r>
          </a:p>
          <a:p>
            <a:pPr>
              <a:buFont typeface="Arial" panose="020B0604020202020204" pitchFamily="34" charset="0"/>
              <a:buChar char="•"/>
            </a:pPr>
            <a:r>
              <a:rPr lang="fr-FR" dirty="0" smtClean="0"/>
              <a:t> ORM avec </a:t>
            </a:r>
            <a:r>
              <a:rPr lang="fr-FR" dirty="0"/>
              <a:t>J</a:t>
            </a:r>
            <a:r>
              <a:rPr lang="fr-FR" dirty="0" smtClean="0"/>
              <a:t>akarta Persistance</a:t>
            </a:r>
          </a:p>
          <a:p>
            <a:pPr>
              <a:buFont typeface="Arial" panose="020B0604020202020204" pitchFamily="34" charset="0"/>
              <a:buChar char="•"/>
            </a:pPr>
            <a:r>
              <a:rPr lang="fr-FR" dirty="0" smtClean="0"/>
              <a:t> Jakarta MVC</a:t>
            </a:r>
          </a:p>
          <a:p>
            <a:pPr>
              <a:buFont typeface="Arial" panose="020B0604020202020204" pitchFamily="34" charset="0"/>
              <a:buChar char="•"/>
            </a:pPr>
            <a:r>
              <a:rPr lang="fr-FR" dirty="0"/>
              <a:t> </a:t>
            </a:r>
            <a:r>
              <a:rPr lang="fr-FR" dirty="0" smtClean="0"/>
              <a:t> Injection de Dépendances et Gestion des Composants avec CDI</a:t>
            </a:r>
          </a:p>
          <a:p>
            <a:pPr>
              <a:buFont typeface="Arial" panose="020B0604020202020204" pitchFamily="34" charset="0"/>
              <a:buChar char="•"/>
            </a:pPr>
            <a:r>
              <a:rPr lang="fr-FR" dirty="0" smtClean="0"/>
              <a:t>Framework </a:t>
            </a:r>
            <a:r>
              <a:rPr lang="fr-FR" dirty="0" err="1" smtClean="0"/>
              <a:t>Spring</a:t>
            </a:r>
            <a:endParaRPr lang="fr-FR" dirty="0" smtClean="0"/>
          </a:p>
        </p:txBody>
      </p:sp>
    </p:spTree>
    <p:extLst>
      <p:ext uri="{BB962C8B-B14F-4D97-AF65-F5344CB8AC3E}">
        <p14:creationId xmlns:p14="http://schemas.microsoft.com/office/powerpoint/2010/main" val="10052246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Applications clientes</a:t>
            </a:r>
          </a:p>
        </p:txBody>
      </p:sp>
      <p:sp>
        <p:nvSpPr>
          <p:cNvPr id="3" name="Espace réservé du contenu 2"/>
          <p:cNvSpPr>
            <a:spLocks noGrp="1"/>
          </p:cNvSpPr>
          <p:nvPr>
            <p:ph idx="1"/>
          </p:nvPr>
        </p:nvSpPr>
        <p:spPr/>
        <p:txBody>
          <a:bodyPr/>
          <a:lstStyle/>
          <a:p>
            <a:r>
              <a:rPr lang="fr-FR" dirty="0"/>
              <a:t>Applications clientes (sur la machine cliente) :</a:t>
            </a:r>
          </a:p>
          <a:p>
            <a:pPr lvl="1"/>
            <a:r>
              <a:rPr lang="fr-FR" dirty="0" smtClean="0"/>
              <a:t>plus </a:t>
            </a:r>
            <a:r>
              <a:rPr lang="fr-FR" dirty="0"/>
              <a:t>riches en terme d'interface utilisateur (swing, etc.)</a:t>
            </a:r>
          </a:p>
          <a:p>
            <a:pPr lvl="1"/>
            <a:r>
              <a:rPr lang="fr-FR" dirty="0" smtClean="0"/>
              <a:t>accèdent </a:t>
            </a:r>
            <a:r>
              <a:rPr lang="fr-FR" dirty="0"/>
              <a:t>directement au business-</a:t>
            </a:r>
            <a:r>
              <a:rPr lang="fr-FR" dirty="0" err="1"/>
              <a:t>tier</a:t>
            </a:r>
            <a:endParaRPr lang="fr-FR" dirty="0"/>
          </a:p>
          <a:p>
            <a:pPr lvl="1"/>
            <a:r>
              <a:rPr lang="fr-FR" dirty="0" smtClean="0"/>
              <a:t>mais </a:t>
            </a:r>
            <a:r>
              <a:rPr lang="fr-FR" dirty="0"/>
              <a:t>peut aussi accéder à des services fournis par </a:t>
            </a:r>
            <a:r>
              <a:rPr lang="fr-FR" dirty="0" smtClean="0"/>
              <a:t>le web-</a:t>
            </a:r>
            <a:r>
              <a:rPr lang="fr-FR" dirty="0" err="1" smtClean="0"/>
              <a:t>tier</a:t>
            </a:r>
            <a:r>
              <a:rPr lang="fr-FR" dirty="0" smtClean="0"/>
              <a:t> </a:t>
            </a:r>
            <a:r>
              <a:rPr lang="fr-FR" dirty="0"/>
              <a:t>et interagir avec d'autres composants web</a:t>
            </a:r>
          </a:p>
          <a:p>
            <a:r>
              <a:rPr lang="fr-FR" dirty="0" smtClean="0"/>
              <a:t>On </a:t>
            </a:r>
            <a:r>
              <a:rPr lang="fr-FR" dirty="0"/>
              <a:t>parle de clients lourds (ou </a:t>
            </a:r>
            <a:r>
              <a:rPr lang="fr-FR" dirty="0" err="1"/>
              <a:t>thick</a:t>
            </a:r>
            <a:r>
              <a:rPr lang="fr-FR" dirty="0"/>
              <a:t> clients)</a:t>
            </a:r>
          </a:p>
        </p:txBody>
      </p:sp>
    </p:spTree>
    <p:extLst>
      <p:ext uri="{BB962C8B-B14F-4D97-AF65-F5344CB8AC3E}">
        <p14:creationId xmlns:p14="http://schemas.microsoft.com/office/powerpoint/2010/main" val="14485102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composants Web Jakarta EE</a:t>
            </a:r>
          </a:p>
        </p:txBody>
      </p:sp>
      <p:sp>
        <p:nvSpPr>
          <p:cNvPr id="3" name="Espace réservé du contenu 2"/>
          <p:cNvSpPr>
            <a:spLocks noGrp="1"/>
          </p:cNvSpPr>
          <p:nvPr>
            <p:ph idx="1"/>
          </p:nvPr>
        </p:nvSpPr>
        <p:spPr/>
        <p:txBody>
          <a:bodyPr/>
          <a:lstStyle/>
          <a:p>
            <a:r>
              <a:rPr lang="fr-FR" dirty="0"/>
              <a:t>Les composants Web Jakarta EE sont soit :</a:t>
            </a:r>
          </a:p>
          <a:p>
            <a:pPr lvl="1"/>
            <a:r>
              <a:rPr lang="fr-FR" dirty="0" smtClean="0"/>
              <a:t> </a:t>
            </a:r>
            <a:r>
              <a:rPr lang="fr-FR" dirty="0"/>
              <a:t>des Servlets : des classes générant des pages web</a:t>
            </a:r>
          </a:p>
          <a:p>
            <a:pPr lvl="1"/>
            <a:r>
              <a:rPr lang="fr-FR" dirty="0" smtClean="0"/>
              <a:t>des </a:t>
            </a:r>
            <a:r>
              <a:rPr lang="fr-FR" dirty="0"/>
              <a:t>JSP : html statique + appels Java (« à la PHP »)</a:t>
            </a:r>
          </a:p>
          <a:p>
            <a:r>
              <a:rPr lang="fr-FR" dirty="0" smtClean="0"/>
              <a:t> </a:t>
            </a:r>
            <a:r>
              <a:rPr lang="fr-FR" dirty="0" err="1"/>
              <a:t>JavaServer</a:t>
            </a:r>
            <a:r>
              <a:rPr lang="fr-FR" dirty="0"/>
              <a:t> Faces (JSF) est une techno utilisée par </a:t>
            </a:r>
            <a:r>
              <a:rPr lang="fr-FR" dirty="0" smtClean="0"/>
              <a:t>les JSP </a:t>
            </a:r>
            <a:r>
              <a:rPr lang="fr-FR" dirty="0"/>
              <a:t>qui fournit des outils liés à la gestion des </a:t>
            </a:r>
            <a:r>
              <a:rPr lang="fr-FR" dirty="0" smtClean="0"/>
              <a:t>interfaces web </a:t>
            </a:r>
            <a:endParaRPr lang="fr-FR" dirty="0"/>
          </a:p>
          <a:p>
            <a:pPr marL="0" indent="0">
              <a:buNone/>
            </a:pPr>
            <a:endParaRPr lang="fr-FR" dirty="0"/>
          </a:p>
        </p:txBody>
      </p:sp>
    </p:spTree>
    <p:extLst>
      <p:ext uri="{BB962C8B-B14F-4D97-AF65-F5344CB8AC3E}">
        <p14:creationId xmlns:p14="http://schemas.microsoft.com/office/powerpoint/2010/main" val="24231323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Business </a:t>
            </a:r>
            <a:r>
              <a:rPr lang="fr-FR" dirty="0" err="1" smtClean="0"/>
              <a:t>tier</a:t>
            </a:r>
            <a:r>
              <a:rPr lang="fr-FR" dirty="0" smtClean="0"/>
              <a:t> et </a:t>
            </a:r>
            <a:r>
              <a:rPr lang="fr-FR" dirty="0"/>
              <a:t>EIS </a:t>
            </a:r>
            <a:r>
              <a:rPr lang="fr-FR" dirty="0" err="1"/>
              <a:t>tier</a:t>
            </a:r>
            <a:endParaRPr lang="fr-FR" dirty="0"/>
          </a:p>
        </p:txBody>
      </p:sp>
      <p:sp>
        <p:nvSpPr>
          <p:cNvPr id="3" name="Espace réservé du contenu 2"/>
          <p:cNvSpPr>
            <a:spLocks noGrp="1"/>
          </p:cNvSpPr>
          <p:nvPr>
            <p:ph idx="1"/>
          </p:nvPr>
        </p:nvSpPr>
        <p:spPr/>
        <p:txBody>
          <a:bodyPr>
            <a:normAutofit/>
          </a:bodyPr>
          <a:lstStyle/>
          <a:p>
            <a:r>
              <a:rPr lang="fr-FR" dirty="0"/>
              <a:t>Business </a:t>
            </a:r>
            <a:r>
              <a:rPr lang="fr-FR" dirty="0" err="1"/>
              <a:t>tier</a:t>
            </a:r>
            <a:endParaRPr lang="fr-FR" dirty="0"/>
          </a:p>
          <a:p>
            <a:pPr lvl="1"/>
            <a:r>
              <a:rPr lang="fr-FR" dirty="0" smtClean="0"/>
              <a:t>●Les </a:t>
            </a:r>
            <a:r>
              <a:rPr lang="fr-FR" dirty="0"/>
              <a:t>parties liées au domaine d'application (</a:t>
            </a:r>
            <a:r>
              <a:rPr lang="fr-FR" dirty="0" smtClean="0"/>
              <a:t>les composants </a:t>
            </a:r>
            <a:r>
              <a:rPr lang="fr-FR" dirty="0"/>
              <a:t>métiers) sont appelés </a:t>
            </a:r>
            <a:r>
              <a:rPr lang="fr-FR" dirty="0" smtClean="0"/>
              <a:t>des Business </a:t>
            </a:r>
            <a:r>
              <a:rPr lang="fr-FR" dirty="0"/>
              <a:t>components (ils sont localisés dans </a:t>
            </a:r>
            <a:r>
              <a:rPr lang="fr-FR" dirty="0" smtClean="0"/>
              <a:t>le Business-</a:t>
            </a:r>
            <a:r>
              <a:rPr lang="fr-FR" dirty="0" err="1" smtClean="0"/>
              <a:t>tier</a:t>
            </a:r>
            <a:r>
              <a:rPr lang="fr-FR" dirty="0" smtClean="0"/>
              <a:t> </a:t>
            </a:r>
            <a:r>
              <a:rPr lang="fr-FR" dirty="0"/>
              <a:t>ou le web-</a:t>
            </a:r>
            <a:r>
              <a:rPr lang="fr-FR" dirty="0" err="1"/>
              <a:t>tier</a:t>
            </a:r>
            <a:r>
              <a:rPr lang="fr-FR" dirty="0" smtClean="0"/>
              <a:t>)</a:t>
            </a:r>
          </a:p>
          <a:p>
            <a:r>
              <a:rPr lang="fr-FR" dirty="0" smtClean="0"/>
              <a:t>EIS </a:t>
            </a:r>
            <a:r>
              <a:rPr lang="fr-FR" dirty="0" err="1" smtClean="0"/>
              <a:t>tier</a:t>
            </a:r>
            <a:endParaRPr lang="fr-FR" dirty="0" smtClean="0"/>
          </a:p>
          <a:p>
            <a:pPr lvl="1"/>
            <a:r>
              <a:rPr lang="fr-FR" dirty="0"/>
              <a:t>Le </a:t>
            </a:r>
            <a:r>
              <a:rPr lang="fr-FR" dirty="0" err="1"/>
              <a:t>tier</a:t>
            </a:r>
            <a:r>
              <a:rPr lang="fr-FR" dirty="0"/>
              <a:t> lié au système d'information (</a:t>
            </a:r>
            <a:r>
              <a:rPr lang="fr-FR" dirty="0" smtClean="0"/>
              <a:t>de l'entreprise</a:t>
            </a:r>
            <a:r>
              <a:rPr lang="fr-FR" dirty="0"/>
              <a:t>) concerne tout le logiciel lié </a:t>
            </a:r>
            <a:r>
              <a:rPr lang="fr-FR" dirty="0" smtClean="0"/>
              <a:t>à l'infrastructure </a:t>
            </a:r>
            <a:r>
              <a:rPr lang="fr-FR" dirty="0"/>
              <a:t>de l'entreprise (ERP, </a:t>
            </a:r>
            <a:r>
              <a:rPr lang="fr-FR" dirty="0" smtClean="0"/>
              <a:t>système transactionnel</a:t>
            </a:r>
            <a:r>
              <a:rPr lang="fr-FR" dirty="0"/>
              <a:t>, base de données, etc.)</a:t>
            </a:r>
          </a:p>
        </p:txBody>
      </p:sp>
    </p:spTree>
    <p:extLst>
      <p:ext uri="{BB962C8B-B14F-4D97-AF65-F5344CB8AC3E}">
        <p14:creationId xmlns:p14="http://schemas.microsoft.com/office/powerpoint/2010/main" val="39576962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Jakarta </a:t>
            </a:r>
            <a:r>
              <a:rPr lang="fr-FR" dirty="0" err="1"/>
              <a:t>EEContainers</a:t>
            </a:r>
            <a:endParaRPr lang="fr-FR" dirty="0"/>
          </a:p>
        </p:txBody>
      </p:sp>
      <p:sp>
        <p:nvSpPr>
          <p:cNvPr id="3" name="Espace réservé du contenu 2"/>
          <p:cNvSpPr>
            <a:spLocks noGrp="1"/>
          </p:cNvSpPr>
          <p:nvPr>
            <p:ph idx="1"/>
          </p:nvPr>
        </p:nvSpPr>
        <p:spPr/>
        <p:txBody>
          <a:bodyPr/>
          <a:lstStyle/>
          <a:p>
            <a:r>
              <a:rPr lang="fr-FR" dirty="0"/>
              <a:t>Le découpage en composants est </a:t>
            </a:r>
            <a:r>
              <a:rPr lang="fr-FR" dirty="0" smtClean="0"/>
              <a:t>le premier </a:t>
            </a:r>
            <a:r>
              <a:rPr lang="fr-FR" dirty="0"/>
              <a:t>point fort de la technologie Jakarta EE.</a:t>
            </a:r>
          </a:p>
          <a:p>
            <a:r>
              <a:rPr lang="fr-FR" dirty="0" smtClean="0"/>
              <a:t>Le </a:t>
            </a:r>
            <a:r>
              <a:rPr lang="fr-FR" dirty="0"/>
              <a:t>deuxième est la gestion par </a:t>
            </a:r>
            <a:r>
              <a:rPr lang="fr-FR" dirty="0" smtClean="0"/>
              <a:t>conteneur des </a:t>
            </a:r>
            <a:r>
              <a:rPr lang="fr-FR" dirty="0"/>
              <a:t>composants : pour chaque type </a:t>
            </a:r>
            <a:r>
              <a:rPr lang="fr-FR" dirty="0" smtClean="0"/>
              <a:t>de composants</a:t>
            </a:r>
            <a:r>
              <a:rPr lang="fr-FR" dirty="0"/>
              <a:t>, le serveur Jakarta EE définit </a:t>
            </a:r>
            <a:r>
              <a:rPr lang="fr-FR" dirty="0" smtClean="0"/>
              <a:t>un conteneur </a:t>
            </a:r>
            <a:r>
              <a:rPr lang="fr-FR" dirty="0"/>
              <a:t>qui fournit les services associés.</a:t>
            </a:r>
          </a:p>
        </p:txBody>
      </p:sp>
    </p:spTree>
    <p:extLst>
      <p:ext uri="{BB962C8B-B14F-4D97-AF65-F5344CB8AC3E}">
        <p14:creationId xmlns:p14="http://schemas.microsoft.com/office/powerpoint/2010/main" val="9790853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61492" y="1290836"/>
            <a:ext cx="5722243" cy="590649"/>
          </a:xfrm>
          <a:prstGeom prst="rect">
            <a:avLst/>
          </a:prstGeom>
          <a:noFill/>
          <a:ln/>
        </p:spPr>
        <p:txBody>
          <a:bodyPr wrap="none" lIns="0" tIns="0" rIns="0" bIns="0" rtlCol="0" anchor="t"/>
          <a:lstStyle/>
          <a:p>
            <a:pPr>
              <a:lnSpc>
                <a:spcPts val="4625"/>
              </a:lnSpc>
            </a:pPr>
            <a:r>
              <a:rPr lang="en-US" sz="3708" b="1" dirty="0">
                <a:solidFill>
                  <a:srgbClr val="101014"/>
                </a:solidFill>
                <a:latin typeface="Playfair Display Bold" pitchFamily="34" charset="0"/>
                <a:ea typeface="Playfair Display Bold" pitchFamily="34" charset="-122"/>
                <a:cs typeface="Playfair Display Bold" pitchFamily="34" charset="-120"/>
              </a:rPr>
              <a:t>Conteneur Web Jakarta EE</a:t>
            </a:r>
            <a:endParaRPr lang="en-US" sz="3708" dirty="0">
              <a:solidFill>
                <a:srgbClr val="000000"/>
              </a:solidFill>
            </a:endParaRPr>
          </a:p>
        </p:txBody>
      </p:sp>
      <p:pic>
        <p:nvPicPr>
          <p:cNvPr id="4" name="Image 1" descr="preencoded.png"/>
          <p:cNvPicPr>
            <a:picLocks noChangeAspect="1"/>
          </p:cNvPicPr>
          <p:nvPr/>
        </p:nvPicPr>
        <p:blipFill>
          <a:blip r:embed="rId3"/>
          <a:stretch>
            <a:fillRect/>
          </a:stretch>
        </p:blipFill>
        <p:spPr>
          <a:xfrm>
            <a:off x="661492" y="2164953"/>
            <a:ext cx="945058" cy="1134070"/>
          </a:xfrm>
          <a:prstGeom prst="rect">
            <a:avLst/>
          </a:prstGeom>
        </p:spPr>
      </p:pic>
      <p:sp>
        <p:nvSpPr>
          <p:cNvPr id="5" name="Text 1"/>
          <p:cNvSpPr/>
          <p:nvPr/>
        </p:nvSpPr>
        <p:spPr>
          <a:xfrm>
            <a:off x="1890019" y="2353965"/>
            <a:ext cx="5068491" cy="604838"/>
          </a:xfrm>
          <a:prstGeom prst="rect">
            <a:avLst/>
          </a:prstGeom>
          <a:noFill/>
          <a:ln/>
        </p:spPr>
        <p:txBody>
          <a:bodyPr wrap="square" lIns="0" tIns="0" rIns="0" bIns="0" rtlCol="0" anchor="t"/>
          <a:lstStyle/>
          <a:p>
            <a:pPr>
              <a:lnSpc>
                <a:spcPts val="2375"/>
              </a:lnSpc>
            </a:pPr>
            <a:r>
              <a:rPr lang="en-US" sz="1458" dirty="0">
                <a:solidFill>
                  <a:srgbClr val="39393C"/>
                </a:solidFill>
                <a:latin typeface="Open Sans" pitchFamily="34" charset="0"/>
                <a:ea typeface="Open Sans" pitchFamily="34" charset="-122"/>
                <a:cs typeface="Open Sans" pitchFamily="34" charset="-120"/>
              </a:rPr>
              <a:t>Le conteneur web est responsable de la gestion des cycles de vie des servlets, des filtres et des listeners.</a:t>
            </a:r>
            <a:endParaRPr lang="en-US" sz="1458" dirty="0">
              <a:solidFill>
                <a:srgbClr val="000000"/>
              </a:solidFill>
            </a:endParaRPr>
          </a:p>
        </p:txBody>
      </p:sp>
      <p:pic>
        <p:nvPicPr>
          <p:cNvPr id="6" name="Image 2" descr="preencoded.png"/>
          <p:cNvPicPr>
            <a:picLocks noChangeAspect="1"/>
          </p:cNvPicPr>
          <p:nvPr/>
        </p:nvPicPr>
        <p:blipFill>
          <a:blip r:embed="rId4"/>
          <a:stretch>
            <a:fillRect/>
          </a:stretch>
        </p:blipFill>
        <p:spPr>
          <a:xfrm>
            <a:off x="661492" y="3299023"/>
            <a:ext cx="945058" cy="1134070"/>
          </a:xfrm>
          <a:prstGeom prst="rect">
            <a:avLst/>
          </a:prstGeom>
        </p:spPr>
      </p:pic>
      <p:sp>
        <p:nvSpPr>
          <p:cNvPr id="7" name="Text 2"/>
          <p:cNvSpPr/>
          <p:nvPr/>
        </p:nvSpPr>
        <p:spPr>
          <a:xfrm>
            <a:off x="1890019" y="3488035"/>
            <a:ext cx="5068491" cy="604838"/>
          </a:xfrm>
          <a:prstGeom prst="rect">
            <a:avLst/>
          </a:prstGeom>
          <a:noFill/>
          <a:ln/>
        </p:spPr>
        <p:txBody>
          <a:bodyPr wrap="square" lIns="0" tIns="0" rIns="0" bIns="0" rtlCol="0" anchor="t"/>
          <a:lstStyle/>
          <a:p>
            <a:pPr>
              <a:lnSpc>
                <a:spcPts val="2375"/>
              </a:lnSpc>
            </a:pPr>
            <a:r>
              <a:rPr lang="en-US" sz="1458" dirty="0">
                <a:solidFill>
                  <a:srgbClr val="39393C"/>
                </a:solidFill>
                <a:latin typeface="Open Sans" pitchFamily="34" charset="0"/>
                <a:ea typeface="Open Sans" pitchFamily="34" charset="-122"/>
                <a:cs typeface="Open Sans" pitchFamily="34" charset="-120"/>
              </a:rPr>
              <a:t>Il gère également le traitement des requêtes HTTP et la génération des réponses.</a:t>
            </a:r>
            <a:endParaRPr lang="en-US" sz="1458" dirty="0">
              <a:solidFill>
                <a:srgbClr val="000000"/>
              </a:solidFill>
            </a:endParaRPr>
          </a:p>
        </p:txBody>
      </p:sp>
      <p:pic>
        <p:nvPicPr>
          <p:cNvPr id="8" name="Image 3" descr="preencoded.png"/>
          <p:cNvPicPr>
            <a:picLocks noChangeAspect="1"/>
          </p:cNvPicPr>
          <p:nvPr/>
        </p:nvPicPr>
        <p:blipFill>
          <a:blip r:embed="rId5"/>
          <a:stretch>
            <a:fillRect/>
          </a:stretch>
        </p:blipFill>
        <p:spPr>
          <a:xfrm>
            <a:off x="661492" y="4433094"/>
            <a:ext cx="945058" cy="1134070"/>
          </a:xfrm>
          <a:prstGeom prst="rect">
            <a:avLst/>
          </a:prstGeom>
        </p:spPr>
      </p:pic>
      <p:sp>
        <p:nvSpPr>
          <p:cNvPr id="9" name="Text 3"/>
          <p:cNvSpPr/>
          <p:nvPr/>
        </p:nvSpPr>
        <p:spPr>
          <a:xfrm>
            <a:off x="1890019" y="4622106"/>
            <a:ext cx="5068491" cy="604838"/>
          </a:xfrm>
          <a:prstGeom prst="rect">
            <a:avLst/>
          </a:prstGeom>
          <a:noFill/>
          <a:ln/>
        </p:spPr>
        <p:txBody>
          <a:bodyPr wrap="square" lIns="0" tIns="0" rIns="0" bIns="0" rtlCol="0" anchor="t"/>
          <a:lstStyle/>
          <a:p>
            <a:pPr>
              <a:lnSpc>
                <a:spcPts val="2375"/>
              </a:lnSpc>
            </a:pPr>
            <a:r>
              <a:rPr lang="en-US" sz="1458" dirty="0">
                <a:solidFill>
                  <a:srgbClr val="39393C"/>
                </a:solidFill>
                <a:latin typeface="Open Sans" pitchFamily="34" charset="0"/>
                <a:ea typeface="Open Sans" pitchFamily="34" charset="-122"/>
                <a:cs typeface="Open Sans" pitchFamily="34" charset="-120"/>
              </a:rPr>
              <a:t>Le conteneur web assure l'exécution et la gestion des applications web Jakarta EE.</a:t>
            </a:r>
            <a:endParaRPr lang="en-US" sz="1458" dirty="0">
              <a:solidFill>
                <a:srgbClr val="000000"/>
              </a:solidFill>
            </a:endParaRPr>
          </a:p>
        </p:txBody>
      </p:sp>
    </p:spTree>
    <p:extLst>
      <p:ext uri="{BB962C8B-B14F-4D97-AF65-F5344CB8AC3E}">
        <p14:creationId xmlns:p14="http://schemas.microsoft.com/office/powerpoint/2010/main" val="10230594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723941" y="748454"/>
            <a:ext cx="5589488" cy="590649"/>
          </a:xfrm>
          <a:prstGeom prst="rect">
            <a:avLst/>
          </a:prstGeom>
          <a:noFill/>
          <a:ln/>
        </p:spPr>
        <p:txBody>
          <a:bodyPr wrap="none" lIns="0" tIns="0" rIns="0" bIns="0" rtlCol="0" anchor="t"/>
          <a:lstStyle/>
          <a:p>
            <a:pPr>
              <a:lnSpc>
                <a:spcPts val="4625"/>
              </a:lnSpc>
            </a:pPr>
            <a:r>
              <a:rPr lang="en-US" sz="3708" b="1" dirty="0">
                <a:solidFill>
                  <a:srgbClr val="101014"/>
                </a:solidFill>
                <a:latin typeface="Playfair Display Bold" pitchFamily="34" charset="0"/>
                <a:ea typeface="Playfair Display Bold" pitchFamily="34" charset="-122"/>
                <a:cs typeface="Playfair Display Bold" pitchFamily="34" charset="-120"/>
              </a:rPr>
              <a:t>Conteneur EJB Jakarta EE</a:t>
            </a:r>
            <a:endParaRPr lang="en-US" sz="3708" dirty="0">
              <a:solidFill>
                <a:srgbClr val="000000"/>
              </a:solidFill>
            </a:endParaRPr>
          </a:p>
        </p:txBody>
      </p:sp>
      <p:sp>
        <p:nvSpPr>
          <p:cNvPr id="3" name="Text 1"/>
          <p:cNvSpPr/>
          <p:nvPr/>
        </p:nvSpPr>
        <p:spPr>
          <a:xfrm>
            <a:off x="661492" y="3412431"/>
            <a:ext cx="3315097" cy="907257"/>
          </a:xfrm>
          <a:prstGeom prst="rect">
            <a:avLst/>
          </a:prstGeom>
          <a:noFill/>
          <a:ln/>
        </p:spPr>
        <p:txBody>
          <a:bodyPr wrap="square" lIns="0" tIns="0" rIns="0" bIns="0" rtlCol="0" anchor="t"/>
          <a:lstStyle/>
          <a:p>
            <a:pPr>
              <a:lnSpc>
                <a:spcPts val="2375"/>
              </a:lnSpc>
            </a:pPr>
            <a:r>
              <a:rPr lang="en-US" sz="1458" dirty="0">
                <a:solidFill>
                  <a:srgbClr val="39393C"/>
                </a:solidFill>
                <a:latin typeface="Open Sans" pitchFamily="34" charset="0"/>
                <a:ea typeface="Open Sans" pitchFamily="34" charset="-122"/>
                <a:cs typeface="Open Sans" pitchFamily="34" charset="-120"/>
              </a:rPr>
              <a:t>Le conteneur EJB est responsable de la gestion du cycle de vie des Enterprise JavaBeans (EJBs).</a:t>
            </a:r>
            <a:endParaRPr lang="en-US" sz="1458" dirty="0">
              <a:solidFill>
                <a:srgbClr val="000000"/>
              </a:solidFill>
            </a:endParaRPr>
          </a:p>
        </p:txBody>
      </p:sp>
      <p:sp>
        <p:nvSpPr>
          <p:cNvPr id="4" name="Text 2"/>
          <p:cNvSpPr/>
          <p:nvPr/>
        </p:nvSpPr>
        <p:spPr>
          <a:xfrm>
            <a:off x="4444107" y="3412431"/>
            <a:ext cx="3315097" cy="907257"/>
          </a:xfrm>
          <a:prstGeom prst="rect">
            <a:avLst/>
          </a:prstGeom>
          <a:noFill/>
          <a:ln/>
        </p:spPr>
        <p:txBody>
          <a:bodyPr wrap="square" lIns="0" tIns="0" rIns="0" bIns="0" rtlCol="0" anchor="t"/>
          <a:lstStyle/>
          <a:p>
            <a:pPr>
              <a:lnSpc>
                <a:spcPts val="2375"/>
              </a:lnSpc>
            </a:pPr>
            <a:r>
              <a:rPr lang="en-US" sz="1458" dirty="0">
                <a:solidFill>
                  <a:srgbClr val="39393C"/>
                </a:solidFill>
                <a:latin typeface="Open Sans" pitchFamily="34" charset="0"/>
                <a:ea typeface="Open Sans" pitchFamily="34" charset="-122"/>
                <a:cs typeface="Open Sans" pitchFamily="34" charset="-120"/>
              </a:rPr>
              <a:t>Il fournit des services tels que la gestion de la sécurité, la transaction et la persistance.</a:t>
            </a:r>
            <a:endParaRPr lang="en-US" sz="1458" dirty="0">
              <a:solidFill>
                <a:srgbClr val="000000"/>
              </a:solidFill>
            </a:endParaRPr>
          </a:p>
        </p:txBody>
      </p:sp>
      <p:sp>
        <p:nvSpPr>
          <p:cNvPr id="5" name="Text 3"/>
          <p:cNvSpPr/>
          <p:nvPr/>
        </p:nvSpPr>
        <p:spPr>
          <a:xfrm>
            <a:off x="8226722" y="3412431"/>
            <a:ext cx="3315097" cy="907257"/>
          </a:xfrm>
          <a:prstGeom prst="rect">
            <a:avLst/>
          </a:prstGeom>
          <a:noFill/>
          <a:ln/>
        </p:spPr>
        <p:txBody>
          <a:bodyPr wrap="square" lIns="0" tIns="0" rIns="0" bIns="0" rtlCol="0" anchor="t"/>
          <a:lstStyle/>
          <a:p>
            <a:pPr>
              <a:lnSpc>
                <a:spcPts val="2375"/>
              </a:lnSpc>
            </a:pPr>
            <a:r>
              <a:rPr lang="en-US" sz="1458" dirty="0">
                <a:solidFill>
                  <a:srgbClr val="39393C"/>
                </a:solidFill>
                <a:latin typeface="Open Sans" pitchFamily="34" charset="0"/>
                <a:ea typeface="Open Sans" pitchFamily="34" charset="-122"/>
                <a:cs typeface="Open Sans" pitchFamily="34" charset="-120"/>
              </a:rPr>
              <a:t>Le conteneur EJB simplifie le développement de la logique métier et les accès aux données.</a:t>
            </a:r>
            <a:endParaRPr lang="en-US" sz="1458" dirty="0">
              <a:solidFill>
                <a:srgbClr val="000000"/>
              </a:solidFill>
            </a:endParaRPr>
          </a:p>
        </p:txBody>
      </p:sp>
    </p:spTree>
    <p:extLst>
      <p:ext uri="{BB962C8B-B14F-4D97-AF65-F5344CB8AC3E}">
        <p14:creationId xmlns:p14="http://schemas.microsoft.com/office/powerpoint/2010/main" val="9399133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96437"/>
            <a:ext cx="10515600" cy="1325563"/>
          </a:xfrm>
        </p:spPr>
        <p:txBody>
          <a:bodyPr>
            <a:normAutofit fontScale="90000"/>
          </a:bodyPr>
          <a:lstStyle/>
          <a:p>
            <a:r>
              <a:rPr lang="fr-FR" dirty="0"/>
              <a:t>Les types de conteneurs Jakarta</a:t>
            </a:r>
            <a:br>
              <a:rPr lang="fr-FR" dirty="0"/>
            </a:br>
            <a:r>
              <a:rPr lang="fr-FR" dirty="0"/>
              <a:t>EE</a:t>
            </a:r>
          </a:p>
        </p:txBody>
      </p:sp>
      <p:sp>
        <p:nvSpPr>
          <p:cNvPr id="3" name="Espace réservé du contenu 2"/>
          <p:cNvSpPr>
            <a:spLocks noGrp="1"/>
          </p:cNvSpPr>
          <p:nvPr>
            <p:ph idx="1"/>
          </p:nvPr>
        </p:nvSpPr>
        <p:spPr>
          <a:xfrm>
            <a:off x="838200" y="1250852"/>
            <a:ext cx="10515600" cy="1143998"/>
          </a:xfrm>
        </p:spPr>
        <p:txBody>
          <a:bodyPr/>
          <a:lstStyle/>
          <a:p>
            <a:r>
              <a:rPr lang="fr-FR" dirty="0"/>
              <a:t>Le déploiement consiste à placer les </a:t>
            </a:r>
            <a:r>
              <a:rPr lang="fr-FR" dirty="0" smtClean="0"/>
              <a:t>composants dans </a:t>
            </a:r>
            <a:r>
              <a:rPr lang="fr-FR" dirty="0"/>
              <a:t>les conteneurs adaptés :</a:t>
            </a:r>
          </a:p>
        </p:txBody>
      </p:sp>
      <p:pic>
        <p:nvPicPr>
          <p:cNvPr id="4" name="Image 3"/>
          <p:cNvPicPr>
            <a:picLocks noChangeAspect="1"/>
          </p:cNvPicPr>
          <p:nvPr/>
        </p:nvPicPr>
        <p:blipFill>
          <a:blip r:embed="rId2"/>
          <a:stretch>
            <a:fillRect/>
          </a:stretch>
        </p:blipFill>
        <p:spPr>
          <a:xfrm>
            <a:off x="1821860" y="2028539"/>
            <a:ext cx="5343525" cy="4838700"/>
          </a:xfrm>
          <a:prstGeom prst="rect">
            <a:avLst/>
          </a:prstGeom>
        </p:spPr>
      </p:pic>
    </p:spTree>
    <p:extLst>
      <p:ext uri="{BB962C8B-B14F-4D97-AF65-F5344CB8AC3E}">
        <p14:creationId xmlns:p14="http://schemas.microsoft.com/office/powerpoint/2010/main" val="21040729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Jakarta EE-components</a:t>
            </a:r>
          </a:p>
        </p:txBody>
      </p:sp>
      <p:sp>
        <p:nvSpPr>
          <p:cNvPr id="3" name="Espace réservé du contenu 2"/>
          <p:cNvSpPr>
            <a:spLocks noGrp="1"/>
          </p:cNvSpPr>
          <p:nvPr>
            <p:ph idx="1"/>
          </p:nvPr>
        </p:nvSpPr>
        <p:spPr/>
        <p:txBody>
          <a:bodyPr>
            <a:normAutofit/>
          </a:bodyPr>
          <a:lstStyle/>
          <a:p>
            <a:r>
              <a:rPr lang="fr-FR" dirty="0"/>
              <a:t>Jakarta EE distincte 3 types de composants:</a:t>
            </a:r>
          </a:p>
          <a:p>
            <a:pPr lvl="1"/>
            <a:r>
              <a:rPr lang="fr-FR" dirty="0" smtClean="0"/>
              <a:t>I </a:t>
            </a:r>
            <a:r>
              <a:rPr lang="fr-FR" dirty="0"/>
              <a:t>: Les applications clientes et les applets : </a:t>
            </a:r>
            <a:r>
              <a:rPr lang="fr-FR" dirty="0" smtClean="0"/>
              <a:t>des composants </a:t>
            </a:r>
            <a:r>
              <a:rPr lang="fr-FR" dirty="0"/>
              <a:t>qui tournent sur le client.</a:t>
            </a:r>
          </a:p>
          <a:p>
            <a:pPr lvl="1"/>
            <a:r>
              <a:rPr lang="fr-FR" dirty="0" smtClean="0"/>
              <a:t> </a:t>
            </a:r>
            <a:r>
              <a:rPr lang="fr-FR" dirty="0"/>
              <a:t>II : Java Servlet, </a:t>
            </a:r>
            <a:r>
              <a:rPr lang="fr-FR" dirty="0" err="1"/>
              <a:t>JavaServer</a:t>
            </a:r>
            <a:r>
              <a:rPr lang="fr-FR" dirty="0"/>
              <a:t> Faces, et </a:t>
            </a:r>
            <a:r>
              <a:rPr lang="fr-FR" dirty="0" smtClean="0"/>
              <a:t>les </a:t>
            </a:r>
            <a:r>
              <a:rPr lang="fr-FR" dirty="0" err="1" smtClean="0"/>
              <a:t>JavaServer</a:t>
            </a:r>
            <a:r>
              <a:rPr lang="fr-FR" dirty="0" smtClean="0"/>
              <a:t> </a:t>
            </a:r>
            <a:r>
              <a:rPr lang="fr-FR" dirty="0"/>
              <a:t>Pages (JSP) : des composants </a:t>
            </a:r>
            <a:r>
              <a:rPr lang="fr-FR" dirty="0" smtClean="0"/>
              <a:t>qui tournent </a:t>
            </a:r>
            <a:r>
              <a:rPr lang="fr-FR" dirty="0"/>
              <a:t>sur le serveur.</a:t>
            </a:r>
          </a:p>
          <a:p>
            <a:pPr lvl="1"/>
            <a:r>
              <a:rPr lang="fr-FR" dirty="0" smtClean="0"/>
              <a:t> </a:t>
            </a:r>
            <a:r>
              <a:rPr lang="fr-FR" dirty="0"/>
              <a:t>III : Les Enterprise JavaBeans (EJB) : également </a:t>
            </a:r>
            <a:r>
              <a:rPr lang="fr-FR" dirty="0" smtClean="0"/>
              <a:t>sur le serveur</a:t>
            </a:r>
          </a:p>
          <a:p>
            <a:r>
              <a:rPr lang="fr-FR" dirty="0"/>
              <a:t>Différences avec des classes classiques :</a:t>
            </a:r>
          </a:p>
          <a:p>
            <a:pPr lvl="1"/>
            <a:r>
              <a:rPr lang="fr-FR" dirty="0" smtClean="0"/>
              <a:t>Vérifient </a:t>
            </a:r>
            <a:r>
              <a:rPr lang="fr-FR" dirty="0"/>
              <a:t>la spécification Jakarta EE</a:t>
            </a:r>
          </a:p>
          <a:p>
            <a:pPr lvl="1"/>
            <a:r>
              <a:rPr lang="fr-FR" dirty="0" smtClean="0"/>
              <a:t>Déployées </a:t>
            </a:r>
            <a:r>
              <a:rPr lang="fr-FR" dirty="0"/>
              <a:t>sur un serveur Jakarta EE</a:t>
            </a:r>
          </a:p>
        </p:txBody>
      </p:sp>
    </p:spTree>
    <p:extLst>
      <p:ext uri="{BB962C8B-B14F-4D97-AF65-F5344CB8AC3E}">
        <p14:creationId xmlns:p14="http://schemas.microsoft.com/office/powerpoint/2010/main" val="26192673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2072280" y="820605"/>
            <a:ext cx="5066407" cy="590649"/>
          </a:xfrm>
          <a:prstGeom prst="rect">
            <a:avLst/>
          </a:prstGeom>
          <a:noFill/>
          <a:ln/>
        </p:spPr>
        <p:txBody>
          <a:bodyPr wrap="none" lIns="0" tIns="0" rIns="0" bIns="0" rtlCol="0" anchor="t"/>
          <a:lstStyle/>
          <a:p>
            <a:pPr>
              <a:lnSpc>
                <a:spcPts val="4625"/>
              </a:lnSpc>
            </a:pPr>
            <a:r>
              <a:rPr lang="en-US" sz="3708" dirty="0">
                <a:solidFill>
                  <a:srgbClr val="272D45"/>
                </a:solidFill>
                <a:latin typeface="Kanit Light" pitchFamily="34" charset="0"/>
                <a:ea typeface="Kanit Light" pitchFamily="34" charset="-122"/>
                <a:cs typeface="Kanit Light" pitchFamily="34" charset="-120"/>
              </a:rPr>
              <a:t>Avantages de Jakarta EE</a:t>
            </a:r>
            <a:endParaRPr lang="en-US" sz="3708" dirty="0">
              <a:solidFill>
                <a:prstClr val="black"/>
              </a:solidFill>
            </a:endParaRPr>
          </a:p>
        </p:txBody>
      </p:sp>
      <p:sp>
        <p:nvSpPr>
          <p:cNvPr id="4" name="Shape 1"/>
          <p:cNvSpPr/>
          <p:nvPr/>
        </p:nvSpPr>
        <p:spPr>
          <a:xfrm>
            <a:off x="661492" y="4180284"/>
            <a:ext cx="425252" cy="425252"/>
          </a:xfrm>
          <a:prstGeom prst="roundRect">
            <a:avLst>
              <a:gd name="adj" fmla="val 18669"/>
            </a:avLst>
          </a:prstGeom>
          <a:solidFill>
            <a:srgbClr val="DFECE9"/>
          </a:solidFill>
          <a:ln w="7620">
            <a:solidFill>
              <a:srgbClr val="C5D2CF"/>
            </a:solidFill>
            <a:prstDash val="solid"/>
          </a:ln>
        </p:spPr>
      </p:sp>
      <p:sp>
        <p:nvSpPr>
          <p:cNvPr id="5" name="Text 2"/>
          <p:cNvSpPr/>
          <p:nvPr/>
        </p:nvSpPr>
        <p:spPr>
          <a:xfrm>
            <a:off x="830957" y="4251127"/>
            <a:ext cx="86221" cy="283568"/>
          </a:xfrm>
          <a:prstGeom prst="rect">
            <a:avLst/>
          </a:prstGeom>
          <a:noFill/>
          <a:ln/>
        </p:spPr>
        <p:txBody>
          <a:bodyPr wrap="none" lIns="0" tIns="0" rIns="0" bIns="0" rtlCol="0" anchor="t"/>
          <a:lstStyle/>
          <a:p>
            <a:pPr algn="ctr">
              <a:lnSpc>
                <a:spcPts val="2208"/>
              </a:lnSpc>
            </a:pPr>
            <a:r>
              <a:rPr lang="en-US" sz="2208" dirty="0">
                <a:solidFill>
                  <a:srgbClr val="2C3249"/>
                </a:solidFill>
                <a:latin typeface="Kanit Light" pitchFamily="34" charset="0"/>
                <a:ea typeface="Kanit Light" pitchFamily="34" charset="-122"/>
                <a:cs typeface="Kanit Light" pitchFamily="34" charset="-120"/>
              </a:rPr>
              <a:t>1</a:t>
            </a:r>
            <a:endParaRPr lang="en-US" sz="2208" dirty="0">
              <a:solidFill>
                <a:prstClr val="black"/>
              </a:solidFill>
            </a:endParaRPr>
          </a:p>
        </p:txBody>
      </p:sp>
      <p:sp>
        <p:nvSpPr>
          <p:cNvPr id="6" name="Text 3"/>
          <p:cNvSpPr/>
          <p:nvPr/>
        </p:nvSpPr>
        <p:spPr>
          <a:xfrm>
            <a:off x="1275756" y="4119326"/>
            <a:ext cx="4725789" cy="604838"/>
          </a:xfrm>
          <a:prstGeom prst="rect">
            <a:avLst/>
          </a:prstGeom>
          <a:noFill/>
          <a:ln/>
        </p:spPr>
        <p:txBody>
          <a:bodyPr wrap="square" lIns="0" tIns="0" rIns="0" bIns="0" rtlCol="0" anchor="t"/>
          <a:lstStyle/>
          <a:p>
            <a:pPr>
              <a:lnSpc>
                <a:spcPts val="2375"/>
              </a:lnSpc>
            </a:pPr>
            <a:r>
              <a:rPr lang="en-US" sz="1458" dirty="0">
                <a:solidFill>
                  <a:srgbClr val="2C3249"/>
                </a:solidFill>
                <a:latin typeface="Martel Sans" pitchFamily="34" charset="0"/>
                <a:ea typeface="Martel Sans" pitchFamily="34" charset="-122"/>
                <a:cs typeface="Martel Sans" pitchFamily="34" charset="-120"/>
              </a:rPr>
              <a:t>Une plateforme mature et stable, offrant une compatibilité et un écosystème robustes.</a:t>
            </a:r>
            <a:endParaRPr lang="en-US" sz="1458" dirty="0">
              <a:solidFill>
                <a:prstClr val="black"/>
              </a:solidFill>
            </a:endParaRPr>
          </a:p>
        </p:txBody>
      </p:sp>
      <p:sp>
        <p:nvSpPr>
          <p:cNvPr id="7" name="Shape 4"/>
          <p:cNvSpPr/>
          <p:nvPr/>
        </p:nvSpPr>
        <p:spPr>
          <a:xfrm>
            <a:off x="6190556" y="4180284"/>
            <a:ext cx="425252" cy="425252"/>
          </a:xfrm>
          <a:prstGeom prst="roundRect">
            <a:avLst>
              <a:gd name="adj" fmla="val 18669"/>
            </a:avLst>
          </a:prstGeom>
          <a:solidFill>
            <a:srgbClr val="DFECE9"/>
          </a:solidFill>
          <a:ln w="7620">
            <a:solidFill>
              <a:srgbClr val="C5D2CF"/>
            </a:solidFill>
            <a:prstDash val="solid"/>
          </a:ln>
        </p:spPr>
      </p:sp>
      <p:sp>
        <p:nvSpPr>
          <p:cNvPr id="8" name="Text 5"/>
          <p:cNvSpPr/>
          <p:nvPr/>
        </p:nvSpPr>
        <p:spPr>
          <a:xfrm>
            <a:off x="6331446" y="4251127"/>
            <a:ext cx="143470" cy="283568"/>
          </a:xfrm>
          <a:prstGeom prst="rect">
            <a:avLst/>
          </a:prstGeom>
          <a:noFill/>
          <a:ln/>
        </p:spPr>
        <p:txBody>
          <a:bodyPr wrap="none" lIns="0" tIns="0" rIns="0" bIns="0" rtlCol="0" anchor="t"/>
          <a:lstStyle/>
          <a:p>
            <a:pPr algn="ctr">
              <a:lnSpc>
                <a:spcPts val="2208"/>
              </a:lnSpc>
            </a:pPr>
            <a:r>
              <a:rPr lang="en-US" sz="2208" dirty="0">
                <a:solidFill>
                  <a:srgbClr val="2C3249"/>
                </a:solidFill>
                <a:latin typeface="Kanit Light" pitchFamily="34" charset="0"/>
                <a:ea typeface="Kanit Light" pitchFamily="34" charset="-122"/>
                <a:cs typeface="Kanit Light" pitchFamily="34" charset="-120"/>
              </a:rPr>
              <a:t>2</a:t>
            </a:r>
            <a:endParaRPr lang="en-US" sz="2208" dirty="0">
              <a:solidFill>
                <a:prstClr val="black"/>
              </a:solidFill>
            </a:endParaRPr>
          </a:p>
        </p:txBody>
      </p:sp>
      <p:sp>
        <p:nvSpPr>
          <p:cNvPr id="9" name="Text 6"/>
          <p:cNvSpPr/>
          <p:nvPr/>
        </p:nvSpPr>
        <p:spPr>
          <a:xfrm>
            <a:off x="6804820" y="4180284"/>
            <a:ext cx="4725789" cy="604838"/>
          </a:xfrm>
          <a:prstGeom prst="rect">
            <a:avLst/>
          </a:prstGeom>
          <a:noFill/>
          <a:ln/>
        </p:spPr>
        <p:txBody>
          <a:bodyPr wrap="square" lIns="0" tIns="0" rIns="0" bIns="0" rtlCol="0" anchor="t"/>
          <a:lstStyle/>
          <a:p>
            <a:pPr>
              <a:lnSpc>
                <a:spcPts val="2375"/>
              </a:lnSpc>
            </a:pPr>
            <a:r>
              <a:rPr lang="en-US" sz="1458" dirty="0">
                <a:solidFill>
                  <a:srgbClr val="2C3249"/>
                </a:solidFill>
                <a:latin typeface="Martel Sans" pitchFamily="34" charset="0"/>
                <a:ea typeface="Martel Sans" pitchFamily="34" charset="-122"/>
                <a:cs typeface="Martel Sans" pitchFamily="34" charset="-120"/>
              </a:rPr>
              <a:t>Des spécifications standardisées, favorisant l'interopérabilité et la portabilité des applications.</a:t>
            </a:r>
            <a:endParaRPr lang="en-US" sz="1458" dirty="0">
              <a:solidFill>
                <a:prstClr val="black"/>
              </a:solidFill>
            </a:endParaRPr>
          </a:p>
        </p:txBody>
      </p:sp>
      <p:sp>
        <p:nvSpPr>
          <p:cNvPr id="10" name="Shape 7"/>
          <p:cNvSpPr/>
          <p:nvPr/>
        </p:nvSpPr>
        <p:spPr>
          <a:xfrm>
            <a:off x="661492" y="5219799"/>
            <a:ext cx="425252" cy="425252"/>
          </a:xfrm>
          <a:prstGeom prst="roundRect">
            <a:avLst>
              <a:gd name="adj" fmla="val 18669"/>
            </a:avLst>
          </a:prstGeom>
          <a:solidFill>
            <a:srgbClr val="DFECE9"/>
          </a:solidFill>
          <a:ln w="7620">
            <a:solidFill>
              <a:srgbClr val="C5D2CF"/>
            </a:solidFill>
            <a:prstDash val="solid"/>
          </a:ln>
        </p:spPr>
      </p:sp>
      <p:sp>
        <p:nvSpPr>
          <p:cNvPr id="11" name="Text 8"/>
          <p:cNvSpPr/>
          <p:nvPr/>
        </p:nvSpPr>
        <p:spPr>
          <a:xfrm>
            <a:off x="801192" y="5290642"/>
            <a:ext cx="145753" cy="283568"/>
          </a:xfrm>
          <a:prstGeom prst="rect">
            <a:avLst/>
          </a:prstGeom>
          <a:noFill/>
          <a:ln/>
        </p:spPr>
        <p:txBody>
          <a:bodyPr wrap="none" lIns="0" tIns="0" rIns="0" bIns="0" rtlCol="0" anchor="t"/>
          <a:lstStyle/>
          <a:p>
            <a:pPr algn="ctr">
              <a:lnSpc>
                <a:spcPts val="2208"/>
              </a:lnSpc>
            </a:pPr>
            <a:r>
              <a:rPr lang="en-US" sz="2208" dirty="0">
                <a:solidFill>
                  <a:srgbClr val="2C3249"/>
                </a:solidFill>
                <a:latin typeface="Kanit Light" pitchFamily="34" charset="0"/>
                <a:ea typeface="Kanit Light" pitchFamily="34" charset="-122"/>
                <a:cs typeface="Kanit Light" pitchFamily="34" charset="-120"/>
              </a:rPr>
              <a:t>3</a:t>
            </a:r>
            <a:endParaRPr lang="en-US" sz="2208" dirty="0">
              <a:solidFill>
                <a:prstClr val="black"/>
              </a:solidFill>
            </a:endParaRPr>
          </a:p>
        </p:txBody>
      </p:sp>
      <p:sp>
        <p:nvSpPr>
          <p:cNvPr id="12" name="Text 9"/>
          <p:cNvSpPr/>
          <p:nvPr/>
        </p:nvSpPr>
        <p:spPr>
          <a:xfrm>
            <a:off x="1275756" y="5219799"/>
            <a:ext cx="4725789" cy="907257"/>
          </a:xfrm>
          <a:prstGeom prst="rect">
            <a:avLst/>
          </a:prstGeom>
          <a:noFill/>
          <a:ln/>
        </p:spPr>
        <p:txBody>
          <a:bodyPr wrap="square" lIns="0" tIns="0" rIns="0" bIns="0" rtlCol="0" anchor="t"/>
          <a:lstStyle/>
          <a:p>
            <a:pPr>
              <a:lnSpc>
                <a:spcPts val="2375"/>
              </a:lnSpc>
            </a:pPr>
            <a:r>
              <a:rPr lang="en-US" sz="1458" dirty="0">
                <a:solidFill>
                  <a:srgbClr val="2C3249"/>
                </a:solidFill>
                <a:latin typeface="Martel Sans" pitchFamily="34" charset="0"/>
                <a:ea typeface="Martel Sans" pitchFamily="34" charset="-122"/>
                <a:cs typeface="Martel Sans" pitchFamily="34" charset="-120"/>
              </a:rPr>
              <a:t>Une large communauté et une base de ressources abondante, facilitant l'apprentissage et le dépannage.</a:t>
            </a:r>
            <a:endParaRPr lang="en-US" sz="1458" dirty="0">
              <a:solidFill>
                <a:prstClr val="black"/>
              </a:solidFill>
            </a:endParaRPr>
          </a:p>
        </p:txBody>
      </p:sp>
      <p:sp>
        <p:nvSpPr>
          <p:cNvPr id="13" name="Shape 10"/>
          <p:cNvSpPr/>
          <p:nvPr/>
        </p:nvSpPr>
        <p:spPr>
          <a:xfrm>
            <a:off x="6190556" y="5219799"/>
            <a:ext cx="425252" cy="425252"/>
          </a:xfrm>
          <a:prstGeom prst="roundRect">
            <a:avLst>
              <a:gd name="adj" fmla="val 18669"/>
            </a:avLst>
          </a:prstGeom>
          <a:solidFill>
            <a:srgbClr val="DFECE9"/>
          </a:solidFill>
          <a:ln w="7620">
            <a:solidFill>
              <a:srgbClr val="C5D2CF"/>
            </a:solidFill>
            <a:prstDash val="solid"/>
          </a:ln>
        </p:spPr>
      </p:sp>
      <p:sp>
        <p:nvSpPr>
          <p:cNvPr id="14" name="Text 11"/>
          <p:cNvSpPr/>
          <p:nvPr/>
        </p:nvSpPr>
        <p:spPr>
          <a:xfrm>
            <a:off x="6326485" y="5290642"/>
            <a:ext cx="153393" cy="283568"/>
          </a:xfrm>
          <a:prstGeom prst="rect">
            <a:avLst/>
          </a:prstGeom>
          <a:noFill/>
          <a:ln/>
        </p:spPr>
        <p:txBody>
          <a:bodyPr wrap="none" lIns="0" tIns="0" rIns="0" bIns="0" rtlCol="0" anchor="t"/>
          <a:lstStyle/>
          <a:p>
            <a:pPr algn="ctr">
              <a:lnSpc>
                <a:spcPts val="2208"/>
              </a:lnSpc>
            </a:pPr>
            <a:r>
              <a:rPr lang="en-US" sz="2208" dirty="0">
                <a:solidFill>
                  <a:srgbClr val="2C3249"/>
                </a:solidFill>
                <a:latin typeface="Kanit Light" pitchFamily="34" charset="0"/>
                <a:ea typeface="Kanit Light" pitchFamily="34" charset="-122"/>
                <a:cs typeface="Kanit Light" pitchFamily="34" charset="-120"/>
              </a:rPr>
              <a:t>4</a:t>
            </a:r>
            <a:endParaRPr lang="en-US" sz="2208" dirty="0">
              <a:solidFill>
                <a:prstClr val="black"/>
              </a:solidFill>
            </a:endParaRPr>
          </a:p>
        </p:txBody>
      </p:sp>
      <p:sp>
        <p:nvSpPr>
          <p:cNvPr id="15" name="Text 12"/>
          <p:cNvSpPr/>
          <p:nvPr/>
        </p:nvSpPr>
        <p:spPr>
          <a:xfrm>
            <a:off x="6804820" y="5219799"/>
            <a:ext cx="4725789" cy="907257"/>
          </a:xfrm>
          <a:prstGeom prst="rect">
            <a:avLst/>
          </a:prstGeom>
          <a:noFill/>
          <a:ln/>
        </p:spPr>
        <p:txBody>
          <a:bodyPr wrap="square" lIns="0" tIns="0" rIns="0" bIns="0" rtlCol="0" anchor="t"/>
          <a:lstStyle/>
          <a:p>
            <a:pPr>
              <a:lnSpc>
                <a:spcPts val="2375"/>
              </a:lnSpc>
            </a:pPr>
            <a:r>
              <a:rPr lang="en-US" sz="1458" dirty="0">
                <a:solidFill>
                  <a:srgbClr val="2C3249"/>
                </a:solidFill>
                <a:latin typeface="Martel Sans" pitchFamily="34" charset="0"/>
                <a:ea typeface="Martel Sans" pitchFamily="34" charset="-122"/>
                <a:cs typeface="Martel Sans" pitchFamily="34" charset="-120"/>
              </a:rPr>
              <a:t>Des technologies éprouvées, permettant de construire des applications performantes et scalables.</a:t>
            </a:r>
            <a:endParaRPr lang="en-US" sz="1458" dirty="0">
              <a:solidFill>
                <a:prstClr val="black"/>
              </a:solidFill>
            </a:endParaRPr>
          </a:p>
        </p:txBody>
      </p:sp>
    </p:spTree>
    <p:extLst>
      <p:ext uri="{BB962C8B-B14F-4D97-AF65-F5344CB8AC3E}">
        <p14:creationId xmlns:p14="http://schemas.microsoft.com/office/powerpoint/2010/main" val="2088061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975004" y="732143"/>
            <a:ext cx="8131373" cy="590649"/>
          </a:xfrm>
          <a:prstGeom prst="rect">
            <a:avLst/>
          </a:prstGeom>
          <a:noFill/>
          <a:ln/>
        </p:spPr>
        <p:txBody>
          <a:bodyPr wrap="none" lIns="0" tIns="0" rIns="0" bIns="0" rtlCol="0" anchor="t"/>
          <a:lstStyle/>
          <a:p>
            <a:pPr>
              <a:lnSpc>
                <a:spcPts val="4625"/>
              </a:lnSpc>
            </a:pPr>
            <a:r>
              <a:rPr lang="en-US" sz="3708" dirty="0">
                <a:solidFill>
                  <a:srgbClr val="272D45"/>
                </a:solidFill>
                <a:latin typeface="Kanit Light" pitchFamily="34" charset="0"/>
                <a:ea typeface="Kanit Light" pitchFamily="34" charset="-122"/>
                <a:cs typeface="Kanit Light" pitchFamily="34" charset="-120"/>
              </a:rPr>
              <a:t>Écosystème et communauté Jakarta EE</a:t>
            </a:r>
            <a:endParaRPr lang="en-US" sz="3708" dirty="0">
              <a:solidFill>
                <a:prstClr val="black"/>
              </a:solidFill>
            </a:endParaRPr>
          </a:p>
        </p:txBody>
      </p:sp>
      <p:pic>
        <p:nvPicPr>
          <p:cNvPr id="3" name="Image 0" descr="preencoded.png"/>
          <p:cNvPicPr>
            <a:picLocks noChangeAspect="1"/>
          </p:cNvPicPr>
          <p:nvPr/>
        </p:nvPicPr>
        <p:blipFill>
          <a:blip r:embed="rId3"/>
          <a:stretch>
            <a:fillRect/>
          </a:stretch>
        </p:blipFill>
        <p:spPr>
          <a:xfrm>
            <a:off x="661492" y="2580382"/>
            <a:ext cx="858441" cy="858441"/>
          </a:xfrm>
          <a:prstGeom prst="rect">
            <a:avLst/>
          </a:prstGeom>
        </p:spPr>
      </p:pic>
      <p:sp>
        <p:nvSpPr>
          <p:cNvPr id="4" name="Text 1"/>
          <p:cNvSpPr/>
          <p:nvPr/>
        </p:nvSpPr>
        <p:spPr>
          <a:xfrm>
            <a:off x="661492" y="3627834"/>
            <a:ext cx="2362696" cy="295275"/>
          </a:xfrm>
          <a:prstGeom prst="rect">
            <a:avLst/>
          </a:prstGeom>
          <a:noFill/>
          <a:ln/>
        </p:spPr>
        <p:txBody>
          <a:bodyPr wrap="none" lIns="0" tIns="0" rIns="0" bIns="0" rtlCol="0" anchor="t"/>
          <a:lstStyle/>
          <a:p>
            <a:pPr>
              <a:lnSpc>
                <a:spcPts val="2292"/>
              </a:lnSpc>
            </a:pPr>
            <a:r>
              <a:rPr lang="en-US" sz="1833" dirty="0">
                <a:solidFill>
                  <a:srgbClr val="2C3249"/>
                </a:solidFill>
                <a:latin typeface="Kanit Light" pitchFamily="34" charset="0"/>
                <a:ea typeface="Kanit Light" pitchFamily="34" charset="-122"/>
                <a:cs typeface="Kanit Light" pitchFamily="34" charset="-120"/>
              </a:rPr>
              <a:t>Open Source</a:t>
            </a:r>
            <a:endParaRPr lang="en-US" sz="1833" dirty="0">
              <a:solidFill>
                <a:prstClr val="black"/>
              </a:solidFill>
            </a:endParaRPr>
          </a:p>
        </p:txBody>
      </p:sp>
      <p:sp>
        <p:nvSpPr>
          <p:cNvPr id="5" name="Text 2"/>
          <p:cNvSpPr/>
          <p:nvPr/>
        </p:nvSpPr>
        <p:spPr>
          <a:xfrm>
            <a:off x="661492" y="4036517"/>
            <a:ext cx="3433961" cy="1209675"/>
          </a:xfrm>
          <a:prstGeom prst="rect">
            <a:avLst/>
          </a:prstGeom>
          <a:noFill/>
          <a:ln/>
        </p:spPr>
        <p:txBody>
          <a:bodyPr wrap="square" lIns="0" tIns="0" rIns="0" bIns="0" rtlCol="0" anchor="t"/>
          <a:lstStyle/>
          <a:p>
            <a:pPr>
              <a:lnSpc>
                <a:spcPts val="2375"/>
              </a:lnSpc>
            </a:pPr>
            <a:r>
              <a:rPr lang="en-US" sz="1458" dirty="0">
                <a:solidFill>
                  <a:srgbClr val="2C3249"/>
                </a:solidFill>
                <a:latin typeface="Martel Sans" pitchFamily="34" charset="0"/>
                <a:ea typeface="Martel Sans" pitchFamily="34" charset="-122"/>
                <a:cs typeface="Martel Sans" pitchFamily="34" charset="-120"/>
              </a:rPr>
              <a:t>Jakarta EE est une plateforme open source, permettant aux développeurs de contribuer et de partager leurs connaissances.</a:t>
            </a:r>
            <a:endParaRPr lang="en-US" sz="1458" dirty="0">
              <a:solidFill>
                <a:prstClr val="black"/>
              </a:solidFill>
            </a:endParaRPr>
          </a:p>
        </p:txBody>
      </p:sp>
      <p:pic>
        <p:nvPicPr>
          <p:cNvPr id="6" name="Image 1" descr="preencoded.png"/>
          <p:cNvPicPr>
            <a:picLocks noChangeAspect="1"/>
          </p:cNvPicPr>
          <p:nvPr/>
        </p:nvPicPr>
        <p:blipFill>
          <a:blip r:embed="rId4"/>
          <a:stretch>
            <a:fillRect/>
          </a:stretch>
        </p:blipFill>
        <p:spPr>
          <a:xfrm>
            <a:off x="4378920" y="2580382"/>
            <a:ext cx="858441" cy="858441"/>
          </a:xfrm>
          <a:prstGeom prst="rect">
            <a:avLst/>
          </a:prstGeom>
        </p:spPr>
      </p:pic>
      <p:sp>
        <p:nvSpPr>
          <p:cNvPr id="7" name="Text 3"/>
          <p:cNvSpPr/>
          <p:nvPr/>
        </p:nvSpPr>
        <p:spPr>
          <a:xfrm>
            <a:off x="4378920" y="3627834"/>
            <a:ext cx="2362696" cy="295275"/>
          </a:xfrm>
          <a:prstGeom prst="rect">
            <a:avLst/>
          </a:prstGeom>
          <a:noFill/>
          <a:ln/>
        </p:spPr>
        <p:txBody>
          <a:bodyPr wrap="none" lIns="0" tIns="0" rIns="0" bIns="0" rtlCol="0" anchor="t"/>
          <a:lstStyle/>
          <a:p>
            <a:pPr>
              <a:lnSpc>
                <a:spcPts val="2292"/>
              </a:lnSpc>
            </a:pPr>
            <a:r>
              <a:rPr lang="en-US" sz="1833" dirty="0">
                <a:solidFill>
                  <a:srgbClr val="2C3249"/>
                </a:solidFill>
                <a:latin typeface="Kanit Light" pitchFamily="34" charset="0"/>
                <a:ea typeface="Kanit Light" pitchFamily="34" charset="-122"/>
                <a:cs typeface="Kanit Light" pitchFamily="34" charset="-120"/>
              </a:rPr>
              <a:t>Communauté Active</a:t>
            </a:r>
            <a:endParaRPr lang="en-US" sz="1833" dirty="0">
              <a:solidFill>
                <a:prstClr val="black"/>
              </a:solidFill>
            </a:endParaRPr>
          </a:p>
        </p:txBody>
      </p:sp>
      <p:sp>
        <p:nvSpPr>
          <p:cNvPr id="8" name="Text 4"/>
          <p:cNvSpPr/>
          <p:nvPr/>
        </p:nvSpPr>
        <p:spPr>
          <a:xfrm>
            <a:off x="4378920" y="4036517"/>
            <a:ext cx="3434060" cy="907257"/>
          </a:xfrm>
          <a:prstGeom prst="rect">
            <a:avLst/>
          </a:prstGeom>
          <a:noFill/>
          <a:ln/>
        </p:spPr>
        <p:txBody>
          <a:bodyPr wrap="square" lIns="0" tIns="0" rIns="0" bIns="0" rtlCol="0" anchor="t"/>
          <a:lstStyle/>
          <a:p>
            <a:pPr>
              <a:lnSpc>
                <a:spcPts val="2375"/>
              </a:lnSpc>
            </a:pPr>
            <a:r>
              <a:rPr lang="en-US" sz="1458" dirty="0">
                <a:solidFill>
                  <a:srgbClr val="2C3249"/>
                </a:solidFill>
                <a:latin typeface="Martel Sans" pitchFamily="34" charset="0"/>
                <a:ea typeface="Martel Sans" pitchFamily="34" charset="-122"/>
                <a:cs typeface="Martel Sans" pitchFamily="34" charset="-120"/>
              </a:rPr>
              <a:t>Une communauté active de développeurs, d'experts et d'entreprises soutient Jakarta EE.</a:t>
            </a:r>
            <a:endParaRPr lang="en-US" sz="1458" dirty="0">
              <a:solidFill>
                <a:prstClr val="black"/>
              </a:solidFill>
            </a:endParaRPr>
          </a:p>
        </p:txBody>
      </p:sp>
      <p:pic>
        <p:nvPicPr>
          <p:cNvPr id="9" name="Image 2" descr="preencoded.png"/>
          <p:cNvPicPr>
            <a:picLocks noChangeAspect="1"/>
          </p:cNvPicPr>
          <p:nvPr/>
        </p:nvPicPr>
        <p:blipFill>
          <a:blip r:embed="rId5"/>
          <a:stretch>
            <a:fillRect/>
          </a:stretch>
        </p:blipFill>
        <p:spPr>
          <a:xfrm>
            <a:off x="8096449" y="2580382"/>
            <a:ext cx="858441" cy="858441"/>
          </a:xfrm>
          <a:prstGeom prst="rect">
            <a:avLst/>
          </a:prstGeom>
        </p:spPr>
      </p:pic>
      <p:sp>
        <p:nvSpPr>
          <p:cNvPr id="10" name="Text 5"/>
          <p:cNvSpPr/>
          <p:nvPr/>
        </p:nvSpPr>
        <p:spPr>
          <a:xfrm>
            <a:off x="8096449" y="3627834"/>
            <a:ext cx="2362696" cy="295275"/>
          </a:xfrm>
          <a:prstGeom prst="rect">
            <a:avLst/>
          </a:prstGeom>
          <a:noFill/>
          <a:ln/>
        </p:spPr>
        <p:txBody>
          <a:bodyPr wrap="none" lIns="0" tIns="0" rIns="0" bIns="0" rtlCol="0" anchor="t"/>
          <a:lstStyle/>
          <a:p>
            <a:pPr>
              <a:lnSpc>
                <a:spcPts val="2292"/>
              </a:lnSpc>
            </a:pPr>
            <a:r>
              <a:rPr lang="en-US" sz="1833" dirty="0">
                <a:solidFill>
                  <a:srgbClr val="2C3249"/>
                </a:solidFill>
                <a:latin typeface="Kanit Light" pitchFamily="34" charset="0"/>
                <a:ea typeface="Kanit Light" pitchFamily="34" charset="-122"/>
                <a:cs typeface="Kanit Light" pitchFamily="34" charset="-120"/>
              </a:rPr>
              <a:t>Documentation </a:t>
            </a:r>
            <a:r>
              <a:rPr lang="en-US" sz="1833" dirty="0" smtClean="0">
                <a:solidFill>
                  <a:srgbClr val="2C3249"/>
                </a:solidFill>
                <a:latin typeface="Kanit Light" pitchFamily="34" charset="0"/>
                <a:ea typeface="Kanit Light" pitchFamily="34" charset="-122"/>
                <a:cs typeface="Kanit Light" pitchFamily="34" charset="-120"/>
              </a:rPr>
              <a:t>Riche</a:t>
            </a:r>
            <a:endParaRPr lang="en-US" sz="1833" dirty="0">
              <a:solidFill>
                <a:prstClr val="black"/>
              </a:solidFill>
            </a:endParaRPr>
          </a:p>
        </p:txBody>
      </p:sp>
      <p:sp>
        <p:nvSpPr>
          <p:cNvPr id="11" name="Text 6"/>
          <p:cNvSpPr/>
          <p:nvPr/>
        </p:nvSpPr>
        <p:spPr>
          <a:xfrm>
            <a:off x="8096449" y="4036517"/>
            <a:ext cx="3433961" cy="907257"/>
          </a:xfrm>
          <a:prstGeom prst="rect">
            <a:avLst/>
          </a:prstGeom>
          <a:noFill/>
          <a:ln/>
        </p:spPr>
        <p:txBody>
          <a:bodyPr wrap="square" lIns="0" tIns="0" rIns="0" bIns="0" rtlCol="0" anchor="t"/>
          <a:lstStyle/>
          <a:p>
            <a:pPr>
              <a:lnSpc>
                <a:spcPts val="2375"/>
              </a:lnSpc>
            </a:pPr>
            <a:r>
              <a:rPr lang="en-US" sz="1458" dirty="0">
                <a:solidFill>
                  <a:srgbClr val="2C3249"/>
                </a:solidFill>
                <a:latin typeface="Martel Sans" pitchFamily="34" charset="0"/>
                <a:ea typeface="Martel Sans" pitchFamily="34" charset="-122"/>
                <a:cs typeface="Martel Sans" pitchFamily="34" charset="-120"/>
              </a:rPr>
              <a:t>Une documentation complète et des ressources d'apprentissage sont disponibles pour les développeurs.</a:t>
            </a:r>
            <a:endParaRPr lang="en-US" sz="1458" dirty="0">
              <a:solidFill>
                <a:prstClr val="black"/>
              </a:solidFill>
            </a:endParaRPr>
          </a:p>
        </p:txBody>
      </p:sp>
    </p:spTree>
    <p:extLst>
      <p:ext uri="{BB962C8B-B14F-4D97-AF65-F5344CB8AC3E}">
        <p14:creationId xmlns:p14="http://schemas.microsoft.com/office/powerpoint/2010/main" val="3173494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61492" y="914067"/>
            <a:ext cx="5477967" cy="590649"/>
          </a:xfrm>
          <a:prstGeom prst="rect">
            <a:avLst/>
          </a:prstGeom>
          <a:noFill/>
          <a:ln/>
        </p:spPr>
        <p:txBody>
          <a:bodyPr wrap="none" lIns="0" tIns="0" rIns="0" bIns="0" rtlCol="0" anchor="t"/>
          <a:lstStyle/>
          <a:p>
            <a:pPr>
              <a:lnSpc>
                <a:spcPts val="4625"/>
              </a:lnSpc>
            </a:pPr>
            <a:r>
              <a:rPr lang="en-US" sz="3708" dirty="0">
                <a:solidFill>
                  <a:srgbClr val="272D45"/>
                </a:solidFill>
                <a:latin typeface="Kanit Light" pitchFamily="34" charset="0"/>
                <a:ea typeface="Kanit Light" pitchFamily="34" charset="-122"/>
                <a:cs typeface="Kanit Light" pitchFamily="34" charset="-120"/>
              </a:rPr>
              <a:t>Qu'est-ce que Jakarta EE ?</a:t>
            </a:r>
            <a:endParaRPr lang="en-US" sz="3708" dirty="0">
              <a:solidFill>
                <a:prstClr val="black"/>
              </a:solidFill>
            </a:endParaRPr>
          </a:p>
        </p:txBody>
      </p:sp>
      <p:sp>
        <p:nvSpPr>
          <p:cNvPr id="3" name="Text 1"/>
          <p:cNvSpPr/>
          <p:nvPr/>
        </p:nvSpPr>
        <p:spPr>
          <a:xfrm>
            <a:off x="661492" y="2726134"/>
            <a:ext cx="2362696" cy="295275"/>
          </a:xfrm>
          <a:prstGeom prst="rect">
            <a:avLst/>
          </a:prstGeom>
          <a:noFill/>
          <a:ln/>
        </p:spPr>
        <p:txBody>
          <a:bodyPr wrap="none" lIns="0" tIns="0" rIns="0" bIns="0" rtlCol="0" anchor="t"/>
          <a:lstStyle/>
          <a:p>
            <a:pPr>
              <a:lnSpc>
                <a:spcPts val="2292"/>
              </a:lnSpc>
            </a:pPr>
            <a:r>
              <a:rPr lang="en-US" sz="1833" dirty="0">
                <a:solidFill>
                  <a:srgbClr val="272D45"/>
                </a:solidFill>
                <a:latin typeface="Kanit Light" pitchFamily="34" charset="0"/>
                <a:ea typeface="Kanit Light" pitchFamily="34" charset="-122"/>
                <a:cs typeface="Kanit Light" pitchFamily="34" charset="-120"/>
              </a:rPr>
              <a:t>Définition</a:t>
            </a:r>
            <a:endParaRPr lang="en-US" sz="1833" dirty="0">
              <a:solidFill>
                <a:prstClr val="black"/>
              </a:solidFill>
            </a:endParaRPr>
          </a:p>
        </p:txBody>
      </p:sp>
      <p:sp>
        <p:nvSpPr>
          <p:cNvPr id="4" name="Text 2"/>
          <p:cNvSpPr/>
          <p:nvPr/>
        </p:nvSpPr>
        <p:spPr>
          <a:xfrm>
            <a:off x="661492" y="3210421"/>
            <a:ext cx="5203924" cy="1814513"/>
          </a:xfrm>
          <a:prstGeom prst="rect">
            <a:avLst/>
          </a:prstGeom>
          <a:noFill/>
          <a:ln/>
        </p:spPr>
        <p:txBody>
          <a:bodyPr wrap="square" lIns="0" tIns="0" rIns="0" bIns="0" rtlCol="0" anchor="t"/>
          <a:lstStyle/>
          <a:p>
            <a:pPr>
              <a:lnSpc>
                <a:spcPts val="2375"/>
              </a:lnSpc>
            </a:pPr>
            <a:r>
              <a:rPr lang="en-US" sz="1458" dirty="0">
                <a:solidFill>
                  <a:srgbClr val="2C3249"/>
                </a:solidFill>
                <a:latin typeface="Martel Sans" pitchFamily="34" charset="0"/>
                <a:ea typeface="Martel Sans" pitchFamily="34" charset="-122"/>
                <a:cs typeface="Martel Sans" pitchFamily="34" charset="-120"/>
              </a:rPr>
              <a:t>Jakarta EE est un ensemble de spécifications pour la programmation d'applications d'entreprise en Java. Il fournit un ensemble de technologies et d'API standardisées pour construire des applications robustes, scalables et sécurisées. Il s'agit d'une plateforme mature et stable, soutenue par une communauté importante.</a:t>
            </a:r>
            <a:endParaRPr lang="en-US" sz="1458" dirty="0">
              <a:solidFill>
                <a:prstClr val="black"/>
              </a:solidFill>
            </a:endParaRPr>
          </a:p>
        </p:txBody>
      </p:sp>
      <p:sp>
        <p:nvSpPr>
          <p:cNvPr id="5" name="Text 3"/>
          <p:cNvSpPr/>
          <p:nvPr/>
        </p:nvSpPr>
        <p:spPr>
          <a:xfrm>
            <a:off x="6332935" y="2726134"/>
            <a:ext cx="2362696" cy="295275"/>
          </a:xfrm>
          <a:prstGeom prst="rect">
            <a:avLst/>
          </a:prstGeom>
          <a:noFill/>
          <a:ln/>
        </p:spPr>
        <p:txBody>
          <a:bodyPr wrap="none" lIns="0" tIns="0" rIns="0" bIns="0" rtlCol="0" anchor="t"/>
          <a:lstStyle/>
          <a:p>
            <a:pPr>
              <a:lnSpc>
                <a:spcPts val="2292"/>
              </a:lnSpc>
            </a:pPr>
            <a:r>
              <a:rPr lang="en-US" sz="1833" dirty="0">
                <a:solidFill>
                  <a:srgbClr val="272D45"/>
                </a:solidFill>
                <a:latin typeface="Kanit Light" pitchFamily="34" charset="0"/>
                <a:ea typeface="Kanit Light" pitchFamily="34" charset="-122"/>
                <a:cs typeface="Kanit Light" pitchFamily="34" charset="-120"/>
              </a:rPr>
              <a:t>Objectif</a:t>
            </a:r>
            <a:endParaRPr lang="en-US" sz="1833" dirty="0">
              <a:solidFill>
                <a:prstClr val="black"/>
              </a:solidFill>
            </a:endParaRPr>
          </a:p>
        </p:txBody>
      </p:sp>
      <p:sp>
        <p:nvSpPr>
          <p:cNvPr id="6" name="Text 4"/>
          <p:cNvSpPr/>
          <p:nvPr/>
        </p:nvSpPr>
        <p:spPr>
          <a:xfrm>
            <a:off x="6332935" y="3210421"/>
            <a:ext cx="5203924" cy="1512094"/>
          </a:xfrm>
          <a:prstGeom prst="rect">
            <a:avLst/>
          </a:prstGeom>
          <a:noFill/>
          <a:ln/>
        </p:spPr>
        <p:txBody>
          <a:bodyPr wrap="square" lIns="0" tIns="0" rIns="0" bIns="0" rtlCol="0" anchor="t"/>
          <a:lstStyle/>
          <a:p>
            <a:pPr>
              <a:lnSpc>
                <a:spcPts val="2375"/>
              </a:lnSpc>
            </a:pPr>
            <a:r>
              <a:rPr lang="en-US" sz="1458" dirty="0">
                <a:solidFill>
                  <a:srgbClr val="2C3249"/>
                </a:solidFill>
                <a:latin typeface="Martel Sans" pitchFamily="34" charset="0"/>
                <a:ea typeface="Martel Sans" pitchFamily="34" charset="-122"/>
                <a:cs typeface="Martel Sans" pitchFamily="34" charset="-120"/>
              </a:rPr>
              <a:t>L'objectif de Jakarta EE est de fournir un environnement de développement robuste et fiable pour la création d'applications Java d'entreprise. Il vise à simplifier le développement, améliorer la sécurité et la performance, et à faciliter l'intégration de différentes technologies.</a:t>
            </a:r>
            <a:endParaRPr lang="en-US" sz="1458" dirty="0">
              <a:solidFill>
                <a:prstClr val="black"/>
              </a:solidFill>
            </a:endParaRPr>
          </a:p>
        </p:txBody>
      </p:sp>
    </p:spTree>
    <p:extLst>
      <p:ext uri="{BB962C8B-B14F-4D97-AF65-F5344CB8AC3E}">
        <p14:creationId xmlns:p14="http://schemas.microsoft.com/office/powerpoint/2010/main" val="15486062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5153026" y="468115"/>
            <a:ext cx="5181699" cy="518914"/>
          </a:xfrm>
          <a:prstGeom prst="rect">
            <a:avLst/>
          </a:prstGeom>
          <a:noFill/>
          <a:ln/>
        </p:spPr>
        <p:txBody>
          <a:bodyPr wrap="none" lIns="0" tIns="0" rIns="0" bIns="0" rtlCol="0" anchor="t"/>
          <a:lstStyle/>
          <a:p>
            <a:pPr>
              <a:lnSpc>
                <a:spcPts val="4083"/>
              </a:lnSpc>
            </a:pPr>
            <a:r>
              <a:rPr lang="en-US" sz="3250" dirty="0">
                <a:solidFill>
                  <a:srgbClr val="272D45"/>
                </a:solidFill>
                <a:latin typeface="Kanit Light" pitchFamily="34" charset="0"/>
                <a:ea typeface="Kanit Light" pitchFamily="34" charset="-122"/>
                <a:cs typeface="Kanit Light" pitchFamily="34" charset="-120"/>
              </a:rPr>
              <a:t>Cas d'utilisation et exemples</a:t>
            </a:r>
            <a:endParaRPr lang="en-US" sz="3250" dirty="0">
              <a:solidFill>
                <a:prstClr val="black"/>
              </a:solidFill>
            </a:endParaRPr>
          </a:p>
        </p:txBody>
      </p:sp>
      <p:pic>
        <p:nvPicPr>
          <p:cNvPr id="4" name="Image 1" descr="preencoded.png"/>
          <p:cNvPicPr>
            <a:picLocks noChangeAspect="1"/>
          </p:cNvPicPr>
          <p:nvPr/>
        </p:nvPicPr>
        <p:blipFill>
          <a:blip r:embed="rId3"/>
          <a:stretch>
            <a:fillRect/>
          </a:stretch>
        </p:blipFill>
        <p:spPr>
          <a:xfrm>
            <a:off x="1434465" y="1761133"/>
            <a:ext cx="830163" cy="1222078"/>
          </a:xfrm>
          <a:prstGeom prst="rect">
            <a:avLst/>
          </a:prstGeom>
        </p:spPr>
      </p:pic>
      <p:sp>
        <p:nvSpPr>
          <p:cNvPr id="5" name="Text 1"/>
          <p:cNvSpPr/>
          <p:nvPr/>
        </p:nvSpPr>
        <p:spPr>
          <a:xfrm>
            <a:off x="2377838" y="1822483"/>
            <a:ext cx="2075358" cy="259457"/>
          </a:xfrm>
          <a:prstGeom prst="rect">
            <a:avLst/>
          </a:prstGeom>
          <a:noFill/>
          <a:ln/>
        </p:spPr>
        <p:txBody>
          <a:bodyPr wrap="none" lIns="0" tIns="0" rIns="0" bIns="0" rtlCol="0" anchor="t"/>
          <a:lstStyle/>
          <a:p>
            <a:pPr>
              <a:lnSpc>
                <a:spcPts val="2042"/>
              </a:lnSpc>
            </a:pPr>
            <a:r>
              <a:rPr lang="en-US" sz="1625" dirty="0">
                <a:solidFill>
                  <a:srgbClr val="2C3249"/>
                </a:solidFill>
                <a:latin typeface="Kanit Light" pitchFamily="34" charset="0"/>
                <a:ea typeface="Kanit Light" pitchFamily="34" charset="-122"/>
                <a:cs typeface="Kanit Light" pitchFamily="34" charset="-120"/>
              </a:rPr>
              <a:t>Applications Web</a:t>
            </a:r>
            <a:endParaRPr lang="en-US" sz="1625" dirty="0">
              <a:solidFill>
                <a:prstClr val="black"/>
              </a:solidFill>
            </a:endParaRPr>
          </a:p>
        </p:txBody>
      </p:sp>
      <p:sp>
        <p:nvSpPr>
          <p:cNvPr id="6" name="Text 2"/>
          <p:cNvSpPr/>
          <p:nvPr/>
        </p:nvSpPr>
        <p:spPr>
          <a:xfrm>
            <a:off x="2365127" y="2126147"/>
            <a:ext cx="5378748" cy="531019"/>
          </a:xfrm>
          <a:prstGeom prst="rect">
            <a:avLst/>
          </a:prstGeom>
          <a:noFill/>
          <a:ln/>
        </p:spPr>
        <p:txBody>
          <a:bodyPr wrap="square" lIns="0" tIns="0" rIns="0" bIns="0" rtlCol="0" anchor="t"/>
          <a:lstStyle/>
          <a:p>
            <a:pPr>
              <a:lnSpc>
                <a:spcPts val="2083"/>
              </a:lnSpc>
            </a:pPr>
            <a:r>
              <a:rPr lang="en-US" sz="1292" dirty="0">
                <a:solidFill>
                  <a:srgbClr val="2C3249"/>
                </a:solidFill>
                <a:latin typeface="Martel Sans" pitchFamily="34" charset="0"/>
                <a:ea typeface="Martel Sans" pitchFamily="34" charset="-122"/>
                <a:cs typeface="Martel Sans" pitchFamily="34" charset="-120"/>
              </a:rPr>
              <a:t>Jakarta EE est idéal pour construire des applications web complexes et performantes, comme des plateformes e-commerce.</a:t>
            </a:r>
            <a:endParaRPr lang="en-US" sz="1292" dirty="0">
              <a:solidFill>
                <a:prstClr val="black"/>
              </a:solidFill>
            </a:endParaRPr>
          </a:p>
        </p:txBody>
      </p:sp>
      <p:pic>
        <p:nvPicPr>
          <p:cNvPr id="7" name="Image 2" descr="preencoded.png"/>
          <p:cNvPicPr>
            <a:picLocks noChangeAspect="1"/>
          </p:cNvPicPr>
          <p:nvPr/>
        </p:nvPicPr>
        <p:blipFill>
          <a:blip r:embed="rId4"/>
          <a:stretch>
            <a:fillRect/>
          </a:stretch>
        </p:blipFill>
        <p:spPr>
          <a:xfrm>
            <a:off x="1434464" y="2883594"/>
            <a:ext cx="830163" cy="1487587"/>
          </a:xfrm>
          <a:prstGeom prst="rect">
            <a:avLst/>
          </a:prstGeom>
        </p:spPr>
      </p:pic>
      <p:sp>
        <p:nvSpPr>
          <p:cNvPr id="8" name="Text 3"/>
          <p:cNvSpPr/>
          <p:nvPr/>
        </p:nvSpPr>
        <p:spPr>
          <a:xfrm>
            <a:off x="2365127" y="2853481"/>
            <a:ext cx="2288382" cy="259457"/>
          </a:xfrm>
          <a:prstGeom prst="rect">
            <a:avLst/>
          </a:prstGeom>
          <a:noFill/>
          <a:ln/>
        </p:spPr>
        <p:txBody>
          <a:bodyPr wrap="none" lIns="0" tIns="0" rIns="0" bIns="0" rtlCol="0" anchor="t"/>
          <a:lstStyle/>
          <a:p>
            <a:pPr>
              <a:lnSpc>
                <a:spcPts val="2042"/>
              </a:lnSpc>
            </a:pPr>
            <a:r>
              <a:rPr lang="en-US" sz="1625" dirty="0">
                <a:solidFill>
                  <a:srgbClr val="2C3249"/>
                </a:solidFill>
                <a:latin typeface="Kanit Light" pitchFamily="34" charset="0"/>
                <a:ea typeface="Kanit Light" pitchFamily="34" charset="-122"/>
                <a:cs typeface="Kanit Light" pitchFamily="34" charset="-120"/>
              </a:rPr>
              <a:t>Applications d'Entreprise</a:t>
            </a:r>
            <a:endParaRPr lang="en-US" sz="1625" dirty="0">
              <a:solidFill>
                <a:prstClr val="black"/>
              </a:solidFill>
            </a:endParaRPr>
          </a:p>
        </p:txBody>
      </p:sp>
      <p:sp>
        <p:nvSpPr>
          <p:cNvPr id="9" name="Text 4"/>
          <p:cNvSpPr/>
          <p:nvPr/>
        </p:nvSpPr>
        <p:spPr>
          <a:xfrm>
            <a:off x="2365127" y="3112938"/>
            <a:ext cx="5378748" cy="796528"/>
          </a:xfrm>
          <a:prstGeom prst="rect">
            <a:avLst/>
          </a:prstGeom>
          <a:noFill/>
          <a:ln/>
        </p:spPr>
        <p:txBody>
          <a:bodyPr wrap="square" lIns="0" tIns="0" rIns="0" bIns="0" rtlCol="0" anchor="t"/>
          <a:lstStyle/>
          <a:p>
            <a:pPr>
              <a:lnSpc>
                <a:spcPts val="2083"/>
              </a:lnSpc>
            </a:pPr>
            <a:r>
              <a:rPr lang="en-US" sz="1292" dirty="0">
                <a:solidFill>
                  <a:srgbClr val="2C3249"/>
                </a:solidFill>
                <a:latin typeface="Martel Sans" pitchFamily="34" charset="0"/>
                <a:ea typeface="Martel Sans" pitchFamily="34" charset="-122"/>
                <a:cs typeface="Martel Sans" pitchFamily="34" charset="-120"/>
              </a:rPr>
              <a:t>Des applications d'entreprise critiques, comme les systèmes de gestion financière ou les ERP, peuvent être développées avec Jakarta EE.</a:t>
            </a:r>
            <a:endParaRPr lang="en-US" sz="1292" dirty="0">
              <a:solidFill>
                <a:prstClr val="black"/>
              </a:solidFill>
            </a:endParaRPr>
          </a:p>
        </p:txBody>
      </p:sp>
      <p:pic>
        <p:nvPicPr>
          <p:cNvPr id="10" name="Image 3" descr="preencoded.png"/>
          <p:cNvPicPr>
            <a:picLocks noChangeAspect="1"/>
          </p:cNvPicPr>
          <p:nvPr/>
        </p:nvPicPr>
        <p:blipFill>
          <a:blip r:embed="rId5"/>
          <a:stretch>
            <a:fillRect/>
          </a:stretch>
        </p:blipFill>
        <p:spPr>
          <a:xfrm>
            <a:off x="1434463" y="4299878"/>
            <a:ext cx="830163" cy="1222078"/>
          </a:xfrm>
          <a:prstGeom prst="rect">
            <a:avLst/>
          </a:prstGeom>
        </p:spPr>
      </p:pic>
      <p:sp>
        <p:nvSpPr>
          <p:cNvPr id="11" name="Text 5"/>
          <p:cNvSpPr/>
          <p:nvPr/>
        </p:nvSpPr>
        <p:spPr>
          <a:xfrm>
            <a:off x="2463652" y="4105781"/>
            <a:ext cx="2075358" cy="259457"/>
          </a:xfrm>
          <a:prstGeom prst="rect">
            <a:avLst/>
          </a:prstGeom>
          <a:noFill/>
          <a:ln/>
        </p:spPr>
        <p:txBody>
          <a:bodyPr wrap="none" lIns="0" tIns="0" rIns="0" bIns="0" rtlCol="0" anchor="t"/>
          <a:lstStyle/>
          <a:p>
            <a:pPr>
              <a:lnSpc>
                <a:spcPts val="2042"/>
              </a:lnSpc>
            </a:pPr>
            <a:r>
              <a:rPr lang="en-US" sz="1625" dirty="0">
                <a:solidFill>
                  <a:srgbClr val="2C3249"/>
                </a:solidFill>
                <a:latin typeface="Kanit Light" pitchFamily="34" charset="0"/>
                <a:ea typeface="Kanit Light" pitchFamily="34" charset="-122"/>
                <a:cs typeface="Kanit Light" pitchFamily="34" charset="-120"/>
              </a:rPr>
              <a:t>Services RESTful</a:t>
            </a:r>
            <a:endParaRPr lang="en-US" sz="1625" dirty="0">
              <a:solidFill>
                <a:prstClr val="black"/>
              </a:solidFill>
            </a:endParaRPr>
          </a:p>
        </p:txBody>
      </p:sp>
      <p:sp>
        <p:nvSpPr>
          <p:cNvPr id="12" name="Text 6"/>
          <p:cNvSpPr/>
          <p:nvPr/>
        </p:nvSpPr>
        <p:spPr>
          <a:xfrm>
            <a:off x="2365127" y="4379898"/>
            <a:ext cx="5378748" cy="531019"/>
          </a:xfrm>
          <a:prstGeom prst="rect">
            <a:avLst/>
          </a:prstGeom>
          <a:noFill/>
          <a:ln/>
        </p:spPr>
        <p:txBody>
          <a:bodyPr wrap="square" lIns="0" tIns="0" rIns="0" bIns="0" rtlCol="0" anchor="t"/>
          <a:lstStyle/>
          <a:p>
            <a:pPr>
              <a:lnSpc>
                <a:spcPts val="2083"/>
              </a:lnSpc>
            </a:pPr>
            <a:r>
              <a:rPr lang="en-US" sz="1292" dirty="0">
                <a:solidFill>
                  <a:srgbClr val="2C3249"/>
                </a:solidFill>
                <a:latin typeface="Martel Sans" pitchFamily="34" charset="0"/>
                <a:ea typeface="Martel Sans" pitchFamily="34" charset="-122"/>
                <a:cs typeface="Martel Sans" pitchFamily="34" charset="-120"/>
              </a:rPr>
              <a:t>Jakarta EE facilite la création de services RESTful pour l'intégration et l'échange de données.</a:t>
            </a:r>
            <a:endParaRPr lang="en-US" sz="1292" dirty="0">
              <a:solidFill>
                <a:prstClr val="black"/>
              </a:solidFill>
            </a:endParaRPr>
          </a:p>
        </p:txBody>
      </p:sp>
      <p:pic>
        <p:nvPicPr>
          <p:cNvPr id="13" name="Image 4" descr="preencoded.png"/>
          <p:cNvPicPr>
            <a:picLocks noChangeAspect="1"/>
          </p:cNvPicPr>
          <p:nvPr/>
        </p:nvPicPr>
        <p:blipFill>
          <a:blip r:embed="rId6"/>
          <a:stretch>
            <a:fillRect/>
          </a:stretch>
        </p:blipFill>
        <p:spPr>
          <a:xfrm>
            <a:off x="1434462" y="5421708"/>
            <a:ext cx="830163" cy="1222078"/>
          </a:xfrm>
          <a:prstGeom prst="rect">
            <a:avLst/>
          </a:prstGeom>
        </p:spPr>
      </p:pic>
      <p:sp>
        <p:nvSpPr>
          <p:cNvPr id="14" name="Text 7"/>
          <p:cNvSpPr/>
          <p:nvPr/>
        </p:nvSpPr>
        <p:spPr>
          <a:xfrm>
            <a:off x="2365127" y="5251620"/>
            <a:ext cx="2075358" cy="259457"/>
          </a:xfrm>
          <a:prstGeom prst="rect">
            <a:avLst/>
          </a:prstGeom>
          <a:noFill/>
          <a:ln/>
        </p:spPr>
        <p:txBody>
          <a:bodyPr wrap="none" lIns="0" tIns="0" rIns="0" bIns="0" rtlCol="0" anchor="t"/>
          <a:lstStyle/>
          <a:p>
            <a:pPr>
              <a:lnSpc>
                <a:spcPts val="2042"/>
              </a:lnSpc>
            </a:pPr>
            <a:r>
              <a:rPr lang="en-US" sz="1625" dirty="0">
                <a:solidFill>
                  <a:srgbClr val="2C3249"/>
                </a:solidFill>
                <a:latin typeface="Kanit Light" pitchFamily="34" charset="0"/>
                <a:ea typeface="Kanit Light" pitchFamily="34" charset="-122"/>
                <a:cs typeface="Kanit Light" pitchFamily="34" charset="-120"/>
              </a:rPr>
              <a:t>Microservices</a:t>
            </a:r>
            <a:endParaRPr lang="en-US" sz="1625" dirty="0">
              <a:solidFill>
                <a:prstClr val="black"/>
              </a:solidFill>
            </a:endParaRPr>
          </a:p>
        </p:txBody>
      </p:sp>
      <p:sp>
        <p:nvSpPr>
          <p:cNvPr id="15" name="Text 8"/>
          <p:cNvSpPr/>
          <p:nvPr/>
        </p:nvSpPr>
        <p:spPr>
          <a:xfrm>
            <a:off x="2463652" y="5701583"/>
            <a:ext cx="5378748" cy="531019"/>
          </a:xfrm>
          <a:prstGeom prst="rect">
            <a:avLst/>
          </a:prstGeom>
          <a:noFill/>
          <a:ln/>
        </p:spPr>
        <p:txBody>
          <a:bodyPr wrap="square" lIns="0" tIns="0" rIns="0" bIns="0" rtlCol="0" anchor="t"/>
          <a:lstStyle/>
          <a:p>
            <a:pPr>
              <a:lnSpc>
                <a:spcPts val="2083"/>
              </a:lnSpc>
            </a:pPr>
            <a:r>
              <a:rPr lang="en-US" sz="1292" dirty="0">
                <a:solidFill>
                  <a:srgbClr val="2C3249"/>
                </a:solidFill>
                <a:latin typeface="Martel Sans" pitchFamily="34" charset="0"/>
                <a:ea typeface="Martel Sans" pitchFamily="34" charset="-122"/>
                <a:cs typeface="Martel Sans" pitchFamily="34" charset="-120"/>
              </a:rPr>
              <a:t>Jakarta EE peut être utilisé pour construire des microservices, permettant une architecture modulaire et évolutive.</a:t>
            </a:r>
            <a:endParaRPr lang="en-US" sz="1292" dirty="0">
              <a:solidFill>
                <a:prstClr val="black"/>
              </a:solidFill>
            </a:endParaRPr>
          </a:p>
        </p:txBody>
      </p:sp>
    </p:spTree>
    <p:extLst>
      <p:ext uri="{BB962C8B-B14F-4D97-AF65-F5344CB8AC3E}">
        <p14:creationId xmlns:p14="http://schemas.microsoft.com/office/powerpoint/2010/main" val="11335356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Jakarta Servlet</a:t>
            </a:r>
            <a:endParaRPr lang="fr-FR"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40037281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12700">
              <a:lnSpc>
                <a:spcPct val="100000"/>
              </a:lnSpc>
              <a:spcBef>
                <a:spcPts val="345"/>
              </a:spcBef>
              <a:tabLst>
                <a:tab pos="314325" algn="l"/>
              </a:tabLst>
            </a:pPr>
            <a:r>
              <a:rPr lang="fr-FR" sz="3200" spc="10" dirty="0" smtClean="0">
                <a:solidFill>
                  <a:srgbClr val="313131"/>
                </a:solidFill>
                <a:latin typeface="Arial"/>
                <a:cs typeface="Arial"/>
              </a:rPr>
              <a:t>Servlet </a:t>
            </a:r>
            <a:r>
              <a:rPr lang="fr-FR" sz="3200" spc="5" dirty="0" smtClean="0">
                <a:solidFill>
                  <a:srgbClr val="313131"/>
                </a:solidFill>
                <a:latin typeface="Arial"/>
                <a:cs typeface="Arial"/>
              </a:rPr>
              <a:t>: </a:t>
            </a:r>
            <a:r>
              <a:rPr lang="fr-FR" b="1" spc="10" dirty="0" smtClean="0">
                <a:solidFill>
                  <a:srgbClr val="1A1397"/>
                </a:solidFill>
                <a:latin typeface="Arial"/>
                <a:cs typeface="Arial"/>
              </a:rPr>
              <a:t>composant Web JEE</a:t>
            </a:r>
            <a:endParaRPr lang="fr-FR" dirty="0">
              <a:latin typeface="Arial"/>
              <a:cs typeface="Arial"/>
            </a:endParaRPr>
          </a:p>
          <a:p>
            <a:pPr marL="469900" lvl="1">
              <a:lnSpc>
                <a:spcPct val="100000"/>
              </a:lnSpc>
              <a:spcBef>
                <a:spcPts val="345"/>
              </a:spcBef>
              <a:tabLst>
                <a:tab pos="314325" algn="l"/>
              </a:tabLst>
            </a:pPr>
            <a:r>
              <a:rPr lang="fr-FR" sz="2000" b="1" spc="295" dirty="0" smtClean="0">
                <a:solidFill>
                  <a:srgbClr val="9AA8B1"/>
                </a:solidFill>
                <a:latin typeface="Arial"/>
                <a:cs typeface="Arial"/>
              </a:rPr>
              <a:t> </a:t>
            </a:r>
            <a:r>
              <a:rPr lang="fr-FR" spc="105" dirty="0" smtClean="0">
                <a:solidFill>
                  <a:srgbClr val="313131"/>
                </a:solidFill>
                <a:latin typeface="Arial"/>
                <a:cs typeface="Arial"/>
              </a:rPr>
              <a:t>  </a:t>
            </a:r>
            <a:r>
              <a:rPr lang="fr-FR" spc="70" dirty="0" smtClean="0">
                <a:solidFill>
                  <a:srgbClr val="313131"/>
                </a:solidFill>
                <a:latin typeface="Arial"/>
                <a:cs typeface="Arial"/>
              </a:rPr>
              <a:t>la</a:t>
            </a:r>
            <a:r>
              <a:rPr lang="fr-FR" spc="-40" dirty="0" smtClean="0">
                <a:solidFill>
                  <a:srgbClr val="313131"/>
                </a:solidFill>
                <a:latin typeface="Arial"/>
                <a:cs typeface="Arial"/>
              </a:rPr>
              <a:t> </a:t>
            </a:r>
            <a:r>
              <a:rPr lang="fr-FR" spc="65" dirty="0" smtClean="0">
                <a:solidFill>
                  <a:srgbClr val="313131"/>
                </a:solidFill>
                <a:latin typeface="Arial"/>
                <a:cs typeface="Arial"/>
              </a:rPr>
              <a:t>servlet</a:t>
            </a:r>
            <a:r>
              <a:rPr lang="fr-FR" spc="-100" dirty="0" smtClean="0">
                <a:solidFill>
                  <a:srgbClr val="313131"/>
                </a:solidFill>
                <a:latin typeface="Arial"/>
                <a:cs typeface="Arial"/>
              </a:rPr>
              <a:t> </a:t>
            </a:r>
            <a:r>
              <a:rPr lang="fr-FR" spc="85" dirty="0" smtClean="0">
                <a:solidFill>
                  <a:srgbClr val="313131"/>
                </a:solidFill>
                <a:latin typeface="Arial"/>
                <a:cs typeface="Arial"/>
              </a:rPr>
              <a:t>s</a:t>
            </a:r>
            <a:r>
              <a:rPr lang="fr-FR" spc="85" dirty="0" smtClean="0">
                <a:solidFill>
                  <a:srgbClr val="625B57"/>
                </a:solidFill>
                <a:latin typeface="Arial"/>
                <a:cs typeface="Arial"/>
              </a:rPr>
              <a:t>'</a:t>
            </a:r>
            <a:r>
              <a:rPr lang="fr-FR" spc="85" dirty="0" smtClean="0">
                <a:solidFill>
                  <a:srgbClr val="313131"/>
                </a:solidFill>
                <a:latin typeface="Arial"/>
                <a:cs typeface="Arial"/>
              </a:rPr>
              <a:t>exécute</a:t>
            </a:r>
            <a:r>
              <a:rPr lang="fr-FR" spc="-220" dirty="0" smtClean="0">
                <a:solidFill>
                  <a:srgbClr val="313131"/>
                </a:solidFill>
                <a:latin typeface="Arial"/>
                <a:cs typeface="Arial"/>
              </a:rPr>
              <a:t> </a:t>
            </a:r>
            <a:r>
              <a:rPr lang="fr-FR" spc="90" dirty="0" smtClean="0">
                <a:solidFill>
                  <a:srgbClr val="313131"/>
                </a:solidFill>
                <a:latin typeface="Arial"/>
                <a:cs typeface="Arial"/>
              </a:rPr>
              <a:t>chez le </a:t>
            </a:r>
            <a:r>
              <a:rPr lang="fr-FR" spc="-55" dirty="0" smtClean="0">
                <a:solidFill>
                  <a:srgbClr val="313131"/>
                </a:solidFill>
                <a:latin typeface="Arial"/>
                <a:cs typeface="Arial"/>
              </a:rPr>
              <a:t> </a:t>
            </a:r>
            <a:r>
              <a:rPr lang="fr-FR" spc="30" dirty="0" smtClean="0">
                <a:solidFill>
                  <a:srgbClr val="313131"/>
                </a:solidFill>
                <a:latin typeface="Arial"/>
                <a:cs typeface="Arial"/>
              </a:rPr>
              <a:t>serveur</a:t>
            </a:r>
            <a:r>
              <a:rPr lang="fr-FR" spc="30" dirty="0" smtClean="0">
                <a:solidFill>
                  <a:srgbClr val="625B57"/>
                </a:solidFill>
                <a:latin typeface="Arial"/>
                <a:cs typeface="Arial"/>
              </a:rPr>
              <a:t>.</a:t>
            </a:r>
            <a:endParaRPr lang="fr-FR" dirty="0">
              <a:latin typeface="Arial"/>
              <a:cs typeface="Arial"/>
            </a:endParaRPr>
          </a:p>
          <a:p>
            <a:pPr marL="469900" lvl="1">
              <a:lnSpc>
                <a:spcPct val="100000"/>
              </a:lnSpc>
              <a:spcBef>
                <a:spcPts val="345"/>
              </a:spcBef>
              <a:tabLst>
                <a:tab pos="314325" algn="l"/>
              </a:tabLst>
            </a:pPr>
            <a:r>
              <a:rPr lang="fr-FR" sz="3200" spc="80" dirty="0" smtClean="0">
                <a:solidFill>
                  <a:srgbClr val="151616"/>
                </a:solidFill>
                <a:latin typeface="Arial"/>
                <a:cs typeface="Arial"/>
              </a:rPr>
              <a:t>U</a:t>
            </a:r>
            <a:r>
              <a:rPr lang="fr-FR" sz="3200" spc="80" dirty="0" smtClean="0">
                <a:solidFill>
                  <a:srgbClr val="313131"/>
                </a:solidFill>
                <a:latin typeface="Arial"/>
                <a:cs typeface="Arial"/>
              </a:rPr>
              <a:t>ne</a:t>
            </a:r>
            <a:r>
              <a:rPr lang="fr-FR" sz="3200" dirty="0" smtClean="0">
                <a:solidFill>
                  <a:srgbClr val="313131"/>
                </a:solidFill>
                <a:latin typeface="Arial"/>
                <a:cs typeface="Arial"/>
              </a:rPr>
              <a:t> </a:t>
            </a:r>
            <a:r>
              <a:rPr lang="fr-FR" sz="3200" spc="90" dirty="0" smtClean="0">
                <a:solidFill>
                  <a:srgbClr val="496E49"/>
                </a:solidFill>
                <a:latin typeface="Arial"/>
                <a:cs typeface="Arial"/>
              </a:rPr>
              <a:t>classe</a:t>
            </a:r>
            <a:r>
              <a:rPr lang="fr-FR" sz="3200" spc="-20" dirty="0" smtClean="0">
                <a:solidFill>
                  <a:srgbClr val="496E49"/>
                </a:solidFill>
                <a:latin typeface="Arial"/>
                <a:cs typeface="Arial"/>
              </a:rPr>
              <a:t> </a:t>
            </a:r>
            <a:r>
              <a:rPr lang="fr-FR" sz="3200" spc="75" dirty="0" smtClean="0">
                <a:solidFill>
                  <a:srgbClr val="496E49"/>
                </a:solidFill>
                <a:latin typeface="Arial"/>
                <a:cs typeface="Arial"/>
              </a:rPr>
              <a:t>java</a:t>
            </a:r>
            <a:r>
              <a:rPr lang="fr-FR" sz="3200" spc="-10" dirty="0" smtClean="0">
                <a:solidFill>
                  <a:srgbClr val="496E49"/>
                </a:solidFill>
                <a:latin typeface="Arial"/>
                <a:cs typeface="Arial"/>
              </a:rPr>
              <a:t> </a:t>
            </a:r>
            <a:r>
              <a:rPr lang="fr-FR" sz="3200" spc="85" dirty="0" smtClean="0">
                <a:solidFill>
                  <a:srgbClr val="313131"/>
                </a:solidFill>
                <a:latin typeface="Arial"/>
                <a:cs typeface="Arial"/>
              </a:rPr>
              <a:t>s</a:t>
            </a:r>
            <a:r>
              <a:rPr lang="fr-FR" sz="3200" spc="85" dirty="0" smtClean="0">
                <a:solidFill>
                  <a:srgbClr val="625B57"/>
                </a:solidFill>
                <a:latin typeface="Arial"/>
                <a:cs typeface="Arial"/>
              </a:rPr>
              <a:t>'</a:t>
            </a:r>
            <a:r>
              <a:rPr lang="fr-FR" sz="3200" spc="85" dirty="0" smtClean="0">
                <a:solidFill>
                  <a:srgbClr val="313131"/>
                </a:solidFill>
                <a:latin typeface="Arial"/>
                <a:cs typeface="Arial"/>
              </a:rPr>
              <a:t>exécutant</a:t>
            </a:r>
            <a:r>
              <a:rPr lang="fr-FR" sz="3200" spc="-75" dirty="0" smtClean="0">
                <a:solidFill>
                  <a:srgbClr val="313131"/>
                </a:solidFill>
                <a:latin typeface="Arial"/>
                <a:cs typeface="Arial"/>
              </a:rPr>
              <a:t> </a:t>
            </a:r>
            <a:r>
              <a:rPr lang="fr-FR" sz="3200" spc="100" dirty="0" smtClean="0">
                <a:solidFill>
                  <a:srgbClr val="313131"/>
                </a:solidFill>
                <a:latin typeface="Arial"/>
                <a:cs typeface="Arial"/>
              </a:rPr>
              <a:t>coté</a:t>
            </a:r>
            <a:r>
              <a:rPr lang="fr-FR" sz="3200" spc="-40" dirty="0" smtClean="0">
                <a:solidFill>
                  <a:srgbClr val="313131"/>
                </a:solidFill>
                <a:latin typeface="Arial"/>
                <a:cs typeface="Arial"/>
              </a:rPr>
              <a:t> </a:t>
            </a:r>
            <a:r>
              <a:rPr lang="fr-FR" sz="3200" spc="65" dirty="0" smtClean="0">
                <a:solidFill>
                  <a:srgbClr val="313131"/>
                </a:solidFill>
                <a:latin typeface="Arial"/>
                <a:cs typeface="Arial"/>
              </a:rPr>
              <a:t>serve</a:t>
            </a:r>
            <a:r>
              <a:rPr lang="fr-FR" sz="3200" spc="65" dirty="0" smtClean="0">
                <a:solidFill>
                  <a:srgbClr val="151616"/>
                </a:solidFill>
                <a:latin typeface="Arial"/>
                <a:cs typeface="Arial"/>
              </a:rPr>
              <a:t>u</a:t>
            </a:r>
            <a:r>
              <a:rPr lang="fr-FR" sz="3200" spc="65" dirty="0" smtClean="0">
                <a:solidFill>
                  <a:srgbClr val="313131"/>
                </a:solidFill>
                <a:latin typeface="Arial"/>
                <a:cs typeface="Arial"/>
              </a:rPr>
              <a:t>r</a:t>
            </a:r>
            <a:endParaRPr lang="fr-FR" sz="3200" dirty="0" smtClean="0">
              <a:latin typeface="Arial"/>
              <a:cs typeface="Arial"/>
            </a:endParaRPr>
          </a:p>
          <a:p>
            <a:pPr marL="927100" lvl="2">
              <a:lnSpc>
                <a:spcPct val="100000"/>
              </a:lnSpc>
              <a:spcBef>
                <a:spcPts val="345"/>
              </a:spcBef>
              <a:tabLst>
                <a:tab pos="314325" algn="l"/>
              </a:tabLst>
            </a:pPr>
            <a:r>
              <a:rPr lang="fr-FR" spc="55" dirty="0" smtClean="0">
                <a:solidFill>
                  <a:srgbClr val="313131"/>
                </a:solidFill>
                <a:latin typeface="Arial"/>
                <a:cs typeface="Arial"/>
              </a:rPr>
              <a:t>reçoit et </a:t>
            </a:r>
            <a:r>
              <a:rPr lang="fr-FR" spc="70" dirty="0" smtClean="0">
                <a:solidFill>
                  <a:srgbClr val="313131"/>
                </a:solidFill>
                <a:latin typeface="Arial"/>
                <a:cs typeface="Arial"/>
              </a:rPr>
              <a:t>répond </a:t>
            </a:r>
            <a:r>
              <a:rPr lang="fr-FR" spc="50" dirty="0" smtClean="0">
                <a:solidFill>
                  <a:srgbClr val="313131"/>
                </a:solidFill>
                <a:latin typeface="Arial"/>
                <a:cs typeface="Arial"/>
              </a:rPr>
              <a:t>aux </a:t>
            </a:r>
            <a:r>
              <a:rPr lang="fr-FR" spc="60" dirty="0" smtClean="0">
                <a:solidFill>
                  <a:srgbClr val="313131"/>
                </a:solidFill>
                <a:latin typeface="Arial"/>
                <a:cs typeface="Arial"/>
              </a:rPr>
              <a:t>requêtes </a:t>
            </a:r>
            <a:r>
              <a:rPr lang="fr-FR" spc="65" dirty="0" smtClean="0">
                <a:solidFill>
                  <a:srgbClr val="313131"/>
                </a:solidFill>
                <a:latin typeface="Arial"/>
                <a:cs typeface="Arial"/>
              </a:rPr>
              <a:t>de clients</a:t>
            </a:r>
            <a:r>
              <a:rPr lang="fr-FR" spc="-335" dirty="0" smtClean="0">
                <a:solidFill>
                  <a:srgbClr val="313131"/>
                </a:solidFill>
                <a:latin typeface="Arial"/>
                <a:cs typeface="Arial"/>
              </a:rPr>
              <a:t> </a:t>
            </a:r>
            <a:r>
              <a:rPr lang="fr-FR" spc="75" dirty="0" smtClean="0">
                <a:solidFill>
                  <a:srgbClr val="313131"/>
                </a:solidFill>
                <a:latin typeface="Arial"/>
                <a:cs typeface="Arial"/>
              </a:rPr>
              <a:t>web,</a:t>
            </a:r>
            <a:endParaRPr lang="fr-FR" dirty="0">
              <a:latin typeface="Arial"/>
              <a:cs typeface="Arial"/>
            </a:endParaRPr>
          </a:p>
          <a:p>
            <a:pPr marL="927100" lvl="2">
              <a:lnSpc>
                <a:spcPct val="100000"/>
              </a:lnSpc>
              <a:spcBef>
                <a:spcPts val="345"/>
              </a:spcBef>
              <a:tabLst>
                <a:tab pos="314325" algn="l"/>
              </a:tabLst>
            </a:pPr>
            <a:r>
              <a:rPr lang="fr-FR" dirty="0"/>
              <a:t>La plupart du temps, les servlets sont utilisées pour traiter des requêtes HTTP et générer dynamiquement une réponse</a:t>
            </a:r>
            <a:r>
              <a:rPr lang="fr-FR" dirty="0" smtClean="0"/>
              <a:t>.</a:t>
            </a:r>
          </a:p>
          <a:p>
            <a:pPr marL="698500" lvl="2" indent="0">
              <a:lnSpc>
                <a:spcPct val="100000"/>
              </a:lnSpc>
              <a:spcBef>
                <a:spcPts val="345"/>
              </a:spcBef>
              <a:buNone/>
              <a:tabLst>
                <a:tab pos="314325" algn="l"/>
              </a:tabLst>
            </a:pPr>
            <a:endParaRPr lang="fr-FR" dirty="0">
              <a:latin typeface="Arial"/>
              <a:cs typeface="Arial"/>
            </a:endParaRPr>
          </a:p>
        </p:txBody>
      </p:sp>
    </p:spTree>
    <p:extLst>
      <p:ext uri="{BB962C8B-B14F-4D97-AF65-F5344CB8AC3E}">
        <p14:creationId xmlns:p14="http://schemas.microsoft.com/office/powerpoint/2010/main" val="29525859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Environnement d’</a:t>
            </a:r>
            <a:r>
              <a:rPr lang="fr-FR" dirty="0" err="1" smtClean="0"/>
              <a:t>execution</a:t>
            </a:r>
            <a:r>
              <a:rPr lang="fr-FR" dirty="0" smtClean="0"/>
              <a:t> des servlets</a:t>
            </a:r>
            <a:endParaRPr lang="fr-FR" dirty="0"/>
          </a:p>
        </p:txBody>
      </p:sp>
      <p:sp>
        <p:nvSpPr>
          <p:cNvPr id="3" name="Espace réservé du contenu 2"/>
          <p:cNvSpPr>
            <a:spLocks noGrp="1"/>
          </p:cNvSpPr>
          <p:nvPr>
            <p:ph idx="1"/>
          </p:nvPr>
        </p:nvSpPr>
        <p:spPr/>
        <p:txBody>
          <a:bodyPr/>
          <a:lstStyle/>
          <a:p>
            <a:pPr marL="12700">
              <a:lnSpc>
                <a:spcPts val="2010"/>
              </a:lnSpc>
              <a:tabLst>
                <a:tab pos="307340" algn="l"/>
              </a:tabLst>
            </a:pPr>
            <a:r>
              <a:rPr lang="fr-FR" spc="75" dirty="0" smtClean="0">
                <a:solidFill>
                  <a:srgbClr val="3D3D3F"/>
                </a:solidFill>
                <a:latin typeface="Arial"/>
                <a:cs typeface="Arial"/>
              </a:rPr>
              <a:t>Les</a:t>
            </a:r>
            <a:r>
              <a:rPr lang="fr-FR" spc="-55" dirty="0" smtClean="0">
                <a:solidFill>
                  <a:srgbClr val="3D3D3F"/>
                </a:solidFill>
                <a:latin typeface="Arial"/>
                <a:cs typeface="Arial"/>
              </a:rPr>
              <a:t> </a:t>
            </a:r>
            <a:r>
              <a:rPr lang="fr-FR" spc="30" dirty="0" smtClean="0">
                <a:solidFill>
                  <a:srgbClr val="3D3D3F"/>
                </a:solidFill>
                <a:latin typeface="Arial"/>
                <a:cs typeface="Arial"/>
              </a:rPr>
              <a:t>servlets</a:t>
            </a:r>
            <a:r>
              <a:rPr lang="fr-FR" spc="40" dirty="0" smtClean="0">
                <a:solidFill>
                  <a:srgbClr val="3D3D3F"/>
                </a:solidFill>
                <a:latin typeface="Arial"/>
                <a:cs typeface="Arial"/>
              </a:rPr>
              <a:t> </a:t>
            </a:r>
            <a:r>
              <a:rPr lang="fr-FR" spc="35" dirty="0" smtClean="0">
                <a:solidFill>
                  <a:srgbClr val="3D3D3F"/>
                </a:solidFill>
                <a:latin typeface="Arial"/>
                <a:cs typeface="Arial"/>
              </a:rPr>
              <a:t>s'exécutent</a:t>
            </a:r>
            <a:r>
              <a:rPr lang="fr-FR" spc="40" dirty="0" smtClean="0">
                <a:solidFill>
                  <a:srgbClr val="3D3D3F"/>
                </a:solidFill>
                <a:latin typeface="Arial"/>
                <a:cs typeface="Arial"/>
              </a:rPr>
              <a:t> </a:t>
            </a:r>
            <a:r>
              <a:rPr lang="fr-FR" spc="65" dirty="0" smtClean="0">
                <a:solidFill>
                  <a:srgbClr val="3D3D3F"/>
                </a:solidFill>
                <a:latin typeface="Arial"/>
                <a:cs typeface="Arial"/>
              </a:rPr>
              <a:t>dans</a:t>
            </a:r>
            <a:r>
              <a:rPr lang="fr-FR" spc="-165" dirty="0" smtClean="0">
                <a:solidFill>
                  <a:srgbClr val="3D3D3F"/>
                </a:solidFill>
                <a:latin typeface="Arial"/>
                <a:cs typeface="Arial"/>
              </a:rPr>
              <a:t> </a:t>
            </a:r>
            <a:r>
              <a:rPr lang="fr-FR" spc="70" dirty="0" smtClean="0">
                <a:solidFill>
                  <a:srgbClr val="3D3D3F"/>
                </a:solidFill>
                <a:latin typeface="Arial"/>
                <a:cs typeface="Arial"/>
              </a:rPr>
              <a:t>un</a:t>
            </a:r>
            <a:r>
              <a:rPr lang="fr-FR" spc="50" dirty="0" smtClean="0">
                <a:solidFill>
                  <a:srgbClr val="3D3D3F"/>
                </a:solidFill>
                <a:latin typeface="Arial"/>
                <a:cs typeface="Arial"/>
              </a:rPr>
              <a:t> </a:t>
            </a:r>
            <a:r>
              <a:rPr lang="fr-FR" b="1" spc="45" dirty="0" smtClean="0">
                <a:solidFill>
                  <a:srgbClr val="BF8052"/>
                </a:solidFill>
                <a:latin typeface="Arial"/>
                <a:cs typeface="Arial"/>
              </a:rPr>
              <a:t>conteneur</a:t>
            </a:r>
            <a:r>
              <a:rPr lang="fr-FR" b="1" spc="-90" dirty="0" smtClean="0">
                <a:solidFill>
                  <a:srgbClr val="BF8052"/>
                </a:solidFill>
                <a:latin typeface="Arial"/>
                <a:cs typeface="Arial"/>
              </a:rPr>
              <a:t> </a:t>
            </a:r>
            <a:r>
              <a:rPr lang="fr-FR" b="1" spc="50" dirty="0" smtClean="0">
                <a:solidFill>
                  <a:srgbClr val="BF8052"/>
                </a:solidFill>
                <a:latin typeface="Arial"/>
                <a:cs typeface="Arial"/>
              </a:rPr>
              <a:t>de</a:t>
            </a:r>
            <a:r>
              <a:rPr lang="fr-FR" b="1" spc="90" dirty="0" smtClean="0">
                <a:solidFill>
                  <a:srgbClr val="BF8052"/>
                </a:solidFill>
                <a:latin typeface="Arial"/>
                <a:cs typeface="Arial"/>
              </a:rPr>
              <a:t> </a:t>
            </a:r>
            <a:r>
              <a:rPr lang="fr-FR" b="1" spc="35" dirty="0" smtClean="0">
                <a:solidFill>
                  <a:srgbClr val="BF8052"/>
                </a:solidFill>
                <a:latin typeface="Arial"/>
                <a:cs typeface="Arial"/>
              </a:rPr>
              <a:t>servlets</a:t>
            </a:r>
            <a:r>
              <a:rPr lang="fr-FR" b="1" spc="35" dirty="0" smtClean="0">
                <a:solidFill>
                  <a:srgbClr val="3D3D3F"/>
                </a:solidFill>
                <a:latin typeface="Arial"/>
                <a:cs typeface="Arial"/>
              </a:rPr>
              <a:t>,</a:t>
            </a:r>
            <a:r>
              <a:rPr lang="fr-FR" b="1" spc="-25" dirty="0" smtClean="0">
                <a:solidFill>
                  <a:srgbClr val="3D3D3F"/>
                </a:solidFill>
                <a:latin typeface="Arial"/>
                <a:cs typeface="Arial"/>
              </a:rPr>
              <a:t> </a:t>
            </a:r>
            <a:r>
              <a:rPr lang="fr-FR" spc="40" dirty="0" smtClean="0">
                <a:solidFill>
                  <a:srgbClr val="3D3D3F"/>
                </a:solidFill>
                <a:latin typeface="Arial"/>
                <a:cs typeface="Arial"/>
              </a:rPr>
              <a:t>appelé</a:t>
            </a:r>
            <a:r>
              <a:rPr lang="fr-FR" spc="-25" dirty="0" smtClean="0">
                <a:solidFill>
                  <a:srgbClr val="3D3D3F"/>
                </a:solidFill>
                <a:latin typeface="Arial"/>
                <a:cs typeface="Arial"/>
              </a:rPr>
              <a:t> </a:t>
            </a:r>
            <a:r>
              <a:rPr lang="fr-FR" spc="45" dirty="0" smtClean="0">
                <a:solidFill>
                  <a:srgbClr val="3D3D3F"/>
                </a:solidFill>
                <a:latin typeface="Arial"/>
                <a:cs typeface="Arial"/>
              </a:rPr>
              <a:t>aussi</a:t>
            </a:r>
            <a:r>
              <a:rPr lang="fr-FR" dirty="0">
                <a:latin typeface="Arial"/>
                <a:cs typeface="Arial"/>
              </a:rPr>
              <a:t> </a:t>
            </a:r>
            <a:r>
              <a:rPr lang="fr-FR" b="1" spc="25" dirty="0" smtClean="0">
                <a:solidFill>
                  <a:srgbClr val="BF8052"/>
                </a:solidFill>
                <a:latin typeface="Arial"/>
                <a:cs typeface="Arial"/>
              </a:rPr>
              <a:t>conteneur</a:t>
            </a:r>
            <a:r>
              <a:rPr lang="fr-FR" b="1" spc="125" dirty="0" smtClean="0">
                <a:solidFill>
                  <a:srgbClr val="BF8052"/>
                </a:solidFill>
                <a:latin typeface="Arial"/>
                <a:cs typeface="Arial"/>
              </a:rPr>
              <a:t> </a:t>
            </a:r>
            <a:r>
              <a:rPr lang="fr-FR" b="1" spc="65" dirty="0" smtClean="0">
                <a:solidFill>
                  <a:srgbClr val="BF8052"/>
                </a:solidFill>
                <a:latin typeface="Arial"/>
                <a:cs typeface="Arial"/>
              </a:rPr>
              <a:t>web</a:t>
            </a:r>
            <a:endParaRPr lang="fr-FR" dirty="0" smtClean="0">
              <a:latin typeface="Arial"/>
              <a:cs typeface="Arial"/>
            </a:endParaRPr>
          </a:p>
          <a:p>
            <a:pPr marL="812800" lvl="1">
              <a:lnSpc>
                <a:spcPts val="2100"/>
              </a:lnSpc>
              <a:tabLst>
                <a:tab pos="595630" algn="l"/>
              </a:tabLst>
            </a:pPr>
            <a:r>
              <a:rPr lang="fr-FR" sz="2000" spc="30" dirty="0" smtClean="0">
                <a:solidFill>
                  <a:srgbClr val="3D3D3F"/>
                </a:solidFill>
                <a:latin typeface="Arial"/>
                <a:cs typeface="Arial"/>
              </a:rPr>
              <a:t>Conteneur </a:t>
            </a:r>
            <a:r>
              <a:rPr lang="fr-FR" sz="2000" spc="55" dirty="0" smtClean="0">
                <a:solidFill>
                  <a:srgbClr val="3D3D3F"/>
                </a:solidFill>
                <a:latin typeface="Arial"/>
                <a:cs typeface="Arial"/>
              </a:rPr>
              <a:t>web </a:t>
            </a:r>
            <a:r>
              <a:rPr lang="fr-FR" sz="2000" spc="40" dirty="0" smtClean="0">
                <a:solidFill>
                  <a:srgbClr val="3D3D3F"/>
                </a:solidFill>
                <a:latin typeface="Arial"/>
                <a:cs typeface="Arial"/>
              </a:rPr>
              <a:t>= </a:t>
            </a:r>
            <a:r>
              <a:rPr lang="fr-FR" sz="2000" spc="45" dirty="0" smtClean="0">
                <a:solidFill>
                  <a:srgbClr val="3D3D3F"/>
                </a:solidFill>
                <a:latin typeface="Arial"/>
                <a:cs typeface="Arial"/>
              </a:rPr>
              <a:t>serveur </a:t>
            </a:r>
            <a:r>
              <a:rPr lang="fr-FR" sz="2000" spc="90" dirty="0" smtClean="0">
                <a:solidFill>
                  <a:srgbClr val="3D3D3F"/>
                </a:solidFill>
                <a:latin typeface="Arial"/>
                <a:cs typeface="Arial"/>
              </a:rPr>
              <a:t>web</a:t>
            </a:r>
            <a:r>
              <a:rPr lang="fr-FR" sz="2000" spc="-295" dirty="0" smtClean="0">
                <a:solidFill>
                  <a:srgbClr val="3D3D3F"/>
                </a:solidFill>
                <a:latin typeface="Arial"/>
                <a:cs typeface="Arial"/>
              </a:rPr>
              <a:t> </a:t>
            </a:r>
            <a:r>
              <a:rPr lang="fr-FR" sz="1600" spc="80" dirty="0" smtClean="0">
                <a:solidFill>
                  <a:srgbClr val="2D2D2B"/>
                </a:solidFill>
                <a:latin typeface="Times New Roman"/>
                <a:cs typeface="Times New Roman"/>
              </a:rPr>
              <a:t>+ </a:t>
            </a:r>
            <a:r>
              <a:rPr lang="fr-FR" i="1" spc="-55" dirty="0" smtClean="0">
                <a:solidFill>
                  <a:srgbClr val="3D3D3F"/>
                </a:solidFill>
                <a:latin typeface="Times New Roman"/>
                <a:cs typeface="Times New Roman"/>
              </a:rPr>
              <a:t>moteur </a:t>
            </a:r>
            <a:r>
              <a:rPr lang="fr-FR" sz="2000" spc="-50" dirty="0" smtClean="0">
                <a:solidFill>
                  <a:srgbClr val="3D3D3F"/>
                </a:solidFill>
                <a:latin typeface="Arial"/>
                <a:cs typeface="Arial"/>
              </a:rPr>
              <a:t>de </a:t>
            </a:r>
            <a:r>
              <a:rPr lang="fr-FR" sz="2000" spc="50" dirty="0" smtClean="0">
                <a:solidFill>
                  <a:srgbClr val="3D3D3F"/>
                </a:solidFill>
                <a:latin typeface="Arial"/>
                <a:cs typeface="Arial"/>
              </a:rPr>
              <a:t>servlet</a:t>
            </a:r>
            <a:endParaRPr lang="fr-FR" sz="2000" dirty="0" smtClean="0">
              <a:latin typeface="Arial"/>
              <a:cs typeface="Arial"/>
            </a:endParaRPr>
          </a:p>
          <a:p>
            <a:pPr marL="811530" lvl="1">
              <a:lnSpc>
                <a:spcPct val="100000"/>
              </a:lnSpc>
              <a:spcBef>
                <a:spcPts val="254"/>
              </a:spcBef>
            </a:pPr>
            <a:r>
              <a:rPr lang="fr-FR" sz="2000" spc="40" dirty="0" smtClean="0">
                <a:solidFill>
                  <a:srgbClr val="3D3D3F"/>
                </a:solidFill>
                <a:latin typeface="Arial"/>
                <a:cs typeface="Arial"/>
              </a:rPr>
              <a:t>Etab</a:t>
            </a:r>
            <a:r>
              <a:rPr lang="fr-FR" sz="2000" spc="40" dirty="0" smtClean="0">
                <a:solidFill>
                  <a:srgbClr val="161616"/>
                </a:solidFill>
                <a:latin typeface="Arial"/>
                <a:cs typeface="Arial"/>
              </a:rPr>
              <a:t>l</a:t>
            </a:r>
            <a:r>
              <a:rPr lang="fr-FR" sz="2000" spc="40" dirty="0" smtClean="0">
                <a:solidFill>
                  <a:srgbClr val="525252"/>
                </a:solidFill>
                <a:latin typeface="Arial"/>
                <a:cs typeface="Arial"/>
              </a:rPr>
              <a:t>it</a:t>
            </a:r>
            <a:r>
              <a:rPr lang="fr-FR" sz="2000" spc="-114" dirty="0" smtClean="0">
                <a:solidFill>
                  <a:srgbClr val="525252"/>
                </a:solidFill>
                <a:latin typeface="Arial"/>
                <a:cs typeface="Arial"/>
              </a:rPr>
              <a:t> </a:t>
            </a:r>
            <a:r>
              <a:rPr lang="fr-FR" sz="2000" spc="50" dirty="0" smtClean="0">
                <a:solidFill>
                  <a:srgbClr val="161616"/>
                </a:solidFill>
                <a:latin typeface="Arial"/>
                <a:cs typeface="Arial"/>
              </a:rPr>
              <a:t>l</a:t>
            </a:r>
            <a:r>
              <a:rPr lang="fr-FR" sz="2000" spc="50" dirty="0" smtClean="0">
                <a:solidFill>
                  <a:srgbClr val="3D3D3F"/>
                </a:solidFill>
                <a:latin typeface="Arial"/>
                <a:cs typeface="Arial"/>
              </a:rPr>
              <a:t>e</a:t>
            </a:r>
            <a:r>
              <a:rPr lang="fr-FR" sz="2000" spc="-30" dirty="0" smtClean="0">
                <a:solidFill>
                  <a:srgbClr val="3D3D3F"/>
                </a:solidFill>
                <a:latin typeface="Arial"/>
                <a:cs typeface="Arial"/>
              </a:rPr>
              <a:t> </a:t>
            </a:r>
            <a:r>
              <a:rPr lang="fr-FR" sz="2000" spc="30" dirty="0" smtClean="0">
                <a:solidFill>
                  <a:srgbClr val="161616"/>
                </a:solidFill>
                <a:latin typeface="Arial"/>
                <a:cs typeface="Arial"/>
              </a:rPr>
              <a:t>l</a:t>
            </a:r>
            <a:r>
              <a:rPr lang="fr-FR" sz="2000" spc="30" dirty="0" smtClean="0">
                <a:solidFill>
                  <a:srgbClr val="525252"/>
                </a:solidFill>
                <a:latin typeface="Arial"/>
                <a:cs typeface="Arial"/>
              </a:rPr>
              <a:t>ie</a:t>
            </a:r>
            <a:r>
              <a:rPr lang="fr-FR" sz="2000" spc="30" dirty="0" smtClean="0">
                <a:solidFill>
                  <a:srgbClr val="2D2D2B"/>
                </a:solidFill>
                <a:latin typeface="Arial"/>
                <a:cs typeface="Arial"/>
              </a:rPr>
              <a:t>n</a:t>
            </a:r>
            <a:r>
              <a:rPr lang="fr-FR" sz="2000" spc="55" dirty="0" smtClean="0">
                <a:solidFill>
                  <a:srgbClr val="2D2D2B"/>
                </a:solidFill>
                <a:latin typeface="Arial"/>
                <a:cs typeface="Arial"/>
              </a:rPr>
              <a:t> </a:t>
            </a:r>
            <a:r>
              <a:rPr lang="fr-FR" sz="2000" spc="30" dirty="0" smtClean="0">
                <a:solidFill>
                  <a:srgbClr val="3D3D3F"/>
                </a:solidFill>
                <a:latin typeface="Arial"/>
                <a:cs typeface="Arial"/>
              </a:rPr>
              <a:t>entre</a:t>
            </a:r>
            <a:r>
              <a:rPr lang="fr-FR" sz="2000" spc="-110" dirty="0" smtClean="0">
                <a:solidFill>
                  <a:srgbClr val="3D3D3F"/>
                </a:solidFill>
                <a:latin typeface="Arial"/>
                <a:cs typeface="Arial"/>
              </a:rPr>
              <a:t> </a:t>
            </a:r>
            <a:r>
              <a:rPr lang="fr-FR" sz="2000" spc="25" dirty="0" smtClean="0">
                <a:solidFill>
                  <a:srgbClr val="3D3D3F"/>
                </a:solidFill>
                <a:latin typeface="Arial"/>
                <a:cs typeface="Arial"/>
              </a:rPr>
              <a:t>le</a:t>
            </a:r>
            <a:r>
              <a:rPr lang="fr-FR" sz="2000" spc="60" dirty="0" smtClean="0">
                <a:solidFill>
                  <a:srgbClr val="3D3D3F"/>
                </a:solidFill>
                <a:latin typeface="Arial"/>
                <a:cs typeface="Arial"/>
              </a:rPr>
              <a:t> </a:t>
            </a:r>
            <a:r>
              <a:rPr lang="fr-FR" sz="2000" spc="30" dirty="0" smtClean="0">
                <a:solidFill>
                  <a:srgbClr val="3D3D3F"/>
                </a:solidFill>
                <a:latin typeface="Arial"/>
                <a:cs typeface="Arial"/>
              </a:rPr>
              <a:t>serveur</a:t>
            </a:r>
            <a:r>
              <a:rPr lang="fr-FR" sz="2000" spc="10" dirty="0" smtClean="0">
                <a:solidFill>
                  <a:srgbClr val="3D3D3F"/>
                </a:solidFill>
                <a:latin typeface="Arial"/>
                <a:cs typeface="Arial"/>
              </a:rPr>
              <a:t> </a:t>
            </a:r>
            <a:r>
              <a:rPr lang="fr-FR" sz="2000" spc="90" dirty="0" smtClean="0">
                <a:solidFill>
                  <a:srgbClr val="3D3D3F"/>
                </a:solidFill>
                <a:latin typeface="Arial"/>
                <a:cs typeface="Arial"/>
              </a:rPr>
              <a:t>web</a:t>
            </a:r>
            <a:r>
              <a:rPr lang="fr-FR" sz="2000" spc="-175" dirty="0" smtClean="0">
                <a:solidFill>
                  <a:srgbClr val="3D3D3F"/>
                </a:solidFill>
                <a:latin typeface="Arial"/>
                <a:cs typeface="Arial"/>
              </a:rPr>
              <a:t> </a:t>
            </a:r>
            <a:r>
              <a:rPr lang="fr-FR" sz="2000" spc="60" dirty="0" smtClean="0">
                <a:solidFill>
                  <a:srgbClr val="3D3D3F"/>
                </a:solidFill>
                <a:latin typeface="Arial"/>
                <a:cs typeface="Arial"/>
              </a:rPr>
              <a:t>et</a:t>
            </a:r>
            <a:r>
              <a:rPr lang="fr-FR" sz="2000" spc="-70" dirty="0" smtClean="0">
                <a:solidFill>
                  <a:srgbClr val="3D3D3F"/>
                </a:solidFill>
                <a:latin typeface="Arial"/>
                <a:cs typeface="Arial"/>
              </a:rPr>
              <a:t> </a:t>
            </a:r>
            <a:r>
              <a:rPr lang="fr-FR" sz="2000" spc="55" dirty="0" smtClean="0">
                <a:solidFill>
                  <a:srgbClr val="3D3D3F"/>
                </a:solidFill>
                <a:latin typeface="Arial"/>
                <a:cs typeface="Arial"/>
              </a:rPr>
              <a:t>la</a:t>
            </a:r>
            <a:r>
              <a:rPr lang="fr-FR" sz="2000" spc="5" dirty="0" smtClean="0">
                <a:solidFill>
                  <a:srgbClr val="3D3D3F"/>
                </a:solidFill>
                <a:latin typeface="Arial"/>
                <a:cs typeface="Arial"/>
              </a:rPr>
              <a:t> </a:t>
            </a:r>
            <a:r>
              <a:rPr lang="fr-FR" sz="2000" spc="35" dirty="0" smtClean="0">
                <a:solidFill>
                  <a:srgbClr val="3D3D3F"/>
                </a:solidFill>
                <a:latin typeface="Arial"/>
                <a:cs typeface="Arial"/>
              </a:rPr>
              <a:t>serv</a:t>
            </a:r>
            <a:r>
              <a:rPr lang="fr-FR" sz="2000" spc="35" dirty="0" smtClean="0">
                <a:solidFill>
                  <a:srgbClr val="161616"/>
                </a:solidFill>
                <a:latin typeface="Arial"/>
                <a:cs typeface="Arial"/>
              </a:rPr>
              <a:t>i</a:t>
            </a:r>
            <a:r>
              <a:rPr lang="fr-FR" sz="2000" spc="35" dirty="0" smtClean="0">
                <a:solidFill>
                  <a:srgbClr val="3D3D3F"/>
                </a:solidFill>
                <a:latin typeface="Arial"/>
                <a:cs typeface="Arial"/>
              </a:rPr>
              <a:t>ce</a:t>
            </a:r>
          </a:p>
          <a:p>
            <a:pPr marL="354330">
              <a:lnSpc>
                <a:spcPct val="100000"/>
              </a:lnSpc>
              <a:spcBef>
                <a:spcPts val="254"/>
              </a:spcBef>
            </a:pPr>
            <a:r>
              <a:rPr lang="fr-FR" spc="35" dirty="0" smtClean="0">
                <a:solidFill>
                  <a:srgbClr val="3D3D3F"/>
                </a:solidFill>
                <a:latin typeface="Arial"/>
                <a:cs typeface="Arial"/>
              </a:rPr>
              <a:t>Exemples de conteneurs de servlets</a:t>
            </a:r>
          </a:p>
          <a:p>
            <a:pPr marL="811530" lvl="1">
              <a:lnSpc>
                <a:spcPct val="100000"/>
              </a:lnSpc>
              <a:spcBef>
                <a:spcPts val="254"/>
              </a:spcBef>
            </a:pPr>
            <a:r>
              <a:rPr lang="fr-FR" spc="35" dirty="0" err="1" smtClean="0">
                <a:solidFill>
                  <a:srgbClr val="3D3D3F"/>
                </a:solidFill>
                <a:latin typeface="Arial"/>
                <a:cs typeface="Arial"/>
              </a:rPr>
              <a:t>Tomcat</a:t>
            </a:r>
            <a:endParaRPr lang="fr-FR" spc="35" dirty="0" smtClean="0">
              <a:solidFill>
                <a:srgbClr val="3D3D3F"/>
              </a:solidFill>
              <a:latin typeface="Arial"/>
              <a:cs typeface="Arial"/>
            </a:endParaRPr>
          </a:p>
          <a:p>
            <a:pPr marL="811530" lvl="1">
              <a:lnSpc>
                <a:spcPct val="100000"/>
              </a:lnSpc>
              <a:spcBef>
                <a:spcPts val="254"/>
              </a:spcBef>
            </a:pPr>
            <a:r>
              <a:rPr lang="fr-FR" spc="35" dirty="0" err="1" smtClean="0">
                <a:solidFill>
                  <a:srgbClr val="3D3D3F"/>
                </a:solidFill>
                <a:latin typeface="Arial"/>
                <a:cs typeface="Arial"/>
              </a:rPr>
              <a:t>Weblogic</a:t>
            </a:r>
            <a:endParaRPr lang="fr-FR" spc="35" dirty="0" smtClean="0">
              <a:solidFill>
                <a:srgbClr val="3D3D3F"/>
              </a:solidFill>
              <a:latin typeface="Arial"/>
              <a:cs typeface="Arial"/>
            </a:endParaRPr>
          </a:p>
          <a:p>
            <a:pPr marL="811530" lvl="1">
              <a:lnSpc>
                <a:spcPct val="100000"/>
              </a:lnSpc>
              <a:spcBef>
                <a:spcPts val="254"/>
              </a:spcBef>
            </a:pPr>
            <a:r>
              <a:rPr lang="fr-FR" spc="35" dirty="0" err="1" smtClean="0">
                <a:solidFill>
                  <a:srgbClr val="3D3D3F"/>
                </a:solidFill>
                <a:latin typeface="Arial"/>
                <a:cs typeface="Arial"/>
              </a:rPr>
              <a:t>Glassfish</a:t>
            </a:r>
            <a:endParaRPr lang="fr-FR" spc="35" dirty="0" smtClean="0">
              <a:solidFill>
                <a:srgbClr val="3D3D3F"/>
              </a:solidFill>
              <a:latin typeface="Arial"/>
              <a:cs typeface="Arial"/>
            </a:endParaRPr>
          </a:p>
          <a:p>
            <a:pPr marL="811530" lvl="1">
              <a:lnSpc>
                <a:spcPct val="100000"/>
              </a:lnSpc>
              <a:spcBef>
                <a:spcPts val="254"/>
              </a:spcBef>
            </a:pPr>
            <a:endParaRPr lang="fr-FR" spc="35" dirty="0" smtClean="0">
              <a:solidFill>
                <a:srgbClr val="3D3D3F"/>
              </a:solidFill>
              <a:latin typeface="Arial"/>
              <a:cs typeface="Arial"/>
            </a:endParaRPr>
          </a:p>
          <a:p>
            <a:pPr marL="354330">
              <a:lnSpc>
                <a:spcPct val="100000"/>
              </a:lnSpc>
              <a:spcBef>
                <a:spcPts val="254"/>
              </a:spcBef>
            </a:pPr>
            <a:endParaRPr lang="fr-FR" sz="2400" spc="35" dirty="0" smtClean="0">
              <a:solidFill>
                <a:srgbClr val="3D3D3F"/>
              </a:solidFill>
              <a:latin typeface="Arial"/>
              <a:cs typeface="Arial"/>
            </a:endParaRPr>
          </a:p>
          <a:p>
            <a:pPr marL="125730" indent="0">
              <a:lnSpc>
                <a:spcPct val="100000"/>
              </a:lnSpc>
              <a:spcBef>
                <a:spcPts val="254"/>
              </a:spcBef>
              <a:buNone/>
            </a:pPr>
            <a:endParaRPr lang="fr-FR" sz="2400" dirty="0">
              <a:latin typeface="Arial"/>
              <a:cs typeface="Arial"/>
            </a:endParaRPr>
          </a:p>
        </p:txBody>
      </p:sp>
    </p:spTree>
    <p:extLst>
      <p:ext uri="{BB962C8B-B14F-4D97-AF65-F5344CB8AC3E}">
        <p14:creationId xmlns:p14="http://schemas.microsoft.com/office/powerpoint/2010/main" val="28926529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Cycle de vie d’une </a:t>
            </a:r>
            <a:r>
              <a:rPr lang="fr-FR" dirty="0"/>
              <a:t>J</a:t>
            </a:r>
            <a:r>
              <a:rPr lang="fr-FR" dirty="0" smtClean="0"/>
              <a:t>akarta servlet </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Une Jakarta Servlet suit un cycle de vie bien défini par le conteneur de servlets (comme </a:t>
            </a:r>
            <a:r>
              <a:rPr lang="fr-FR" dirty="0" err="1" smtClean="0"/>
              <a:t>Tomcat</a:t>
            </a:r>
            <a:r>
              <a:rPr lang="fr-FR" dirty="0" smtClean="0"/>
              <a:t>, </a:t>
            </a:r>
            <a:r>
              <a:rPr lang="fr-FR" dirty="0" err="1" smtClean="0"/>
              <a:t>WildFly</a:t>
            </a:r>
            <a:r>
              <a:rPr lang="fr-FR" dirty="0" smtClean="0"/>
              <a:t>, </a:t>
            </a:r>
            <a:r>
              <a:rPr lang="fr-FR" dirty="0" err="1" smtClean="0"/>
              <a:t>Payara</a:t>
            </a:r>
            <a:r>
              <a:rPr lang="fr-FR" dirty="0" smtClean="0"/>
              <a:t>...). </a:t>
            </a:r>
          </a:p>
          <a:p>
            <a:r>
              <a:rPr lang="fr-FR" dirty="0" smtClean="0"/>
              <a:t>Ce cycle de vie comprend quatre étapes principales :</a:t>
            </a:r>
          </a:p>
          <a:p>
            <a:r>
              <a:rPr lang="fr-FR" dirty="0" smtClean="0"/>
              <a:t>1. Chargement et instanciation : Le conteneur de servlets charge la classe de la servlet en mémoire si elle n'est pas déjà chargée. Il instancie un objet de cette classe à l'aide de son constructeur par défaut (sans paramètres).</a:t>
            </a:r>
          </a:p>
          <a:p>
            <a:r>
              <a:rPr lang="fr-FR" dirty="0" smtClean="0"/>
              <a:t>2. Initialisation (</a:t>
            </a:r>
            <a:r>
              <a:rPr lang="fr-FR" dirty="0" err="1" smtClean="0"/>
              <a:t>init</a:t>
            </a:r>
            <a:r>
              <a:rPr lang="fr-FR" dirty="0" smtClean="0"/>
              <a:t>) : Le conteneur appelle la méthode </a:t>
            </a:r>
            <a:r>
              <a:rPr lang="fr-FR" dirty="0" err="1" smtClean="0"/>
              <a:t>init</a:t>
            </a:r>
            <a:r>
              <a:rPr lang="fr-FR" dirty="0" smtClean="0"/>
              <a:t>(</a:t>
            </a:r>
            <a:r>
              <a:rPr lang="fr-FR" dirty="0" err="1" smtClean="0"/>
              <a:t>ServletConfig</a:t>
            </a:r>
            <a:r>
              <a:rPr lang="fr-FR" dirty="0" smtClean="0"/>
              <a:t> config), ou sa surcharge </a:t>
            </a:r>
            <a:r>
              <a:rPr lang="fr-FR" dirty="0" err="1" smtClean="0"/>
              <a:t>init</a:t>
            </a:r>
            <a:r>
              <a:rPr lang="fr-FR" dirty="0" smtClean="0"/>
              <a:t>(), une seule fois. Cette méthode est utilisée pour effectuer des tâches d'initialisation, telles que la lecture des paramètres de configuration.</a:t>
            </a:r>
          </a:p>
          <a:p>
            <a:r>
              <a:rPr lang="fr-FR" dirty="0" smtClean="0"/>
              <a:t>3. Traitement des requêtes (service): Une fois initialisée, la servlet est prête à traiter les requêtes via la méthode service(</a:t>
            </a:r>
            <a:r>
              <a:rPr lang="fr-FR" dirty="0" err="1" smtClean="0"/>
              <a:t>HttpServletRequest</a:t>
            </a:r>
            <a:r>
              <a:rPr lang="fr-FR" dirty="0" smtClean="0"/>
              <a:t> </a:t>
            </a:r>
            <a:r>
              <a:rPr lang="fr-FR" dirty="0" err="1" smtClean="0"/>
              <a:t>req</a:t>
            </a:r>
            <a:r>
              <a:rPr lang="fr-FR" dirty="0" smtClean="0"/>
              <a:t>, </a:t>
            </a:r>
            <a:r>
              <a:rPr lang="fr-FR" dirty="0" err="1" smtClean="0"/>
              <a:t>HttpServletResponse</a:t>
            </a:r>
            <a:r>
              <a:rPr lang="fr-FR" dirty="0" smtClean="0"/>
              <a:t> </a:t>
            </a:r>
            <a:r>
              <a:rPr lang="fr-FR" dirty="0" err="1" smtClean="0"/>
              <a:t>resp</a:t>
            </a:r>
            <a:r>
              <a:rPr lang="fr-FR" dirty="0" smtClean="0"/>
              <a:t>).Cette méthode analyse la requête et appelle la méthode appropriée (</a:t>
            </a:r>
            <a:r>
              <a:rPr lang="fr-FR" dirty="0" err="1" smtClean="0"/>
              <a:t>doGet</a:t>
            </a:r>
            <a:r>
              <a:rPr lang="fr-FR" dirty="0" smtClean="0"/>
              <a:t>, </a:t>
            </a:r>
            <a:r>
              <a:rPr lang="fr-FR" dirty="0" err="1" smtClean="0"/>
              <a:t>doPost</a:t>
            </a:r>
            <a:r>
              <a:rPr lang="fr-FR" dirty="0" smtClean="0"/>
              <a:t>, etc.).</a:t>
            </a:r>
          </a:p>
          <a:p>
            <a:r>
              <a:rPr lang="fr-FR" dirty="0" smtClean="0"/>
              <a:t>4. Destruction (destroy): Lorsque le conteneur décide de supprimer la servlet (par exemple, lors de l'arrêt du serveur ou du rechargement de l'application), il appelle destroy().Cette méthode est utilisée pour libérer des ressources (fermer des connexions, sauvegarder des données, etc.).</a:t>
            </a:r>
            <a:endParaRPr lang="fr-FR" dirty="0"/>
          </a:p>
        </p:txBody>
      </p:sp>
    </p:spTree>
    <p:extLst>
      <p:ext uri="{BB962C8B-B14F-4D97-AF65-F5344CB8AC3E}">
        <p14:creationId xmlns:p14="http://schemas.microsoft.com/office/powerpoint/2010/main" val="35036225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Cycle de vie d’une servlet </a:t>
            </a:r>
            <a:br>
              <a:rPr lang="fr-FR" dirty="0" smtClean="0"/>
            </a:b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44700"/>
            <a:ext cx="10058400" cy="2648226"/>
          </a:xfrm>
          <a:prstGeom prst="rect">
            <a:avLst/>
          </a:prstGeom>
        </p:spPr>
      </p:pic>
    </p:spTree>
    <p:extLst>
      <p:ext uri="{BB962C8B-B14F-4D97-AF65-F5344CB8AC3E}">
        <p14:creationId xmlns:p14="http://schemas.microsoft.com/office/powerpoint/2010/main" val="33518025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Développement des servlets </a:t>
            </a:r>
            <a:endParaRPr lang="fr-FR" dirty="0"/>
          </a:p>
        </p:txBody>
      </p:sp>
      <p:sp>
        <p:nvSpPr>
          <p:cNvPr id="4" name="Espace réservé du contenu 3"/>
          <p:cNvSpPr>
            <a:spLocks noGrp="1"/>
          </p:cNvSpPr>
          <p:nvPr>
            <p:ph idx="1"/>
          </p:nvPr>
        </p:nvSpPr>
        <p:spPr/>
        <p:txBody>
          <a:bodyPr/>
          <a:lstStyle/>
          <a:p>
            <a:r>
              <a:rPr lang="fr-FR" dirty="0"/>
              <a:t>Les packages </a:t>
            </a:r>
            <a:r>
              <a:rPr lang="fr-FR" dirty="0" err="1"/>
              <a:t>jakarta.servlet</a:t>
            </a:r>
            <a:r>
              <a:rPr lang="fr-FR" dirty="0"/>
              <a:t> et </a:t>
            </a:r>
            <a:r>
              <a:rPr lang="fr-FR" dirty="0" err="1"/>
              <a:t>jakarta.servlet.http</a:t>
            </a:r>
            <a:r>
              <a:rPr lang="fr-FR" dirty="0"/>
              <a:t> fournissent les interfaces et les classes nécessaires à l’écriture des servlets. </a:t>
            </a:r>
            <a:endParaRPr lang="fr-FR" dirty="0" smtClean="0"/>
          </a:p>
          <a:p>
            <a:r>
              <a:rPr lang="fr-FR" dirty="0" smtClean="0"/>
              <a:t>Une </a:t>
            </a:r>
            <a:r>
              <a:rPr lang="fr-FR" dirty="0"/>
              <a:t>servlet doit implémenter l’interface Servlet définissant les méthodes du cycle de vie d’une servlet. </a:t>
            </a:r>
            <a:endParaRPr lang="fr-FR" dirty="0" smtClean="0"/>
          </a:p>
          <a:p>
            <a:r>
              <a:rPr lang="fr-FR" dirty="0" smtClean="0"/>
              <a:t>La </a:t>
            </a:r>
            <a:r>
              <a:rPr lang="fr-FR" dirty="0"/>
              <a:t>classe abstraite </a:t>
            </a:r>
            <a:r>
              <a:rPr lang="fr-FR" dirty="0" err="1"/>
              <a:t>GenericServlet</a:t>
            </a:r>
            <a:r>
              <a:rPr lang="fr-FR" dirty="0"/>
              <a:t> implémente cette interface. </a:t>
            </a:r>
            <a:endParaRPr lang="fr-FR" dirty="0" smtClean="0"/>
          </a:p>
          <a:p>
            <a:r>
              <a:rPr lang="fr-FR" dirty="0" smtClean="0"/>
              <a:t>La </a:t>
            </a:r>
            <a:r>
              <a:rPr lang="fr-FR" dirty="0"/>
              <a:t>classe </a:t>
            </a:r>
            <a:r>
              <a:rPr lang="fr-FR" dirty="0" err="1"/>
              <a:t>HttpServlet</a:t>
            </a:r>
            <a:r>
              <a:rPr lang="fr-FR" dirty="0"/>
              <a:t> hérite de cette classe et ajoute les méthodes permettant de traiter les requêtes HTTP comme les méthodes </a:t>
            </a:r>
            <a:r>
              <a:rPr lang="fr-FR" dirty="0" err="1"/>
              <a:t>doGet</a:t>
            </a:r>
            <a:r>
              <a:rPr lang="fr-FR" dirty="0"/>
              <a:t>(...) et </a:t>
            </a:r>
            <a:r>
              <a:rPr lang="fr-FR" dirty="0" err="1"/>
              <a:t>doPost</a:t>
            </a:r>
            <a:r>
              <a:rPr lang="fr-FR" dirty="0"/>
              <a:t>(...) pour traiter les requêtes de type GET et de type POST.</a:t>
            </a:r>
          </a:p>
        </p:txBody>
      </p:sp>
    </p:spTree>
    <p:extLst>
      <p:ext uri="{BB962C8B-B14F-4D97-AF65-F5344CB8AC3E}">
        <p14:creationId xmlns:p14="http://schemas.microsoft.com/office/powerpoint/2010/main" val="40214848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14446"/>
            <a:ext cx="10515600" cy="1325563"/>
          </a:xfrm>
        </p:spPr>
        <p:txBody>
          <a:bodyPr>
            <a:normAutofit fontScale="90000"/>
          </a:bodyPr>
          <a:lstStyle/>
          <a:p>
            <a:r>
              <a:rPr lang="fr-FR" dirty="0" smtClean="0"/>
              <a:t/>
            </a:r>
            <a:br>
              <a:rPr lang="fr-FR" dirty="0" smtClean="0"/>
            </a:br>
            <a:r>
              <a:rPr lang="fr-FR" dirty="0" smtClean="0"/>
              <a:t>Développement des servlets </a:t>
            </a:r>
            <a:endParaRPr lang="fr-FR" dirty="0"/>
          </a:p>
        </p:txBody>
      </p:sp>
      <p:sp>
        <p:nvSpPr>
          <p:cNvPr id="3" name="Espace réservé du contenu 2"/>
          <p:cNvSpPr>
            <a:spLocks noGrp="1"/>
          </p:cNvSpPr>
          <p:nvPr>
            <p:ph idx="1"/>
          </p:nvPr>
        </p:nvSpPr>
        <p:spPr>
          <a:xfrm>
            <a:off x="838200" y="832854"/>
            <a:ext cx="10515600" cy="1466215"/>
          </a:xfrm>
        </p:spPr>
        <p:txBody>
          <a:bodyPr/>
          <a:lstStyle/>
          <a:p>
            <a:r>
              <a:rPr lang="fr-FR" dirty="0"/>
              <a:t>La création d’une servlet consiste à créer une </a:t>
            </a:r>
            <a:r>
              <a:rPr lang="fr-FR" dirty="0">
                <a:solidFill>
                  <a:srgbClr val="92D050"/>
                </a:solidFill>
              </a:rPr>
              <a:t>classe Java héritant </a:t>
            </a:r>
            <a:r>
              <a:rPr lang="fr-FR" dirty="0"/>
              <a:t>de la classe </a:t>
            </a:r>
            <a:r>
              <a:rPr lang="fr-FR" dirty="0" err="1">
                <a:solidFill>
                  <a:srgbClr val="92D050"/>
                </a:solidFill>
              </a:rPr>
              <a:t>HttpServlet</a:t>
            </a:r>
            <a:r>
              <a:rPr lang="fr-FR" dirty="0">
                <a:solidFill>
                  <a:srgbClr val="92D050"/>
                </a:solidFill>
              </a:rPr>
              <a:t> </a:t>
            </a:r>
            <a:r>
              <a:rPr lang="fr-FR" dirty="0"/>
              <a:t>et à substituer les méthodes nécessaires pour obtenir le comportement attendu. </a:t>
            </a:r>
            <a:endParaRPr lang="fr-FR" dirty="0" smtClean="0"/>
          </a:p>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421" y="2093460"/>
            <a:ext cx="5619048" cy="4447619"/>
          </a:xfrm>
          <a:prstGeom prst="rect">
            <a:avLst/>
          </a:prstGeom>
        </p:spPr>
      </p:pic>
    </p:spTree>
    <p:extLst>
      <p:ext uri="{BB962C8B-B14F-4D97-AF65-F5344CB8AC3E}">
        <p14:creationId xmlns:p14="http://schemas.microsoft.com/office/powerpoint/2010/main" val="33709179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Interface servlet</a:t>
            </a:r>
            <a:endParaRPr lang="fr-FR" dirty="0"/>
          </a:p>
        </p:txBody>
      </p:sp>
      <p:sp>
        <p:nvSpPr>
          <p:cNvPr id="3" name="Espace réservé du contenu 2"/>
          <p:cNvSpPr>
            <a:spLocks noGrp="1"/>
          </p:cNvSpPr>
          <p:nvPr>
            <p:ph idx="1"/>
          </p:nvPr>
        </p:nvSpPr>
        <p:spPr/>
        <p:txBody>
          <a:bodyPr>
            <a:normAutofit/>
          </a:bodyPr>
          <a:lstStyle/>
          <a:p>
            <a:pPr marL="0" indent="0">
              <a:buNone/>
            </a:pPr>
            <a:endParaRPr lang="fr-FR" dirty="0" smtClean="0"/>
          </a:p>
          <a:p>
            <a:pPr>
              <a:buFont typeface="Arial" panose="020B0604020202020204" pitchFamily="34" charset="0"/>
              <a:buChar char="•"/>
            </a:pPr>
            <a:r>
              <a:rPr lang="fr-FR" dirty="0" smtClean="0"/>
              <a:t>L'interface Servlet définit le contrat que toutes les servlets doivent respecter.</a:t>
            </a:r>
          </a:p>
          <a:p>
            <a:pPr>
              <a:buFont typeface="Arial" panose="020B0604020202020204" pitchFamily="34" charset="0"/>
              <a:buChar char="•"/>
            </a:pPr>
            <a:r>
              <a:rPr lang="fr-FR" dirty="0" smtClean="0"/>
              <a:t>Méthodes importantes :</a:t>
            </a:r>
          </a:p>
          <a:p>
            <a:r>
              <a:rPr lang="fr-FR" dirty="0" smtClean="0"/>
              <a:t>  </a:t>
            </a:r>
            <a:r>
              <a:rPr lang="fr-FR" dirty="0" err="1" smtClean="0"/>
              <a:t>void</a:t>
            </a:r>
            <a:r>
              <a:rPr lang="fr-FR" dirty="0" smtClean="0"/>
              <a:t> </a:t>
            </a:r>
            <a:r>
              <a:rPr lang="fr-FR" dirty="0" err="1" smtClean="0"/>
              <a:t>init</a:t>
            </a:r>
            <a:r>
              <a:rPr lang="fr-FR" dirty="0" smtClean="0"/>
              <a:t>(</a:t>
            </a:r>
            <a:r>
              <a:rPr lang="fr-FR" dirty="0" err="1" smtClean="0"/>
              <a:t>ServletConfig</a:t>
            </a:r>
            <a:r>
              <a:rPr lang="fr-FR" dirty="0" smtClean="0"/>
              <a:t> config) </a:t>
            </a:r>
            <a:r>
              <a:rPr lang="fr-FR" dirty="0" err="1" smtClean="0"/>
              <a:t>throws</a:t>
            </a:r>
            <a:r>
              <a:rPr lang="fr-FR" dirty="0" smtClean="0"/>
              <a:t> </a:t>
            </a:r>
            <a:r>
              <a:rPr lang="fr-FR" dirty="0" err="1" smtClean="0"/>
              <a:t>ServletException</a:t>
            </a:r>
            <a:r>
              <a:rPr lang="fr-FR" dirty="0" smtClean="0"/>
              <a:t> → Initialisation.</a:t>
            </a:r>
          </a:p>
          <a:p>
            <a:r>
              <a:rPr lang="fr-FR" dirty="0" smtClean="0"/>
              <a:t>   </a:t>
            </a:r>
            <a:r>
              <a:rPr lang="fr-FR" dirty="0" err="1" smtClean="0"/>
              <a:t>void</a:t>
            </a:r>
            <a:r>
              <a:rPr lang="fr-FR" dirty="0" smtClean="0"/>
              <a:t> service(</a:t>
            </a:r>
            <a:r>
              <a:rPr lang="fr-FR" dirty="0" err="1" smtClean="0"/>
              <a:t>ServletRequest</a:t>
            </a:r>
            <a:r>
              <a:rPr lang="fr-FR" dirty="0" smtClean="0"/>
              <a:t> </a:t>
            </a:r>
            <a:r>
              <a:rPr lang="fr-FR" dirty="0" err="1" smtClean="0"/>
              <a:t>req</a:t>
            </a:r>
            <a:r>
              <a:rPr lang="fr-FR" dirty="0" smtClean="0"/>
              <a:t>, </a:t>
            </a:r>
            <a:r>
              <a:rPr lang="fr-FR" dirty="0" err="1" smtClean="0"/>
              <a:t>ServletResponse</a:t>
            </a:r>
            <a:r>
              <a:rPr lang="fr-FR" dirty="0" smtClean="0"/>
              <a:t> </a:t>
            </a:r>
            <a:r>
              <a:rPr lang="fr-FR" dirty="0" err="1" smtClean="0"/>
              <a:t>res</a:t>
            </a:r>
            <a:r>
              <a:rPr lang="fr-FR" dirty="0" smtClean="0"/>
              <a:t>) </a:t>
            </a:r>
            <a:r>
              <a:rPr lang="fr-FR" dirty="0" err="1" smtClean="0"/>
              <a:t>throws</a:t>
            </a:r>
            <a:r>
              <a:rPr lang="fr-FR" dirty="0" smtClean="0"/>
              <a:t> </a:t>
            </a:r>
            <a:r>
              <a:rPr lang="fr-FR" dirty="0" err="1" smtClean="0"/>
              <a:t>ServletException</a:t>
            </a:r>
            <a:r>
              <a:rPr lang="fr-FR" dirty="0" smtClean="0"/>
              <a:t>, </a:t>
            </a:r>
            <a:r>
              <a:rPr lang="fr-FR" dirty="0" err="1" smtClean="0"/>
              <a:t>IOException</a:t>
            </a:r>
            <a:r>
              <a:rPr lang="fr-FR" dirty="0" smtClean="0"/>
              <a:t> → </a:t>
            </a:r>
          </a:p>
          <a:p>
            <a:r>
              <a:rPr lang="fr-FR" dirty="0" smtClean="0"/>
              <a:t>Traitement des requêtes.</a:t>
            </a:r>
          </a:p>
          <a:p>
            <a:r>
              <a:rPr lang="fr-FR" dirty="0"/>
              <a:t> </a:t>
            </a:r>
            <a:r>
              <a:rPr lang="fr-FR" dirty="0" smtClean="0"/>
              <a:t> </a:t>
            </a:r>
            <a:r>
              <a:rPr lang="fr-FR" dirty="0" err="1" smtClean="0"/>
              <a:t>void</a:t>
            </a:r>
            <a:r>
              <a:rPr lang="fr-FR" dirty="0" smtClean="0"/>
              <a:t> destroy() → Nettoyage avant la suppression de la servlet.</a:t>
            </a:r>
          </a:p>
          <a:p>
            <a:r>
              <a:rPr lang="fr-FR" dirty="0" err="1" smtClean="0"/>
              <a:t>ServletConfig</a:t>
            </a:r>
            <a:r>
              <a:rPr lang="fr-FR" dirty="0" smtClean="0"/>
              <a:t> </a:t>
            </a:r>
            <a:r>
              <a:rPr lang="fr-FR" dirty="0" err="1" smtClean="0"/>
              <a:t>getServletConfig</a:t>
            </a:r>
            <a:r>
              <a:rPr lang="fr-FR" dirty="0" smtClean="0"/>
              <a:t>() → Retourne l'objet de configuration de la servlet.</a:t>
            </a:r>
          </a:p>
          <a:p>
            <a:r>
              <a:rPr lang="fr-FR" dirty="0" smtClean="0"/>
              <a:t>String </a:t>
            </a:r>
            <a:r>
              <a:rPr lang="fr-FR" dirty="0" err="1" smtClean="0"/>
              <a:t>getServletInfo</a:t>
            </a:r>
            <a:r>
              <a:rPr lang="fr-FR" dirty="0" smtClean="0"/>
              <a:t>() → Fournit des informations sur la servlet.</a:t>
            </a:r>
            <a:endParaRPr lang="fr-FR" dirty="0"/>
          </a:p>
        </p:txBody>
      </p:sp>
    </p:spTree>
    <p:extLst>
      <p:ext uri="{BB962C8B-B14F-4D97-AF65-F5344CB8AC3E}">
        <p14:creationId xmlns:p14="http://schemas.microsoft.com/office/powerpoint/2010/main" val="4023852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GenericServlet</a:t>
            </a:r>
            <a:r>
              <a:rPr lang="fr-FR" dirty="0" smtClean="0"/>
              <a:t> </a:t>
            </a:r>
            <a:endParaRPr lang="fr-FR" dirty="0"/>
          </a:p>
        </p:txBody>
      </p:sp>
      <p:sp>
        <p:nvSpPr>
          <p:cNvPr id="3" name="Espace réservé du contenu 2"/>
          <p:cNvSpPr>
            <a:spLocks noGrp="1"/>
          </p:cNvSpPr>
          <p:nvPr>
            <p:ph idx="1"/>
          </p:nvPr>
        </p:nvSpPr>
        <p:spPr/>
        <p:txBody>
          <a:bodyPr/>
          <a:lstStyle/>
          <a:p>
            <a:r>
              <a:rPr lang="fr-FR" dirty="0" smtClean="0"/>
              <a:t> </a:t>
            </a:r>
            <a:r>
              <a:rPr lang="fr-FR" dirty="0" err="1" smtClean="0"/>
              <a:t>javax.servlet.GenericServlet</a:t>
            </a:r>
            <a:r>
              <a:rPr lang="fr-FR" dirty="0" smtClean="0"/>
              <a:t> (Classe Abstraite)Cette classe implémente l’interface Servlet et fournit une implémentation par défaut de certaines méthodes.</a:t>
            </a:r>
          </a:p>
          <a:p>
            <a:r>
              <a:rPr lang="fr-FR" dirty="0" smtClean="0"/>
              <a:t>Elle est principalement utilisée pour des servlets indépendantes du protocole HTTP.</a:t>
            </a:r>
            <a:endParaRPr lang="fr-FR" dirty="0"/>
          </a:p>
        </p:txBody>
      </p:sp>
    </p:spTree>
    <p:extLst>
      <p:ext uri="{BB962C8B-B14F-4D97-AF65-F5344CB8AC3E}">
        <p14:creationId xmlns:p14="http://schemas.microsoft.com/office/powerpoint/2010/main" val="3716754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9543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GenericServlet</a:t>
            </a:r>
            <a:r>
              <a:rPr lang="fr-FR" dirty="0" smtClean="0"/>
              <a:t> </a:t>
            </a:r>
            <a:endParaRPr lang="fr-FR" dirty="0"/>
          </a:p>
        </p:txBody>
      </p:sp>
      <p:sp>
        <p:nvSpPr>
          <p:cNvPr id="3" name="Espace réservé du contenu 2"/>
          <p:cNvSpPr>
            <a:spLocks noGrp="1"/>
          </p:cNvSpPr>
          <p:nvPr>
            <p:ph idx="1"/>
          </p:nvPr>
        </p:nvSpPr>
        <p:spPr/>
        <p:txBody>
          <a:bodyPr/>
          <a:lstStyle/>
          <a:p>
            <a:r>
              <a:rPr lang="fr-FR" dirty="0" smtClean="0"/>
              <a:t>Méthodes importantes :</a:t>
            </a:r>
          </a:p>
          <a:p>
            <a:pPr lvl="1"/>
            <a:r>
              <a:rPr lang="fr-FR" dirty="0" err="1" smtClean="0"/>
              <a:t>void</a:t>
            </a:r>
            <a:r>
              <a:rPr lang="fr-FR" dirty="0" smtClean="0"/>
              <a:t> </a:t>
            </a:r>
            <a:r>
              <a:rPr lang="fr-FR" dirty="0" err="1" smtClean="0"/>
              <a:t>init</a:t>
            </a:r>
            <a:r>
              <a:rPr lang="fr-FR" dirty="0" smtClean="0"/>
              <a:t>() → Initialisation simplifiée sans </a:t>
            </a:r>
            <a:r>
              <a:rPr lang="fr-FR" dirty="0" err="1" smtClean="0"/>
              <a:t>ServletConfig</a:t>
            </a:r>
            <a:r>
              <a:rPr lang="fr-FR" dirty="0" smtClean="0"/>
              <a:t>.</a:t>
            </a:r>
          </a:p>
          <a:p>
            <a:pPr lvl="1"/>
            <a:r>
              <a:rPr lang="fr-FR" dirty="0" err="1" smtClean="0"/>
              <a:t>void</a:t>
            </a:r>
            <a:r>
              <a:rPr lang="fr-FR" dirty="0" smtClean="0"/>
              <a:t> service(</a:t>
            </a:r>
            <a:r>
              <a:rPr lang="fr-FR" dirty="0" err="1" smtClean="0"/>
              <a:t>ServletRequest</a:t>
            </a:r>
            <a:r>
              <a:rPr lang="fr-FR" dirty="0" smtClean="0"/>
              <a:t> </a:t>
            </a:r>
            <a:r>
              <a:rPr lang="fr-FR" dirty="0" err="1" smtClean="0"/>
              <a:t>req</a:t>
            </a:r>
            <a:r>
              <a:rPr lang="fr-FR" dirty="0" smtClean="0"/>
              <a:t>, </a:t>
            </a:r>
            <a:r>
              <a:rPr lang="fr-FR" dirty="0" err="1" smtClean="0"/>
              <a:t>ServletResponse</a:t>
            </a:r>
            <a:r>
              <a:rPr lang="fr-FR" dirty="0" smtClean="0"/>
              <a:t> </a:t>
            </a:r>
            <a:r>
              <a:rPr lang="fr-FR" dirty="0" err="1" smtClean="0"/>
              <a:t>res</a:t>
            </a:r>
            <a:r>
              <a:rPr lang="fr-FR" dirty="0" smtClean="0"/>
              <a:t>) </a:t>
            </a:r>
            <a:r>
              <a:rPr lang="fr-FR" dirty="0" err="1" smtClean="0"/>
              <a:t>throws</a:t>
            </a:r>
            <a:r>
              <a:rPr lang="fr-FR" dirty="0" smtClean="0"/>
              <a:t> </a:t>
            </a:r>
            <a:r>
              <a:rPr lang="fr-FR" dirty="0" err="1" smtClean="0"/>
              <a:t>ServletException</a:t>
            </a:r>
            <a:r>
              <a:rPr lang="fr-FR" dirty="0" smtClean="0"/>
              <a:t>, </a:t>
            </a:r>
            <a:r>
              <a:rPr lang="fr-FR" dirty="0" err="1" smtClean="0"/>
              <a:t>IOException</a:t>
            </a:r>
            <a:r>
              <a:rPr lang="fr-FR" dirty="0" smtClean="0"/>
              <a:t> → Doit être implémentée.</a:t>
            </a:r>
            <a:endParaRPr lang="fr-FR" dirty="0"/>
          </a:p>
        </p:txBody>
      </p:sp>
    </p:spTree>
    <p:extLst>
      <p:ext uri="{BB962C8B-B14F-4D97-AF65-F5344CB8AC3E}">
        <p14:creationId xmlns:p14="http://schemas.microsoft.com/office/powerpoint/2010/main" val="23788508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HttpServlet</a:t>
            </a:r>
            <a:r>
              <a:rPr lang="fr-FR" dirty="0"/>
              <a:t> </a:t>
            </a:r>
          </a:p>
        </p:txBody>
      </p:sp>
      <p:sp>
        <p:nvSpPr>
          <p:cNvPr id="3" name="Espace réservé du contenu 2"/>
          <p:cNvSpPr>
            <a:spLocks noGrp="1"/>
          </p:cNvSpPr>
          <p:nvPr>
            <p:ph idx="1"/>
          </p:nvPr>
        </p:nvSpPr>
        <p:spPr/>
        <p:txBody>
          <a:bodyPr/>
          <a:lstStyle/>
          <a:p>
            <a:r>
              <a:rPr lang="fr-FR" dirty="0" err="1" smtClean="0"/>
              <a:t>javax.servlet.http.HttpServlet</a:t>
            </a:r>
            <a:r>
              <a:rPr lang="fr-FR" dirty="0" smtClean="0"/>
              <a:t> (Classe Abstraite)Hérite de </a:t>
            </a:r>
            <a:r>
              <a:rPr lang="fr-FR" dirty="0" err="1" smtClean="0"/>
              <a:t>GenericServlet</a:t>
            </a:r>
            <a:r>
              <a:rPr lang="fr-FR" dirty="0" smtClean="0"/>
              <a:t> et ajoute des méthodes spécifiques au protocole HTTP.</a:t>
            </a:r>
          </a:p>
          <a:p>
            <a:r>
              <a:rPr lang="fr-FR" dirty="0" smtClean="0"/>
              <a:t>Elle redirige les requêtes vers </a:t>
            </a:r>
            <a:r>
              <a:rPr lang="fr-FR" dirty="0" err="1" smtClean="0"/>
              <a:t>doGet</a:t>
            </a:r>
            <a:r>
              <a:rPr lang="fr-FR" dirty="0" smtClean="0"/>
              <a:t>, </a:t>
            </a:r>
            <a:r>
              <a:rPr lang="fr-FR" dirty="0" err="1" smtClean="0"/>
              <a:t>doPost</a:t>
            </a:r>
            <a:r>
              <a:rPr lang="fr-FR" dirty="0" smtClean="0"/>
              <a:t>, </a:t>
            </a:r>
            <a:r>
              <a:rPr lang="fr-FR" dirty="0" err="1" smtClean="0"/>
              <a:t>doPut</a:t>
            </a:r>
            <a:r>
              <a:rPr lang="fr-FR" dirty="0" smtClean="0"/>
              <a:t>, </a:t>
            </a:r>
            <a:r>
              <a:rPr lang="fr-FR" dirty="0" err="1" smtClean="0"/>
              <a:t>doDelete</a:t>
            </a:r>
            <a:r>
              <a:rPr lang="fr-FR" dirty="0" smtClean="0"/>
              <a:t>, etc.</a:t>
            </a:r>
            <a:endParaRPr lang="fr-FR" dirty="0"/>
          </a:p>
        </p:txBody>
      </p:sp>
    </p:spTree>
    <p:extLst>
      <p:ext uri="{BB962C8B-B14F-4D97-AF65-F5344CB8AC3E}">
        <p14:creationId xmlns:p14="http://schemas.microsoft.com/office/powerpoint/2010/main" val="4921100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Principales </a:t>
            </a:r>
            <a:r>
              <a:rPr lang="fr-FR" dirty="0" err="1" smtClean="0"/>
              <a:t>methodes</a:t>
            </a:r>
            <a:r>
              <a:rPr lang="fr-FR" dirty="0" smtClean="0"/>
              <a:t> : </a:t>
            </a:r>
            <a:r>
              <a:rPr lang="fr-FR" dirty="0" err="1"/>
              <a:t>HttpServlet</a:t>
            </a:r>
            <a:r>
              <a:rPr lang="fr-FR" dirty="0"/>
              <a:t> </a:t>
            </a:r>
          </a:p>
        </p:txBody>
      </p:sp>
      <p:sp>
        <p:nvSpPr>
          <p:cNvPr id="3" name="Espace réservé du contenu 2"/>
          <p:cNvSpPr>
            <a:spLocks noGrp="1"/>
          </p:cNvSpPr>
          <p:nvPr>
            <p:ph idx="1"/>
          </p:nvPr>
        </p:nvSpPr>
        <p:spPr/>
        <p:txBody>
          <a:bodyPr/>
          <a:lstStyle/>
          <a:p>
            <a:r>
              <a:rPr lang="fr-FR" dirty="0" err="1" smtClean="0"/>
              <a:t>protected</a:t>
            </a:r>
            <a:r>
              <a:rPr lang="fr-FR" dirty="0" smtClean="0"/>
              <a:t> </a:t>
            </a:r>
            <a:r>
              <a:rPr lang="fr-FR" dirty="0" err="1" smtClean="0"/>
              <a:t>void</a:t>
            </a:r>
            <a:r>
              <a:rPr lang="fr-FR" dirty="0" smtClean="0"/>
              <a:t> </a:t>
            </a:r>
            <a:r>
              <a:rPr lang="fr-FR" dirty="0" err="1" smtClean="0"/>
              <a:t>doGet</a:t>
            </a:r>
            <a:r>
              <a:rPr lang="fr-FR" dirty="0" smtClean="0"/>
              <a:t>(</a:t>
            </a:r>
            <a:r>
              <a:rPr lang="fr-FR" dirty="0" err="1" smtClean="0"/>
              <a:t>HttpServletRequest</a:t>
            </a:r>
            <a:r>
              <a:rPr lang="fr-FR" dirty="0" smtClean="0"/>
              <a:t> </a:t>
            </a:r>
            <a:r>
              <a:rPr lang="fr-FR" dirty="0" err="1" smtClean="0"/>
              <a:t>req</a:t>
            </a:r>
            <a:r>
              <a:rPr lang="fr-FR" dirty="0" smtClean="0"/>
              <a:t>, </a:t>
            </a:r>
            <a:r>
              <a:rPr lang="fr-FR" dirty="0" err="1" smtClean="0"/>
              <a:t>HttpServletResponse</a:t>
            </a:r>
            <a:r>
              <a:rPr lang="fr-FR" dirty="0" smtClean="0"/>
              <a:t> </a:t>
            </a:r>
            <a:r>
              <a:rPr lang="fr-FR" dirty="0" err="1" smtClean="0"/>
              <a:t>resp</a:t>
            </a:r>
            <a:r>
              <a:rPr lang="fr-FR" dirty="0" smtClean="0"/>
              <a:t>) </a:t>
            </a:r>
            <a:r>
              <a:rPr lang="fr-FR" dirty="0" err="1" smtClean="0"/>
              <a:t>throws</a:t>
            </a:r>
            <a:r>
              <a:rPr lang="fr-FR" dirty="0" smtClean="0"/>
              <a:t> </a:t>
            </a:r>
            <a:r>
              <a:rPr lang="fr-FR" dirty="0" err="1" smtClean="0"/>
              <a:t>ServletException</a:t>
            </a:r>
            <a:r>
              <a:rPr lang="fr-FR" dirty="0" smtClean="0"/>
              <a:t>, </a:t>
            </a:r>
            <a:r>
              <a:rPr lang="fr-FR" dirty="0" err="1" smtClean="0"/>
              <a:t>IOExceptionprotected</a:t>
            </a:r>
            <a:endParaRPr lang="fr-FR" dirty="0" smtClean="0"/>
          </a:p>
          <a:p>
            <a:r>
              <a:rPr lang="fr-FR" dirty="0" smtClean="0"/>
              <a:t> </a:t>
            </a:r>
            <a:r>
              <a:rPr lang="fr-FR" dirty="0" err="1" smtClean="0"/>
              <a:t>void</a:t>
            </a:r>
            <a:r>
              <a:rPr lang="fr-FR" dirty="0" smtClean="0"/>
              <a:t> </a:t>
            </a:r>
            <a:r>
              <a:rPr lang="fr-FR" dirty="0" err="1" smtClean="0"/>
              <a:t>doPost</a:t>
            </a:r>
            <a:r>
              <a:rPr lang="fr-FR" dirty="0" smtClean="0"/>
              <a:t>(</a:t>
            </a:r>
            <a:r>
              <a:rPr lang="fr-FR" dirty="0" err="1" smtClean="0"/>
              <a:t>HttpServletRequest</a:t>
            </a:r>
            <a:r>
              <a:rPr lang="fr-FR" dirty="0" smtClean="0"/>
              <a:t> </a:t>
            </a:r>
            <a:r>
              <a:rPr lang="fr-FR" dirty="0" err="1" smtClean="0"/>
              <a:t>req</a:t>
            </a:r>
            <a:r>
              <a:rPr lang="fr-FR" dirty="0" smtClean="0"/>
              <a:t>, </a:t>
            </a:r>
            <a:r>
              <a:rPr lang="fr-FR" dirty="0" err="1" smtClean="0"/>
              <a:t>HttpServletResponse</a:t>
            </a:r>
            <a:r>
              <a:rPr lang="fr-FR" dirty="0" smtClean="0"/>
              <a:t> </a:t>
            </a:r>
            <a:r>
              <a:rPr lang="fr-FR" dirty="0" err="1" smtClean="0"/>
              <a:t>resp</a:t>
            </a:r>
            <a:r>
              <a:rPr lang="fr-FR" dirty="0" smtClean="0"/>
              <a:t>) </a:t>
            </a:r>
            <a:r>
              <a:rPr lang="fr-FR" dirty="0" err="1" smtClean="0"/>
              <a:t>throws</a:t>
            </a:r>
            <a:r>
              <a:rPr lang="fr-FR" dirty="0" smtClean="0"/>
              <a:t> </a:t>
            </a:r>
            <a:r>
              <a:rPr lang="fr-FR" dirty="0" err="1" smtClean="0"/>
              <a:t>ServletException</a:t>
            </a:r>
            <a:r>
              <a:rPr lang="fr-FR" dirty="0" smtClean="0"/>
              <a:t>, </a:t>
            </a:r>
            <a:r>
              <a:rPr lang="fr-FR" dirty="0" err="1" smtClean="0"/>
              <a:t>IOExceptionprotected</a:t>
            </a:r>
            <a:r>
              <a:rPr lang="fr-FR" dirty="0" smtClean="0"/>
              <a:t> </a:t>
            </a:r>
          </a:p>
          <a:p>
            <a:r>
              <a:rPr lang="fr-FR" dirty="0" err="1" smtClean="0"/>
              <a:t>void</a:t>
            </a:r>
            <a:r>
              <a:rPr lang="fr-FR" dirty="0" smtClean="0"/>
              <a:t> </a:t>
            </a:r>
            <a:r>
              <a:rPr lang="fr-FR" dirty="0" err="1" smtClean="0"/>
              <a:t>doPut</a:t>
            </a:r>
            <a:r>
              <a:rPr lang="fr-FR" dirty="0" smtClean="0"/>
              <a:t>(</a:t>
            </a:r>
            <a:r>
              <a:rPr lang="fr-FR" dirty="0" err="1" smtClean="0"/>
              <a:t>HttpServletRequest</a:t>
            </a:r>
            <a:r>
              <a:rPr lang="fr-FR" dirty="0" smtClean="0"/>
              <a:t> </a:t>
            </a:r>
            <a:r>
              <a:rPr lang="fr-FR" dirty="0" err="1" smtClean="0"/>
              <a:t>req</a:t>
            </a:r>
            <a:r>
              <a:rPr lang="fr-FR" dirty="0" smtClean="0"/>
              <a:t>, </a:t>
            </a:r>
            <a:r>
              <a:rPr lang="fr-FR" dirty="0" err="1" smtClean="0"/>
              <a:t>HttpServletResponse</a:t>
            </a:r>
            <a:r>
              <a:rPr lang="fr-FR" dirty="0" smtClean="0"/>
              <a:t> </a:t>
            </a:r>
            <a:r>
              <a:rPr lang="fr-FR" dirty="0" err="1" smtClean="0"/>
              <a:t>resp</a:t>
            </a:r>
            <a:r>
              <a:rPr lang="fr-FR" dirty="0" smtClean="0"/>
              <a:t>) </a:t>
            </a:r>
            <a:r>
              <a:rPr lang="fr-FR" dirty="0" err="1" smtClean="0"/>
              <a:t>throws</a:t>
            </a:r>
            <a:r>
              <a:rPr lang="fr-FR" dirty="0" smtClean="0"/>
              <a:t> </a:t>
            </a:r>
            <a:r>
              <a:rPr lang="fr-FR" dirty="0" err="1" smtClean="0"/>
              <a:t>ServletException</a:t>
            </a:r>
            <a:r>
              <a:rPr lang="fr-FR" dirty="0" smtClean="0"/>
              <a:t>, </a:t>
            </a:r>
            <a:r>
              <a:rPr lang="fr-FR" dirty="0" err="1" smtClean="0"/>
              <a:t>IOExceptionprotected</a:t>
            </a:r>
            <a:r>
              <a:rPr lang="fr-FR" dirty="0" smtClean="0"/>
              <a:t> </a:t>
            </a:r>
          </a:p>
          <a:p>
            <a:r>
              <a:rPr lang="fr-FR" dirty="0" err="1" smtClean="0"/>
              <a:t>void</a:t>
            </a:r>
            <a:r>
              <a:rPr lang="fr-FR" dirty="0" smtClean="0"/>
              <a:t> </a:t>
            </a:r>
            <a:r>
              <a:rPr lang="fr-FR" dirty="0" err="1" smtClean="0"/>
              <a:t>doDelete</a:t>
            </a:r>
            <a:r>
              <a:rPr lang="fr-FR" dirty="0" smtClean="0"/>
              <a:t>(</a:t>
            </a:r>
            <a:r>
              <a:rPr lang="fr-FR" dirty="0" err="1" smtClean="0"/>
              <a:t>HttpServletRequest</a:t>
            </a:r>
            <a:r>
              <a:rPr lang="fr-FR" dirty="0" smtClean="0"/>
              <a:t> </a:t>
            </a:r>
            <a:r>
              <a:rPr lang="fr-FR" dirty="0" err="1" smtClean="0"/>
              <a:t>req</a:t>
            </a:r>
            <a:r>
              <a:rPr lang="fr-FR" dirty="0" smtClean="0"/>
              <a:t>, </a:t>
            </a:r>
            <a:r>
              <a:rPr lang="fr-FR" dirty="0" err="1" smtClean="0"/>
              <a:t>HttpServletResponse</a:t>
            </a:r>
            <a:r>
              <a:rPr lang="fr-FR" dirty="0" smtClean="0"/>
              <a:t> </a:t>
            </a:r>
            <a:r>
              <a:rPr lang="fr-FR" dirty="0" err="1" smtClean="0"/>
              <a:t>resp</a:t>
            </a:r>
            <a:r>
              <a:rPr lang="fr-FR" dirty="0" smtClean="0"/>
              <a:t>) </a:t>
            </a:r>
            <a:r>
              <a:rPr lang="fr-FR" dirty="0" err="1" smtClean="0"/>
              <a:t>throws</a:t>
            </a:r>
            <a:r>
              <a:rPr lang="fr-FR" dirty="0" smtClean="0"/>
              <a:t> </a:t>
            </a:r>
            <a:r>
              <a:rPr lang="fr-FR" dirty="0" err="1" smtClean="0"/>
              <a:t>ServletException</a:t>
            </a:r>
            <a:r>
              <a:rPr lang="fr-FR" dirty="0" smtClean="0"/>
              <a:t>, </a:t>
            </a:r>
            <a:r>
              <a:rPr lang="fr-FR" dirty="0" err="1" smtClean="0"/>
              <a:t>IOException</a:t>
            </a:r>
            <a:endParaRPr lang="fr-FR" dirty="0"/>
          </a:p>
        </p:txBody>
      </p:sp>
    </p:spTree>
    <p:extLst>
      <p:ext uri="{BB962C8B-B14F-4D97-AF65-F5344CB8AC3E}">
        <p14:creationId xmlns:p14="http://schemas.microsoft.com/office/powerpoint/2010/main" val="16739547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 Interface </a:t>
            </a:r>
            <a:r>
              <a:rPr lang="fr-FR" dirty="0" err="1" smtClean="0"/>
              <a:t>HttpServletRequest</a:t>
            </a:r>
            <a:endParaRPr lang="fr-FR" dirty="0"/>
          </a:p>
        </p:txBody>
      </p:sp>
      <p:sp>
        <p:nvSpPr>
          <p:cNvPr id="3" name="Espace réservé du contenu 2"/>
          <p:cNvSpPr>
            <a:spLocks noGrp="1"/>
          </p:cNvSpPr>
          <p:nvPr>
            <p:ph idx="1"/>
          </p:nvPr>
        </p:nvSpPr>
        <p:spPr/>
        <p:txBody>
          <a:bodyPr/>
          <a:lstStyle/>
          <a:p>
            <a:r>
              <a:rPr lang="fr-FR" dirty="0" smtClean="0"/>
              <a:t>L'interface </a:t>
            </a:r>
            <a:r>
              <a:rPr lang="fr-FR" dirty="0" err="1" smtClean="0"/>
              <a:t>HttpServletRequest</a:t>
            </a:r>
            <a:r>
              <a:rPr lang="fr-FR" dirty="0" smtClean="0"/>
              <a:t> permet de lire les informations envoyées par le client (navigateur, API...).</a:t>
            </a:r>
          </a:p>
          <a:p>
            <a:pPr marL="0" indent="0">
              <a:buNone/>
            </a:pPr>
            <a:endParaRPr lang="fr-FR" dirty="0"/>
          </a:p>
        </p:txBody>
      </p:sp>
    </p:spTree>
    <p:extLst>
      <p:ext uri="{BB962C8B-B14F-4D97-AF65-F5344CB8AC3E}">
        <p14:creationId xmlns:p14="http://schemas.microsoft.com/office/powerpoint/2010/main" val="1223679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nvGraphicFramePr>
        <p:xfrm>
          <a:off x="365759" y="191585"/>
          <a:ext cx="10415451" cy="5921763"/>
        </p:xfrm>
        <a:graphic>
          <a:graphicData uri="http://schemas.openxmlformats.org/drawingml/2006/table">
            <a:tbl>
              <a:tblPr/>
              <a:tblGrid>
                <a:gridCol w="3471817"/>
                <a:gridCol w="3471817"/>
                <a:gridCol w="3471817"/>
              </a:tblGrid>
              <a:tr h="245877">
                <a:tc>
                  <a:txBody>
                    <a:bodyPr/>
                    <a:lstStyle/>
                    <a:p>
                      <a:r>
                        <a:rPr lang="fr-FR" sz="900" b="1" dirty="0"/>
                        <a:t>Méthode</a:t>
                      </a:r>
                      <a:endParaRPr lang="fr-FR" sz="900" dirty="0"/>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900" b="1" dirty="0"/>
                        <a:t>Description</a:t>
                      </a:r>
                      <a:endParaRPr lang="fr-FR" sz="900" dirty="0"/>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900" b="1" dirty="0"/>
                        <a:t>Exemple d'utilisation</a:t>
                      </a:r>
                      <a:endParaRPr lang="fr-FR" sz="900" dirty="0"/>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7693">
                <a:tc>
                  <a:txBody>
                    <a:bodyPr/>
                    <a:lstStyle/>
                    <a:p>
                      <a:r>
                        <a:rPr lang="fr-FR" sz="1200" b="1" dirty="0"/>
                        <a:t>String </a:t>
                      </a:r>
                      <a:r>
                        <a:rPr lang="fr-FR" sz="1200" b="1" dirty="0" err="1"/>
                        <a:t>getMethod</a:t>
                      </a:r>
                      <a:r>
                        <a:rPr lang="fr-FR" sz="1200" b="1" dirty="0"/>
                        <a:t>()</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200" b="1" dirty="0"/>
                        <a:t>Retourne la méthode HTTP utilisée (GET, POST, etc.).</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200" b="1"/>
                        <a:t>req.getMethod(); // Ex: "GET"</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7693">
                <a:tc>
                  <a:txBody>
                    <a:bodyPr/>
                    <a:lstStyle/>
                    <a:p>
                      <a:r>
                        <a:rPr lang="fr-FR" sz="1200" b="1" dirty="0"/>
                        <a:t>String </a:t>
                      </a:r>
                      <a:r>
                        <a:rPr lang="fr-FR" sz="1200" b="1" dirty="0" err="1"/>
                        <a:t>getRequestURI</a:t>
                      </a:r>
                      <a:r>
                        <a:rPr lang="fr-FR" sz="1200" b="1" dirty="0"/>
                        <a:t>()</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200" b="1"/>
                        <a:t>Retourne l’URI de la requête.</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200" b="1"/>
                        <a:t>req.getRequestURI(); // Ex: "/servlet/hello"</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7693">
                <a:tc>
                  <a:txBody>
                    <a:bodyPr/>
                    <a:lstStyle/>
                    <a:p>
                      <a:r>
                        <a:rPr lang="fr-FR" sz="1200" b="1" dirty="0"/>
                        <a:t>String </a:t>
                      </a:r>
                      <a:r>
                        <a:rPr lang="fr-FR" sz="1200" b="1" dirty="0" err="1"/>
                        <a:t>getContextPath</a:t>
                      </a:r>
                      <a:r>
                        <a:rPr lang="fr-FR" sz="1200" b="1" dirty="0"/>
                        <a:t>()</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200" b="1"/>
                        <a:t>Retourne le chemin contextuel de l'application.</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200" b="1"/>
                        <a:t>req.getContextPath(); // Ex: "/monApp"</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7693">
                <a:tc>
                  <a:txBody>
                    <a:bodyPr/>
                    <a:lstStyle/>
                    <a:p>
                      <a:r>
                        <a:rPr lang="fr-FR" sz="1200" b="1" dirty="0"/>
                        <a:t>String </a:t>
                      </a:r>
                      <a:r>
                        <a:rPr lang="fr-FR" sz="1200" b="1" dirty="0" err="1"/>
                        <a:t>getParameter</a:t>
                      </a:r>
                      <a:r>
                        <a:rPr lang="fr-FR" sz="1200" b="1" dirty="0"/>
                        <a:t>(String </a:t>
                      </a:r>
                      <a:r>
                        <a:rPr lang="fr-FR" sz="1200" b="1" dirty="0" err="1"/>
                        <a:t>name</a:t>
                      </a:r>
                      <a:r>
                        <a:rPr lang="fr-FR" sz="1200" b="1" dirty="0"/>
                        <a:t>)</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200" b="1"/>
                        <a:t>Récupère un paramètre envoyé en GET ou POST.</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200" b="1"/>
                        <a:t>req.getParameter("nom");</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7693">
                <a:tc>
                  <a:txBody>
                    <a:bodyPr/>
                    <a:lstStyle/>
                    <a:p>
                      <a:r>
                        <a:rPr lang="fr-FR" sz="1200" b="1" dirty="0" err="1"/>
                        <a:t>Map</a:t>
                      </a:r>
                      <a:r>
                        <a:rPr lang="fr-FR" sz="1200" b="1" dirty="0"/>
                        <a:t>&lt;String, String[]&gt; </a:t>
                      </a:r>
                      <a:r>
                        <a:rPr lang="fr-FR" sz="1200" b="1" dirty="0" err="1"/>
                        <a:t>getParameterMap</a:t>
                      </a:r>
                      <a:r>
                        <a:rPr lang="fr-FR" sz="1200" b="1" dirty="0"/>
                        <a:t>()</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200" b="1"/>
                        <a:t>Retourne tous les paramètres sous forme de Map.</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200" b="1"/>
                        <a:t>req.getParameterMap();</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7693">
                <a:tc>
                  <a:txBody>
                    <a:bodyPr/>
                    <a:lstStyle/>
                    <a:p>
                      <a:r>
                        <a:rPr lang="fr-FR" sz="1200" b="1" dirty="0" err="1"/>
                        <a:t>Enumeration</a:t>
                      </a:r>
                      <a:r>
                        <a:rPr lang="fr-FR" sz="1200" b="1" dirty="0"/>
                        <a:t>&lt;String&gt; </a:t>
                      </a:r>
                      <a:r>
                        <a:rPr lang="fr-FR" sz="1200" b="1" dirty="0" err="1"/>
                        <a:t>getParameterNames</a:t>
                      </a:r>
                      <a:r>
                        <a:rPr lang="fr-FR" sz="1200" b="1" dirty="0"/>
                        <a:t>()</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200" b="1"/>
                        <a:t>Retourne la liste des noms des paramètres.</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200" b="1"/>
                        <a:t>req.getParameterNames();</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7693">
                <a:tc>
                  <a:txBody>
                    <a:bodyPr/>
                    <a:lstStyle/>
                    <a:p>
                      <a:r>
                        <a:rPr lang="fr-FR" sz="1200" b="1" dirty="0"/>
                        <a:t>Cookie[] </a:t>
                      </a:r>
                      <a:r>
                        <a:rPr lang="fr-FR" sz="1200" b="1" dirty="0" err="1"/>
                        <a:t>getCookies</a:t>
                      </a:r>
                      <a:r>
                        <a:rPr lang="fr-FR" sz="1200" b="1" dirty="0"/>
                        <a:t>()</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200" b="1"/>
                        <a:t>Retourne les cookies envoyés par le client.</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200" b="1"/>
                        <a:t>req.getCookies();</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7693">
                <a:tc>
                  <a:txBody>
                    <a:bodyPr/>
                    <a:lstStyle/>
                    <a:p>
                      <a:r>
                        <a:rPr lang="fr-FR" sz="1200" b="1"/>
                        <a:t>HttpSession getSession()</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200" b="1" dirty="0"/>
                        <a:t>Retourne la session utilisateur (créée si inexistante).</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200" b="1"/>
                        <a:t>HttpSession session = req.getSession();</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7693">
                <a:tc>
                  <a:txBody>
                    <a:bodyPr/>
                    <a:lstStyle/>
                    <a:p>
                      <a:r>
                        <a:rPr lang="fr-FR" sz="1200" b="1"/>
                        <a:t>String getHeader(String name)</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200" b="1" dirty="0"/>
                        <a:t>Récupère un en-tête HTTP (ex: User-Agent).</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200" b="1"/>
                        <a:t>req.getHeader("User-Agent");</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7693">
                <a:tc>
                  <a:txBody>
                    <a:bodyPr/>
                    <a:lstStyle/>
                    <a:p>
                      <a:r>
                        <a:rPr lang="fr-FR" sz="1200" b="1"/>
                        <a:t>Enumeration&lt;String&gt; getHeaderNames()</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200" b="1" dirty="0"/>
                        <a:t>Retourne la liste des noms des en-têtes HTTP.</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200" b="1" dirty="0" err="1"/>
                        <a:t>req.getHeaderNames</a:t>
                      </a:r>
                      <a:r>
                        <a:rPr lang="fr-FR" sz="1200" b="1" dirty="0"/>
                        <a:t>();</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7693">
                <a:tc>
                  <a:txBody>
                    <a:bodyPr/>
                    <a:lstStyle/>
                    <a:p>
                      <a:r>
                        <a:rPr lang="fr-FR" sz="1200" b="1"/>
                        <a:t>BufferedReader getReader()</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200" b="1" dirty="0"/>
                        <a:t>Lit les données du corps de la requête (ex: JSON, XML).</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200" b="1" dirty="0" err="1"/>
                        <a:t>BufferedReader</a:t>
                      </a:r>
                      <a:r>
                        <a:rPr lang="fr-FR" sz="1200" b="1" dirty="0"/>
                        <a:t> </a:t>
                      </a:r>
                      <a:r>
                        <a:rPr lang="fr-FR" sz="1200" b="1" dirty="0" err="1"/>
                        <a:t>reader</a:t>
                      </a:r>
                      <a:r>
                        <a:rPr lang="fr-FR" sz="1200" b="1" dirty="0"/>
                        <a:t> = </a:t>
                      </a:r>
                      <a:r>
                        <a:rPr lang="fr-FR" sz="1200" b="1" dirty="0" err="1"/>
                        <a:t>req.getReader</a:t>
                      </a:r>
                      <a:r>
                        <a:rPr lang="fr-FR" sz="1200" b="1" dirty="0"/>
                        <a:t>();</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5877">
                <a:tc>
                  <a:txBody>
                    <a:bodyPr/>
                    <a:lstStyle/>
                    <a:p>
                      <a:r>
                        <a:rPr lang="fr-FR" sz="1200" b="1"/>
                        <a:t>String getRemoteAddr()</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200" b="1" dirty="0"/>
                        <a:t>Retourne l'adresse IP du client.</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200" b="1" dirty="0" err="1"/>
                        <a:t>req.getRemoteAddr</a:t>
                      </a:r>
                      <a:r>
                        <a:rPr lang="fr-FR" sz="1200" b="1" dirty="0"/>
                        <a:t>();</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7693">
                <a:tc>
                  <a:txBody>
                    <a:bodyPr/>
                    <a:lstStyle/>
                    <a:p>
                      <a:r>
                        <a:rPr lang="fr-FR" sz="1200" b="1"/>
                        <a:t>String getQueryString()</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200" b="1" dirty="0"/>
                        <a:t>Retourne la chaîne de requête (?nom=</a:t>
                      </a:r>
                      <a:r>
                        <a:rPr lang="fr-FR" sz="1200" b="1" dirty="0" err="1"/>
                        <a:t>John&amp;age</a:t>
                      </a:r>
                      <a:r>
                        <a:rPr lang="fr-FR" sz="1200" b="1" dirty="0"/>
                        <a:t>=25).</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200" b="1" dirty="0" err="1"/>
                        <a:t>req.getQueryString</a:t>
                      </a:r>
                      <a:r>
                        <a:rPr lang="fr-FR" sz="1200" b="1" dirty="0"/>
                        <a:t>();</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7693">
                <a:tc>
                  <a:txBody>
                    <a:bodyPr/>
                    <a:lstStyle/>
                    <a:p>
                      <a:r>
                        <a:rPr lang="fr-FR" sz="1200" b="1"/>
                        <a:t>int getContentLength()</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200" b="1"/>
                        <a:t>Retourne la taille du corps de la requête.</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1200" b="1" dirty="0" err="1"/>
                        <a:t>req.getContentLength</a:t>
                      </a:r>
                      <a:r>
                        <a:rPr lang="fr-FR" sz="1200" b="1" dirty="0"/>
                        <a:t>();</a:t>
                      </a:r>
                    </a:p>
                  </a:txBody>
                  <a:tcPr marL="43953" marR="43953" marT="21976" marB="219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944586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d’utilisation</a:t>
            </a:r>
            <a:endParaRPr lang="fr-FR" dirty="0"/>
          </a:p>
        </p:txBody>
      </p:sp>
      <p:sp>
        <p:nvSpPr>
          <p:cNvPr id="3" name="Espace réservé du contenu 2"/>
          <p:cNvSpPr>
            <a:spLocks noGrp="1"/>
          </p:cNvSpPr>
          <p:nvPr>
            <p:ph idx="1"/>
          </p:nvPr>
        </p:nvSpPr>
        <p:spPr/>
        <p:txBody>
          <a:bodyPr>
            <a:normAutofit fontScale="55000" lnSpcReduction="20000"/>
          </a:bodyPr>
          <a:lstStyle/>
          <a:p>
            <a:pPr marL="0" indent="0">
              <a:buNone/>
            </a:pPr>
            <a:r>
              <a:rPr lang="fr-FR" dirty="0" smtClean="0"/>
              <a:t>@</a:t>
            </a:r>
            <a:r>
              <a:rPr lang="fr-FR" dirty="0" err="1" smtClean="0"/>
              <a:t>WebServlet</a:t>
            </a:r>
            <a:r>
              <a:rPr lang="fr-FR" dirty="0" smtClean="0"/>
              <a:t>("/info")</a:t>
            </a:r>
          </a:p>
          <a:p>
            <a:pPr marL="0" indent="0">
              <a:buNone/>
            </a:pPr>
            <a:r>
              <a:rPr lang="fr-FR" dirty="0" smtClean="0"/>
              <a:t>public class </a:t>
            </a:r>
            <a:r>
              <a:rPr lang="fr-FR" dirty="0" err="1" smtClean="0"/>
              <a:t>InfoServlet</a:t>
            </a:r>
            <a:r>
              <a:rPr lang="fr-FR" dirty="0" smtClean="0"/>
              <a:t> </a:t>
            </a:r>
            <a:r>
              <a:rPr lang="fr-FR" dirty="0" err="1" smtClean="0"/>
              <a:t>extends</a:t>
            </a:r>
            <a:r>
              <a:rPr lang="fr-FR" dirty="0" smtClean="0"/>
              <a:t> </a:t>
            </a:r>
            <a:r>
              <a:rPr lang="fr-FR" dirty="0" err="1" smtClean="0"/>
              <a:t>HttpServlet</a:t>
            </a:r>
            <a:r>
              <a:rPr lang="fr-FR" dirty="0" smtClean="0"/>
              <a:t> {</a:t>
            </a:r>
          </a:p>
          <a:p>
            <a:pPr marL="0" indent="0">
              <a:buNone/>
            </a:pPr>
            <a:r>
              <a:rPr lang="fr-FR" dirty="0" smtClean="0"/>
              <a:t>    @</a:t>
            </a:r>
            <a:r>
              <a:rPr lang="fr-FR" dirty="0" err="1" smtClean="0"/>
              <a:t>Override</a:t>
            </a:r>
            <a:endParaRPr lang="fr-FR" dirty="0" smtClean="0"/>
          </a:p>
          <a:p>
            <a:pPr marL="0" indent="0">
              <a:buNone/>
            </a:pPr>
            <a:r>
              <a:rPr lang="fr-FR" dirty="0" smtClean="0"/>
              <a:t>    </a:t>
            </a:r>
            <a:r>
              <a:rPr lang="fr-FR" dirty="0" err="1" smtClean="0"/>
              <a:t>protected</a:t>
            </a:r>
            <a:r>
              <a:rPr lang="fr-FR" dirty="0" smtClean="0"/>
              <a:t> </a:t>
            </a:r>
            <a:r>
              <a:rPr lang="fr-FR" dirty="0" err="1" smtClean="0"/>
              <a:t>void</a:t>
            </a:r>
            <a:r>
              <a:rPr lang="fr-FR" dirty="0" smtClean="0"/>
              <a:t> </a:t>
            </a:r>
            <a:r>
              <a:rPr lang="fr-FR" dirty="0" err="1" smtClean="0"/>
              <a:t>doGet</a:t>
            </a:r>
            <a:r>
              <a:rPr lang="fr-FR" dirty="0" smtClean="0"/>
              <a:t>(</a:t>
            </a:r>
            <a:r>
              <a:rPr lang="fr-FR" dirty="0" err="1" smtClean="0"/>
              <a:t>HttpServletRequest</a:t>
            </a:r>
            <a:r>
              <a:rPr lang="fr-FR" dirty="0" smtClean="0"/>
              <a:t> </a:t>
            </a:r>
            <a:r>
              <a:rPr lang="fr-FR" dirty="0" err="1" smtClean="0"/>
              <a:t>req</a:t>
            </a:r>
            <a:r>
              <a:rPr lang="fr-FR" dirty="0" smtClean="0"/>
              <a:t>, </a:t>
            </a:r>
            <a:r>
              <a:rPr lang="fr-FR" dirty="0" err="1" smtClean="0"/>
              <a:t>HttpServletResponse</a:t>
            </a:r>
            <a:r>
              <a:rPr lang="fr-FR" dirty="0" smtClean="0"/>
              <a:t> </a:t>
            </a:r>
            <a:r>
              <a:rPr lang="fr-FR" dirty="0" err="1" smtClean="0"/>
              <a:t>resp</a:t>
            </a:r>
            <a:r>
              <a:rPr lang="fr-FR" dirty="0" smtClean="0"/>
              <a:t>) </a:t>
            </a:r>
            <a:r>
              <a:rPr lang="fr-FR" dirty="0" err="1" smtClean="0"/>
              <a:t>throws</a:t>
            </a:r>
            <a:r>
              <a:rPr lang="fr-FR" dirty="0" smtClean="0"/>
              <a:t> </a:t>
            </a:r>
            <a:r>
              <a:rPr lang="fr-FR" dirty="0" err="1" smtClean="0"/>
              <a:t>IOException</a:t>
            </a:r>
            <a:r>
              <a:rPr lang="fr-FR" dirty="0" smtClean="0"/>
              <a:t> {</a:t>
            </a:r>
          </a:p>
          <a:p>
            <a:pPr marL="0" indent="0">
              <a:buNone/>
            </a:pPr>
            <a:r>
              <a:rPr lang="fr-FR" dirty="0" smtClean="0"/>
              <a:t>        String </a:t>
            </a:r>
            <a:r>
              <a:rPr lang="fr-FR" dirty="0" err="1" smtClean="0"/>
              <a:t>userAgent</a:t>
            </a:r>
            <a:r>
              <a:rPr lang="fr-FR" dirty="0" smtClean="0"/>
              <a:t> = </a:t>
            </a:r>
            <a:r>
              <a:rPr lang="fr-FR" dirty="0" err="1" smtClean="0"/>
              <a:t>req.getHeader</a:t>
            </a:r>
            <a:r>
              <a:rPr lang="fr-FR" dirty="0" smtClean="0"/>
              <a:t>("User-Agent");</a:t>
            </a:r>
          </a:p>
          <a:p>
            <a:pPr marL="0" indent="0">
              <a:buNone/>
            </a:pPr>
            <a:r>
              <a:rPr lang="fr-FR" dirty="0" smtClean="0"/>
              <a:t>        String </a:t>
            </a:r>
            <a:r>
              <a:rPr lang="fr-FR" dirty="0" err="1" smtClean="0"/>
              <a:t>ip</a:t>
            </a:r>
            <a:r>
              <a:rPr lang="fr-FR" dirty="0" smtClean="0"/>
              <a:t> = </a:t>
            </a:r>
            <a:r>
              <a:rPr lang="fr-FR" dirty="0" err="1" smtClean="0"/>
              <a:t>req.getRemoteAddr</a:t>
            </a:r>
            <a:r>
              <a:rPr lang="fr-FR" dirty="0" smtClean="0"/>
              <a:t>();</a:t>
            </a:r>
          </a:p>
          <a:p>
            <a:pPr marL="0" indent="0">
              <a:buNone/>
            </a:pPr>
            <a:r>
              <a:rPr lang="fr-FR" dirty="0" smtClean="0"/>
              <a:t>        String </a:t>
            </a:r>
            <a:r>
              <a:rPr lang="fr-FR" dirty="0" err="1" smtClean="0"/>
              <a:t>param</a:t>
            </a:r>
            <a:r>
              <a:rPr lang="fr-FR" dirty="0" smtClean="0"/>
              <a:t> = </a:t>
            </a:r>
            <a:r>
              <a:rPr lang="fr-FR" dirty="0" err="1" smtClean="0"/>
              <a:t>req.getParameter</a:t>
            </a:r>
            <a:r>
              <a:rPr lang="fr-FR" dirty="0" smtClean="0"/>
              <a:t>("nom");</a:t>
            </a:r>
          </a:p>
          <a:p>
            <a:pPr marL="0" indent="0">
              <a:buNone/>
            </a:pPr>
            <a:endParaRPr lang="fr-FR" dirty="0" smtClean="0"/>
          </a:p>
          <a:p>
            <a:pPr marL="0" indent="0">
              <a:buNone/>
            </a:pPr>
            <a:r>
              <a:rPr lang="fr-FR" dirty="0" smtClean="0"/>
              <a:t>        </a:t>
            </a:r>
            <a:r>
              <a:rPr lang="fr-FR" dirty="0" err="1" smtClean="0"/>
              <a:t>resp.getWriter</a:t>
            </a:r>
            <a:r>
              <a:rPr lang="fr-FR" dirty="0" smtClean="0"/>
              <a:t>().</a:t>
            </a:r>
            <a:r>
              <a:rPr lang="fr-FR" dirty="0" err="1" smtClean="0"/>
              <a:t>write</a:t>
            </a:r>
            <a:r>
              <a:rPr lang="fr-FR" dirty="0" smtClean="0"/>
              <a:t>("User-Agent: " + </a:t>
            </a:r>
            <a:r>
              <a:rPr lang="fr-FR" dirty="0" err="1" smtClean="0"/>
              <a:t>userAgent</a:t>
            </a:r>
            <a:r>
              <a:rPr lang="fr-FR" dirty="0" smtClean="0"/>
              <a:t> + "\n");</a:t>
            </a:r>
          </a:p>
          <a:p>
            <a:pPr marL="0" indent="0">
              <a:buNone/>
            </a:pPr>
            <a:r>
              <a:rPr lang="fr-FR" dirty="0" smtClean="0"/>
              <a:t>        </a:t>
            </a:r>
            <a:r>
              <a:rPr lang="fr-FR" dirty="0" err="1" smtClean="0"/>
              <a:t>resp.getWriter</a:t>
            </a:r>
            <a:r>
              <a:rPr lang="fr-FR" dirty="0" smtClean="0"/>
              <a:t>().</a:t>
            </a:r>
            <a:r>
              <a:rPr lang="fr-FR" dirty="0" err="1" smtClean="0"/>
              <a:t>write</a:t>
            </a:r>
            <a:r>
              <a:rPr lang="fr-FR" dirty="0" smtClean="0"/>
              <a:t>("IP: " + </a:t>
            </a:r>
            <a:r>
              <a:rPr lang="fr-FR" dirty="0" err="1" smtClean="0"/>
              <a:t>ip</a:t>
            </a:r>
            <a:r>
              <a:rPr lang="fr-FR" dirty="0" smtClean="0"/>
              <a:t> + "\n");</a:t>
            </a:r>
          </a:p>
          <a:p>
            <a:pPr marL="0" indent="0">
              <a:buNone/>
            </a:pPr>
            <a:r>
              <a:rPr lang="fr-FR" dirty="0" smtClean="0"/>
              <a:t>        </a:t>
            </a:r>
            <a:r>
              <a:rPr lang="fr-FR" dirty="0" err="1" smtClean="0"/>
              <a:t>resp.getWriter</a:t>
            </a:r>
            <a:r>
              <a:rPr lang="fr-FR" dirty="0" smtClean="0"/>
              <a:t>().</a:t>
            </a:r>
            <a:r>
              <a:rPr lang="fr-FR" dirty="0" err="1" smtClean="0"/>
              <a:t>write</a:t>
            </a:r>
            <a:r>
              <a:rPr lang="fr-FR" dirty="0" smtClean="0"/>
              <a:t>("Paramètre 'nom': " + </a:t>
            </a:r>
            <a:r>
              <a:rPr lang="fr-FR" dirty="0" err="1" smtClean="0"/>
              <a:t>param</a:t>
            </a:r>
            <a:r>
              <a:rPr lang="fr-FR" dirty="0" smtClean="0"/>
              <a:t> + "\n");</a:t>
            </a:r>
          </a:p>
          <a:p>
            <a:pPr marL="0" indent="0">
              <a:buNone/>
            </a:pPr>
            <a:r>
              <a:rPr lang="fr-FR" dirty="0" smtClean="0"/>
              <a:t>    }</a:t>
            </a:r>
          </a:p>
          <a:p>
            <a:pPr marL="0" indent="0">
              <a:buNone/>
            </a:pPr>
            <a:r>
              <a:rPr lang="fr-FR" dirty="0" smtClean="0"/>
              <a:t>}</a:t>
            </a:r>
          </a:p>
          <a:p>
            <a:pPr marL="0" indent="0">
              <a:buNone/>
            </a:pPr>
            <a:endParaRPr lang="fr-FR" dirty="0"/>
          </a:p>
        </p:txBody>
      </p:sp>
    </p:spTree>
    <p:extLst>
      <p:ext uri="{BB962C8B-B14F-4D97-AF65-F5344CB8AC3E}">
        <p14:creationId xmlns:p14="http://schemas.microsoft.com/office/powerpoint/2010/main" val="3967871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HttpServletResponse</a:t>
            </a:r>
            <a:endParaRPr lang="fr-FR" dirty="0"/>
          </a:p>
        </p:txBody>
      </p:sp>
      <p:sp>
        <p:nvSpPr>
          <p:cNvPr id="3" name="Espace réservé du contenu 2"/>
          <p:cNvSpPr>
            <a:spLocks noGrp="1"/>
          </p:cNvSpPr>
          <p:nvPr>
            <p:ph idx="1"/>
          </p:nvPr>
        </p:nvSpPr>
        <p:spPr/>
        <p:txBody>
          <a:bodyPr/>
          <a:lstStyle/>
          <a:p>
            <a:pPr marL="0" indent="0">
              <a:buNone/>
            </a:pPr>
            <a:endParaRPr lang="fr-FR" dirty="0" smtClean="0"/>
          </a:p>
          <a:p>
            <a:r>
              <a:rPr lang="fr-FR" dirty="0" smtClean="0"/>
              <a:t>L'interface </a:t>
            </a:r>
            <a:r>
              <a:rPr lang="fr-FR" dirty="0" err="1" smtClean="0"/>
              <a:t>HttpServletResponse</a:t>
            </a:r>
            <a:r>
              <a:rPr lang="fr-FR" dirty="0" smtClean="0"/>
              <a:t> permet de construire la réponse HTTP envoyée au client.</a:t>
            </a:r>
            <a:endParaRPr lang="fr-FR" dirty="0"/>
          </a:p>
        </p:txBody>
      </p:sp>
    </p:spTree>
    <p:extLst>
      <p:ext uri="{BB962C8B-B14F-4D97-AF65-F5344CB8AC3E}">
        <p14:creationId xmlns:p14="http://schemas.microsoft.com/office/powerpoint/2010/main" val="36026909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ableau 22"/>
          <p:cNvGraphicFramePr>
            <a:graphicFrameLocks noGrp="1"/>
          </p:cNvGraphicFramePr>
          <p:nvPr>
            <p:extLst>
              <p:ext uri="{D42A27DB-BD31-4B8C-83A1-F6EECF244321}">
                <p14:modId xmlns:p14="http://schemas.microsoft.com/office/powerpoint/2010/main" val="502282614"/>
              </p:ext>
            </p:extLst>
          </p:nvPr>
        </p:nvGraphicFramePr>
        <p:xfrm>
          <a:off x="542927" y="495298"/>
          <a:ext cx="11020422" cy="5681665"/>
        </p:xfrm>
        <a:graphic>
          <a:graphicData uri="http://schemas.openxmlformats.org/drawingml/2006/table">
            <a:tbl>
              <a:tblPr/>
              <a:tblGrid>
                <a:gridCol w="3673474"/>
                <a:gridCol w="3673474"/>
                <a:gridCol w="3673474"/>
              </a:tblGrid>
              <a:tr h="378777">
                <a:tc>
                  <a:txBody>
                    <a:bodyPr/>
                    <a:lstStyle/>
                    <a:p>
                      <a:r>
                        <a:rPr lang="fr-FR" sz="1800" b="1" dirty="0"/>
                        <a:t>Méthode</a:t>
                      </a:r>
                      <a:endParaRPr lang="fr-FR" sz="1800" dirty="0"/>
                    </a:p>
                  </a:txBody>
                  <a:tcPr marL="72522" marR="72522" marT="36261" marB="36261"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fr-FR" sz="1800" b="1" dirty="0"/>
                        <a:t>Description</a:t>
                      </a:r>
                      <a:endParaRPr lang="fr-FR" sz="1800" dirty="0"/>
                    </a:p>
                  </a:txBody>
                  <a:tcPr marL="72522" marR="72522" marT="36261" marB="36261"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fr-FR" sz="1800" b="1" dirty="0"/>
                        <a:t>Exemple d'utilisation</a:t>
                      </a:r>
                      <a:endParaRPr lang="fr-FR" sz="1800" dirty="0"/>
                    </a:p>
                  </a:txBody>
                  <a:tcPr marL="72522" marR="72522" marT="36261" marB="36261"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662861">
                <a:tc>
                  <a:txBody>
                    <a:bodyPr/>
                    <a:lstStyle/>
                    <a:p>
                      <a:r>
                        <a:rPr lang="fr-FR" sz="1400" b="1" dirty="0" err="1">
                          <a:latin typeface="Times New Roman" panose="02020603050405020304" pitchFamily="18" charset="0"/>
                          <a:cs typeface="Times New Roman" panose="02020603050405020304" pitchFamily="18" charset="0"/>
                        </a:rPr>
                        <a:t>void</a:t>
                      </a:r>
                      <a:r>
                        <a:rPr lang="fr-FR" sz="1400" b="1" dirty="0">
                          <a:latin typeface="Times New Roman" panose="02020603050405020304" pitchFamily="18" charset="0"/>
                          <a:cs typeface="Times New Roman" panose="02020603050405020304" pitchFamily="18" charset="0"/>
                        </a:rPr>
                        <a:t> </a:t>
                      </a:r>
                      <a:r>
                        <a:rPr lang="fr-FR" sz="1400" b="1" dirty="0" err="1">
                          <a:latin typeface="Times New Roman" panose="02020603050405020304" pitchFamily="18" charset="0"/>
                          <a:cs typeface="Times New Roman" panose="02020603050405020304" pitchFamily="18" charset="0"/>
                        </a:rPr>
                        <a:t>setContentType</a:t>
                      </a:r>
                      <a:r>
                        <a:rPr lang="fr-FR" sz="1400" b="1" dirty="0">
                          <a:latin typeface="Times New Roman" panose="02020603050405020304" pitchFamily="18" charset="0"/>
                          <a:cs typeface="Times New Roman" panose="02020603050405020304" pitchFamily="18" charset="0"/>
                        </a:rPr>
                        <a:t>(String type)</a:t>
                      </a:r>
                    </a:p>
                  </a:txBody>
                  <a:tcPr marL="72522" marR="72522" marT="36261" marB="36261"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fr-FR" sz="1400" b="1" dirty="0">
                          <a:latin typeface="Times New Roman" panose="02020603050405020304" pitchFamily="18" charset="0"/>
                          <a:cs typeface="Times New Roman" panose="02020603050405020304" pitchFamily="18" charset="0"/>
                        </a:rPr>
                        <a:t>Définit le type de contenu de la réponse (ex: </a:t>
                      </a:r>
                      <a:r>
                        <a:rPr lang="fr-FR" sz="1400" b="1" dirty="0" err="1">
                          <a:latin typeface="Times New Roman" panose="02020603050405020304" pitchFamily="18" charset="0"/>
                          <a:cs typeface="Times New Roman" panose="02020603050405020304" pitchFamily="18" charset="0"/>
                        </a:rPr>
                        <a:t>text</a:t>
                      </a:r>
                      <a:r>
                        <a:rPr lang="fr-FR" sz="1400" b="1" dirty="0">
                          <a:latin typeface="Times New Roman" panose="02020603050405020304" pitchFamily="18" charset="0"/>
                          <a:cs typeface="Times New Roman" panose="02020603050405020304" pitchFamily="18" charset="0"/>
                        </a:rPr>
                        <a:t>/html).</a:t>
                      </a:r>
                    </a:p>
                  </a:txBody>
                  <a:tcPr marL="72522" marR="72522" marT="36261" marB="36261"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fr-FR" sz="1400" b="1">
                          <a:latin typeface="Times New Roman" panose="02020603050405020304" pitchFamily="18" charset="0"/>
                          <a:cs typeface="Times New Roman" panose="02020603050405020304" pitchFamily="18" charset="0"/>
                        </a:rPr>
                        <a:t>resp.setContentType("text/html");</a:t>
                      </a:r>
                    </a:p>
                  </a:txBody>
                  <a:tcPr marL="72522" marR="72522" marT="36261" marB="36261"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662861">
                <a:tc>
                  <a:txBody>
                    <a:bodyPr/>
                    <a:lstStyle/>
                    <a:p>
                      <a:r>
                        <a:rPr lang="fr-FR" sz="1400" b="1" dirty="0" err="1">
                          <a:latin typeface="Times New Roman" panose="02020603050405020304" pitchFamily="18" charset="0"/>
                          <a:cs typeface="Times New Roman" panose="02020603050405020304" pitchFamily="18" charset="0"/>
                        </a:rPr>
                        <a:t>PrintWriter</a:t>
                      </a:r>
                      <a:r>
                        <a:rPr lang="fr-FR" sz="1400" b="1" dirty="0">
                          <a:latin typeface="Times New Roman" panose="02020603050405020304" pitchFamily="18" charset="0"/>
                          <a:cs typeface="Times New Roman" panose="02020603050405020304" pitchFamily="18" charset="0"/>
                        </a:rPr>
                        <a:t> </a:t>
                      </a:r>
                      <a:r>
                        <a:rPr lang="fr-FR" sz="1400" b="1" dirty="0" err="1">
                          <a:latin typeface="Times New Roman" panose="02020603050405020304" pitchFamily="18" charset="0"/>
                          <a:cs typeface="Times New Roman" panose="02020603050405020304" pitchFamily="18" charset="0"/>
                        </a:rPr>
                        <a:t>getWriter</a:t>
                      </a:r>
                      <a:r>
                        <a:rPr lang="fr-FR" sz="1400" b="1" dirty="0">
                          <a:latin typeface="Times New Roman" panose="02020603050405020304" pitchFamily="18" charset="0"/>
                          <a:cs typeface="Times New Roman" panose="02020603050405020304" pitchFamily="18" charset="0"/>
                        </a:rPr>
                        <a:t>()</a:t>
                      </a:r>
                    </a:p>
                  </a:txBody>
                  <a:tcPr marL="72522" marR="72522" marT="36261" marB="36261"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fr-FR" sz="1400" b="1" dirty="0">
                          <a:latin typeface="Times New Roman" panose="02020603050405020304" pitchFamily="18" charset="0"/>
                          <a:cs typeface="Times New Roman" panose="02020603050405020304" pitchFamily="18" charset="0"/>
                        </a:rPr>
                        <a:t>Récupère un </a:t>
                      </a:r>
                      <a:r>
                        <a:rPr lang="fr-FR" sz="1400" b="1" dirty="0" err="1">
                          <a:latin typeface="Times New Roman" panose="02020603050405020304" pitchFamily="18" charset="0"/>
                          <a:cs typeface="Times New Roman" panose="02020603050405020304" pitchFamily="18" charset="0"/>
                        </a:rPr>
                        <a:t>PrintWriter</a:t>
                      </a:r>
                      <a:r>
                        <a:rPr lang="fr-FR" sz="1400" b="1" dirty="0">
                          <a:latin typeface="Times New Roman" panose="02020603050405020304" pitchFamily="18" charset="0"/>
                          <a:cs typeface="Times New Roman" panose="02020603050405020304" pitchFamily="18" charset="0"/>
                        </a:rPr>
                        <a:t> pour écrire la réponse.</a:t>
                      </a:r>
                    </a:p>
                  </a:txBody>
                  <a:tcPr marL="72522" marR="72522" marT="36261" marB="36261"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fr-FR" sz="1400" b="1">
                          <a:latin typeface="Times New Roman" panose="02020603050405020304" pitchFamily="18" charset="0"/>
                          <a:cs typeface="Times New Roman" panose="02020603050405020304" pitchFamily="18" charset="0"/>
                        </a:rPr>
                        <a:t>PrintWriter out = resp.getWriter();</a:t>
                      </a:r>
                    </a:p>
                  </a:txBody>
                  <a:tcPr marL="72522" marR="72522" marT="36261" marB="36261"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662861">
                <a:tc>
                  <a:txBody>
                    <a:bodyPr/>
                    <a:lstStyle/>
                    <a:p>
                      <a:r>
                        <a:rPr lang="fr-FR" sz="1400" b="1" dirty="0" err="1">
                          <a:latin typeface="Times New Roman" panose="02020603050405020304" pitchFamily="18" charset="0"/>
                          <a:cs typeface="Times New Roman" panose="02020603050405020304" pitchFamily="18" charset="0"/>
                        </a:rPr>
                        <a:t>void</a:t>
                      </a:r>
                      <a:r>
                        <a:rPr lang="fr-FR" sz="1400" b="1" dirty="0">
                          <a:latin typeface="Times New Roman" panose="02020603050405020304" pitchFamily="18" charset="0"/>
                          <a:cs typeface="Times New Roman" panose="02020603050405020304" pitchFamily="18" charset="0"/>
                        </a:rPr>
                        <a:t> </a:t>
                      </a:r>
                      <a:r>
                        <a:rPr lang="fr-FR" sz="1400" b="1" dirty="0" err="1">
                          <a:latin typeface="Times New Roman" panose="02020603050405020304" pitchFamily="18" charset="0"/>
                          <a:cs typeface="Times New Roman" panose="02020603050405020304" pitchFamily="18" charset="0"/>
                        </a:rPr>
                        <a:t>setStatus</a:t>
                      </a:r>
                      <a:r>
                        <a:rPr lang="fr-FR" sz="1400" b="1" dirty="0">
                          <a:latin typeface="Times New Roman" panose="02020603050405020304" pitchFamily="18" charset="0"/>
                          <a:cs typeface="Times New Roman" panose="02020603050405020304" pitchFamily="18" charset="0"/>
                        </a:rPr>
                        <a:t>(</a:t>
                      </a:r>
                      <a:r>
                        <a:rPr lang="fr-FR" sz="1400" b="1" dirty="0" err="1">
                          <a:latin typeface="Times New Roman" panose="02020603050405020304" pitchFamily="18" charset="0"/>
                          <a:cs typeface="Times New Roman" panose="02020603050405020304" pitchFamily="18" charset="0"/>
                        </a:rPr>
                        <a:t>int</a:t>
                      </a:r>
                      <a:r>
                        <a:rPr lang="fr-FR" sz="1400" b="1" dirty="0">
                          <a:latin typeface="Times New Roman" panose="02020603050405020304" pitchFamily="18" charset="0"/>
                          <a:cs typeface="Times New Roman" panose="02020603050405020304" pitchFamily="18" charset="0"/>
                        </a:rPr>
                        <a:t> </a:t>
                      </a:r>
                      <a:r>
                        <a:rPr lang="fr-FR" sz="1400" b="1" dirty="0" err="1">
                          <a:latin typeface="Times New Roman" panose="02020603050405020304" pitchFamily="18" charset="0"/>
                          <a:cs typeface="Times New Roman" panose="02020603050405020304" pitchFamily="18" charset="0"/>
                        </a:rPr>
                        <a:t>sc</a:t>
                      </a:r>
                      <a:r>
                        <a:rPr lang="fr-FR" sz="1400" b="1" dirty="0">
                          <a:latin typeface="Times New Roman" panose="02020603050405020304" pitchFamily="18" charset="0"/>
                          <a:cs typeface="Times New Roman" panose="02020603050405020304" pitchFamily="18" charset="0"/>
                        </a:rPr>
                        <a:t>)</a:t>
                      </a:r>
                    </a:p>
                  </a:txBody>
                  <a:tcPr marL="72522" marR="72522" marT="36261" marB="36261"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fr-FR" sz="1400" b="1" dirty="0">
                          <a:latin typeface="Times New Roman" panose="02020603050405020304" pitchFamily="18" charset="0"/>
                          <a:cs typeface="Times New Roman" panose="02020603050405020304" pitchFamily="18" charset="0"/>
                        </a:rPr>
                        <a:t>Définit le code HTTP de la réponse.</a:t>
                      </a:r>
                    </a:p>
                  </a:txBody>
                  <a:tcPr marL="72522" marR="72522" marT="36261" marB="36261"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fr-FR" sz="1400" b="1">
                          <a:latin typeface="Times New Roman" panose="02020603050405020304" pitchFamily="18" charset="0"/>
                          <a:cs typeface="Times New Roman" panose="02020603050405020304" pitchFamily="18" charset="0"/>
                        </a:rPr>
                        <a:t>resp.setStatus(HttpServletResponse.SC_NOT_FOUND);</a:t>
                      </a:r>
                    </a:p>
                  </a:txBody>
                  <a:tcPr marL="72522" marR="72522" marT="36261" marB="36261"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662861">
                <a:tc>
                  <a:txBody>
                    <a:bodyPr/>
                    <a:lstStyle/>
                    <a:p>
                      <a:r>
                        <a:rPr lang="fr-FR" sz="1400" b="1" dirty="0" err="1">
                          <a:latin typeface="Times New Roman" panose="02020603050405020304" pitchFamily="18" charset="0"/>
                          <a:cs typeface="Times New Roman" panose="02020603050405020304" pitchFamily="18" charset="0"/>
                        </a:rPr>
                        <a:t>void</a:t>
                      </a:r>
                      <a:r>
                        <a:rPr lang="fr-FR" sz="1400" b="1" dirty="0">
                          <a:latin typeface="Times New Roman" panose="02020603050405020304" pitchFamily="18" charset="0"/>
                          <a:cs typeface="Times New Roman" panose="02020603050405020304" pitchFamily="18" charset="0"/>
                        </a:rPr>
                        <a:t> </a:t>
                      </a:r>
                      <a:r>
                        <a:rPr lang="fr-FR" sz="1400" b="1" dirty="0" err="1">
                          <a:latin typeface="Times New Roman" panose="02020603050405020304" pitchFamily="18" charset="0"/>
                          <a:cs typeface="Times New Roman" panose="02020603050405020304" pitchFamily="18" charset="0"/>
                        </a:rPr>
                        <a:t>sendRedirect</a:t>
                      </a:r>
                      <a:r>
                        <a:rPr lang="fr-FR" sz="1400" b="1" dirty="0">
                          <a:latin typeface="Times New Roman" panose="02020603050405020304" pitchFamily="18" charset="0"/>
                          <a:cs typeface="Times New Roman" panose="02020603050405020304" pitchFamily="18" charset="0"/>
                        </a:rPr>
                        <a:t>(String location)</a:t>
                      </a:r>
                    </a:p>
                  </a:txBody>
                  <a:tcPr marL="72522" marR="72522" marT="36261" marB="36261"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fr-FR" sz="1400" b="1" dirty="0">
                          <a:latin typeface="Times New Roman" panose="02020603050405020304" pitchFamily="18" charset="0"/>
                          <a:cs typeface="Times New Roman" panose="02020603050405020304" pitchFamily="18" charset="0"/>
                        </a:rPr>
                        <a:t>Redirige le client vers une autre URL.</a:t>
                      </a:r>
                    </a:p>
                  </a:txBody>
                  <a:tcPr marL="72522" marR="72522" marT="36261" marB="36261"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fr-FR" sz="1400" b="1" dirty="0" err="1">
                          <a:latin typeface="Times New Roman" panose="02020603050405020304" pitchFamily="18" charset="0"/>
                          <a:cs typeface="Times New Roman" panose="02020603050405020304" pitchFamily="18" charset="0"/>
                        </a:rPr>
                        <a:t>resp.sendRedirect</a:t>
                      </a:r>
                      <a:r>
                        <a:rPr lang="fr-FR" sz="1400" b="1" dirty="0">
                          <a:latin typeface="Times New Roman" panose="02020603050405020304" pitchFamily="18" charset="0"/>
                          <a:cs typeface="Times New Roman" panose="02020603050405020304" pitchFamily="18" charset="0"/>
                        </a:rPr>
                        <a:t>("https://www.google.com");</a:t>
                      </a:r>
                    </a:p>
                  </a:txBody>
                  <a:tcPr marL="72522" marR="72522" marT="36261" marB="36261"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662861">
                <a:tc>
                  <a:txBody>
                    <a:bodyPr/>
                    <a:lstStyle/>
                    <a:p>
                      <a:r>
                        <a:rPr lang="en-US" sz="1400" b="1">
                          <a:latin typeface="Times New Roman" panose="02020603050405020304" pitchFamily="18" charset="0"/>
                          <a:cs typeface="Times New Roman" panose="02020603050405020304" pitchFamily="18" charset="0"/>
                        </a:rPr>
                        <a:t>void addHeader(String name, String value)</a:t>
                      </a:r>
                    </a:p>
                  </a:txBody>
                  <a:tcPr marL="72522" marR="72522" marT="36261" marB="36261"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fr-FR" sz="1400" b="1" dirty="0">
                          <a:latin typeface="Times New Roman" panose="02020603050405020304" pitchFamily="18" charset="0"/>
                          <a:cs typeface="Times New Roman" panose="02020603050405020304" pitchFamily="18" charset="0"/>
                        </a:rPr>
                        <a:t>Ajoute un en-tête HTTP à la réponse.</a:t>
                      </a:r>
                    </a:p>
                  </a:txBody>
                  <a:tcPr marL="72522" marR="72522" marT="36261" marB="36261"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fr-FR" sz="1400" b="1" dirty="0" err="1">
                          <a:latin typeface="Times New Roman" panose="02020603050405020304" pitchFamily="18" charset="0"/>
                          <a:cs typeface="Times New Roman" panose="02020603050405020304" pitchFamily="18" charset="0"/>
                        </a:rPr>
                        <a:t>resp.addHeader</a:t>
                      </a:r>
                      <a:r>
                        <a:rPr lang="fr-FR" sz="1400" b="1" dirty="0">
                          <a:latin typeface="Times New Roman" panose="02020603050405020304" pitchFamily="18" charset="0"/>
                          <a:cs typeface="Times New Roman" panose="02020603050405020304" pitchFamily="18" charset="0"/>
                        </a:rPr>
                        <a:t>("Custom-Header", "Valeur");</a:t>
                      </a:r>
                    </a:p>
                  </a:txBody>
                  <a:tcPr marL="72522" marR="72522" marT="36261" marB="36261"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662861">
                <a:tc>
                  <a:txBody>
                    <a:bodyPr/>
                    <a:lstStyle/>
                    <a:p>
                      <a:r>
                        <a:rPr lang="fr-FR" sz="1400" b="1">
                          <a:latin typeface="Times New Roman" panose="02020603050405020304" pitchFamily="18" charset="0"/>
                          <a:cs typeface="Times New Roman" panose="02020603050405020304" pitchFamily="18" charset="0"/>
                        </a:rPr>
                        <a:t>void addCookie(Cookie cookie)</a:t>
                      </a:r>
                    </a:p>
                  </a:txBody>
                  <a:tcPr marL="72522" marR="72522" marT="36261" marB="36261"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fr-FR" sz="1400" b="1" dirty="0">
                          <a:latin typeface="Times New Roman" panose="02020603050405020304" pitchFamily="18" charset="0"/>
                          <a:cs typeface="Times New Roman" panose="02020603050405020304" pitchFamily="18" charset="0"/>
                        </a:rPr>
                        <a:t>Ajoute un cookie à la réponse.</a:t>
                      </a:r>
                    </a:p>
                  </a:txBody>
                  <a:tcPr marL="72522" marR="72522" marT="36261" marB="36261"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fr-FR" sz="1400" b="1" dirty="0" err="1">
                          <a:latin typeface="Times New Roman" panose="02020603050405020304" pitchFamily="18" charset="0"/>
                          <a:cs typeface="Times New Roman" panose="02020603050405020304" pitchFamily="18" charset="0"/>
                        </a:rPr>
                        <a:t>resp.addCookie</a:t>
                      </a:r>
                      <a:r>
                        <a:rPr lang="fr-FR" sz="1400" b="1" dirty="0">
                          <a:latin typeface="Times New Roman" panose="02020603050405020304" pitchFamily="18" charset="0"/>
                          <a:cs typeface="Times New Roman" panose="02020603050405020304" pitchFamily="18" charset="0"/>
                        </a:rPr>
                        <a:t>(new Cookie("user", "</a:t>
                      </a:r>
                      <a:r>
                        <a:rPr lang="fr-FR" sz="1400" b="1" dirty="0" err="1">
                          <a:latin typeface="Times New Roman" panose="02020603050405020304" pitchFamily="18" charset="0"/>
                          <a:cs typeface="Times New Roman" panose="02020603050405020304" pitchFamily="18" charset="0"/>
                        </a:rPr>
                        <a:t>JohnDoe</a:t>
                      </a:r>
                      <a:r>
                        <a:rPr lang="fr-FR" sz="1400" b="1" dirty="0">
                          <a:latin typeface="Times New Roman" panose="02020603050405020304" pitchFamily="18" charset="0"/>
                          <a:cs typeface="Times New Roman" panose="02020603050405020304" pitchFamily="18" charset="0"/>
                        </a:rPr>
                        <a:t>"));</a:t>
                      </a:r>
                    </a:p>
                  </a:txBody>
                  <a:tcPr marL="72522" marR="72522" marT="36261" marB="36261"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662861">
                <a:tc>
                  <a:txBody>
                    <a:bodyPr/>
                    <a:lstStyle/>
                    <a:p>
                      <a:r>
                        <a:rPr lang="fr-FR" sz="1400" b="1">
                          <a:latin typeface="Times New Roman" panose="02020603050405020304" pitchFamily="18" charset="0"/>
                          <a:cs typeface="Times New Roman" panose="02020603050405020304" pitchFamily="18" charset="0"/>
                        </a:rPr>
                        <a:t>void setContentLength(int len)</a:t>
                      </a:r>
                    </a:p>
                  </a:txBody>
                  <a:tcPr marL="72522" marR="72522" marT="36261" marB="36261"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fr-FR" sz="1400" b="1">
                          <a:latin typeface="Times New Roman" panose="02020603050405020304" pitchFamily="18" charset="0"/>
                          <a:cs typeface="Times New Roman" panose="02020603050405020304" pitchFamily="18" charset="0"/>
                        </a:rPr>
                        <a:t>Définit la taille du contenu de la réponse.</a:t>
                      </a:r>
                    </a:p>
                  </a:txBody>
                  <a:tcPr marL="72522" marR="72522" marT="36261" marB="36261"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fr-FR" sz="1400" b="1" dirty="0" err="1">
                          <a:latin typeface="Times New Roman" panose="02020603050405020304" pitchFamily="18" charset="0"/>
                          <a:cs typeface="Times New Roman" panose="02020603050405020304" pitchFamily="18" charset="0"/>
                        </a:rPr>
                        <a:t>resp.setContentLength</a:t>
                      </a:r>
                      <a:r>
                        <a:rPr lang="fr-FR" sz="1400" b="1" dirty="0">
                          <a:latin typeface="Times New Roman" panose="02020603050405020304" pitchFamily="18" charset="0"/>
                          <a:cs typeface="Times New Roman" panose="02020603050405020304" pitchFamily="18" charset="0"/>
                        </a:rPr>
                        <a:t>(200);</a:t>
                      </a:r>
                    </a:p>
                  </a:txBody>
                  <a:tcPr marL="72522" marR="72522" marT="36261" marB="36261"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662861">
                <a:tc>
                  <a:txBody>
                    <a:bodyPr/>
                    <a:lstStyle/>
                    <a:p>
                      <a:r>
                        <a:rPr lang="fr-FR" sz="1400" b="1">
                          <a:latin typeface="Times New Roman" panose="02020603050405020304" pitchFamily="18" charset="0"/>
                          <a:cs typeface="Times New Roman" panose="02020603050405020304" pitchFamily="18" charset="0"/>
                        </a:rPr>
                        <a:t>void setCharacterEncoding(String charset)</a:t>
                      </a:r>
                    </a:p>
                  </a:txBody>
                  <a:tcPr marL="72522" marR="72522" marT="36261" marB="36261"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fr-FR" sz="1400" b="1">
                          <a:latin typeface="Times New Roman" panose="02020603050405020304" pitchFamily="18" charset="0"/>
                          <a:cs typeface="Times New Roman" panose="02020603050405020304" pitchFamily="18" charset="0"/>
                        </a:rPr>
                        <a:t>Définit l'encodage des caractères.</a:t>
                      </a:r>
                    </a:p>
                  </a:txBody>
                  <a:tcPr marL="72522" marR="72522" marT="36261" marB="36261"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fr-FR" sz="1400" b="1" dirty="0" err="1">
                          <a:latin typeface="Times New Roman" panose="02020603050405020304" pitchFamily="18" charset="0"/>
                          <a:cs typeface="Times New Roman" panose="02020603050405020304" pitchFamily="18" charset="0"/>
                        </a:rPr>
                        <a:t>resp.setCharacterEncoding</a:t>
                      </a:r>
                      <a:r>
                        <a:rPr lang="fr-FR" sz="1400" b="1" dirty="0">
                          <a:latin typeface="Times New Roman" panose="02020603050405020304" pitchFamily="18" charset="0"/>
                          <a:cs typeface="Times New Roman" panose="02020603050405020304" pitchFamily="18" charset="0"/>
                        </a:rPr>
                        <a:t>("UTF-8");</a:t>
                      </a:r>
                    </a:p>
                  </a:txBody>
                  <a:tcPr marL="72522" marR="72522" marT="36261" marB="36261"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bl>
          </a:graphicData>
        </a:graphic>
      </p:graphicFrame>
      <p:graphicFrame>
        <p:nvGraphicFramePr>
          <p:cNvPr id="3" name="Tableau 2"/>
          <p:cNvGraphicFramePr>
            <a:graphicFrameLocks noGrp="1"/>
          </p:cNvGraphicFramePr>
          <p:nvPr>
            <p:extLst>
              <p:ext uri="{D42A27DB-BD31-4B8C-83A1-F6EECF244321}">
                <p14:modId xmlns:p14="http://schemas.microsoft.com/office/powerpoint/2010/main" val="1483998717"/>
              </p:ext>
            </p:extLst>
          </p:nvPr>
        </p:nvGraphicFramePr>
        <p:xfrm>
          <a:off x="12418423" y="1053737"/>
          <a:ext cx="208280" cy="365760"/>
        </p:xfrm>
        <a:graphic>
          <a:graphicData uri="http://schemas.openxmlformats.org/drawingml/2006/table">
            <a:tbl>
              <a:tblPr/>
              <a:tblGrid>
                <a:gridCol w="208280"/>
              </a:tblGrid>
              <a:tr h="0">
                <a:tc>
                  <a:txBody>
                    <a:bodyPr/>
                    <a:lstStyle/>
                    <a:p>
                      <a:endParaRPr lang="fr-FR"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4" name="Tableau 3"/>
          <p:cNvGraphicFramePr>
            <a:graphicFrameLocks noGrp="1"/>
          </p:cNvGraphicFramePr>
          <p:nvPr/>
        </p:nvGraphicFramePr>
        <p:xfrm>
          <a:off x="11974286" y="566057"/>
          <a:ext cx="208280" cy="365760"/>
        </p:xfrm>
        <a:graphic>
          <a:graphicData uri="http://schemas.openxmlformats.org/drawingml/2006/table">
            <a:tbl>
              <a:tblPr/>
              <a:tblGrid>
                <a:gridCol w="208280"/>
              </a:tblGrid>
              <a:tr h="0">
                <a:tc>
                  <a:txBody>
                    <a:bodyPr/>
                    <a:lstStyle/>
                    <a:p>
                      <a:endParaRPr lang="fr-FR" dirty="0"/>
                    </a:p>
                  </a:txBody>
                  <a:tcPr>
                    <a:lnL w="3175" cmpd="sng">
                      <a:solidFill>
                        <a:schemeClr val="tx1"/>
                      </a:solidFill>
                      <a:prstDash val="solid"/>
                    </a:lnL>
                    <a:lnR w="3175" cmpd="sng">
                      <a:solidFill>
                        <a:schemeClr val="tx1"/>
                      </a:solidFill>
                      <a:prstDash val="solid"/>
                    </a:lnR>
                    <a:lnT w="3175" cmpd="sng">
                      <a:solidFill>
                        <a:schemeClr val="tx1"/>
                      </a:solidFill>
                      <a:prstDash val="solid"/>
                    </a:lnT>
                    <a:lnB w="3175" cmpd="sng">
                      <a:solidFill>
                        <a:schemeClr val="tx1"/>
                      </a:solidFill>
                      <a:prstDash val="solid"/>
                    </a:lnB>
                  </a:tcPr>
                </a:tc>
              </a:tr>
            </a:tbl>
          </a:graphicData>
        </a:graphic>
      </p:graphicFrame>
    </p:spTree>
    <p:extLst>
      <p:ext uri="{BB962C8B-B14F-4D97-AF65-F5344CB8AC3E}">
        <p14:creationId xmlns:p14="http://schemas.microsoft.com/office/powerpoint/2010/main" val="35646800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d’utilisation</a:t>
            </a:r>
            <a:endParaRPr lang="fr-FR" dirty="0"/>
          </a:p>
        </p:txBody>
      </p:sp>
      <p:sp>
        <p:nvSpPr>
          <p:cNvPr id="3" name="Espace réservé du contenu 2"/>
          <p:cNvSpPr>
            <a:spLocks noGrp="1"/>
          </p:cNvSpPr>
          <p:nvPr>
            <p:ph idx="1"/>
          </p:nvPr>
        </p:nvSpPr>
        <p:spPr/>
        <p:txBody>
          <a:bodyPr>
            <a:normAutofit/>
          </a:bodyPr>
          <a:lstStyle/>
          <a:p>
            <a:pPr marL="0" indent="0">
              <a:buNone/>
            </a:pPr>
            <a:r>
              <a:rPr lang="fr-FR" dirty="0" smtClean="0"/>
              <a:t>@</a:t>
            </a:r>
            <a:r>
              <a:rPr lang="fr-FR" dirty="0" err="1" smtClean="0"/>
              <a:t>WebServlet</a:t>
            </a:r>
            <a:r>
              <a:rPr lang="fr-FR" dirty="0" smtClean="0"/>
              <a:t>("/hello")</a:t>
            </a:r>
          </a:p>
          <a:p>
            <a:pPr marL="0" indent="0">
              <a:buNone/>
            </a:pPr>
            <a:r>
              <a:rPr lang="fr-FR" dirty="0" smtClean="0"/>
              <a:t> public class </a:t>
            </a:r>
            <a:r>
              <a:rPr lang="fr-FR" dirty="0" err="1" smtClean="0"/>
              <a:t>HelloServlet</a:t>
            </a:r>
            <a:r>
              <a:rPr lang="fr-FR" dirty="0" smtClean="0"/>
              <a:t> </a:t>
            </a:r>
            <a:r>
              <a:rPr lang="fr-FR" dirty="0" err="1" smtClean="0"/>
              <a:t>extends</a:t>
            </a:r>
            <a:r>
              <a:rPr lang="fr-FR" dirty="0" smtClean="0"/>
              <a:t> </a:t>
            </a:r>
            <a:r>
              <a:rPr lang="fr-FR" dirty="0" err="1" smtClean="0"/>
              <a:t>HttpServlet</a:t>
            </a:r>
            <a:r>
              <a:rPr lang="fr-FR" dirty="0" smtClean="0"/>
              <a:t> </a:t>
            </a:r>
          </a:p>
          <a:p>
            <a:pPr marL="0" indent="0">
              <a:buNone/>
            </a:pPr>
            <a:r>
              <a:rPr lang="fr-FR" dirty="0" smtClean="0"/>
              <a:t>{ </a:t>
            </a:r>
          </a:p>
          <a:p>
            <a:pPr marL="0" indent="0">
              <a:buNone/>
            </a:pPr>
            <a:r>
              <a:rPr lang="fr-FR" dirty="0" smtClean="0"/>
              <a:t>@</a:t>
            </a:r>
            <a:r>
              <a:rPr lang="fr-FR" dirty="0" err="1" smtClean="0"/>
              <a:t>Override</a:t>
            </a:r>
            <a:r>
              <a:rPr lang="fr-FR" dirty="0" smtClean="0"/>
              <a:t> </a:t>
            </a:r>
            <a:r>
              <a:rPr lang="fr-FR" dirty="0" err="1" smtClean="0"/>
              <a:t>protected</a:t>
            </a:r>
            <a:r>
              <a:rPr lang="fr-FR" dirty="0" smtClean="0"/>
              <a:t> </a:t>
            </a:r>
            <a:r>
              <a:rPr lang="fr-FR" dirty="0" err="1" smtClean="0"/>
              <a:t>void</a:t>
            </a:r>
            <a:r>
              <a:rPr lang="fr-FR" dirty="0" smtClean="0"/>
              <a:t> </a:t>
            </a:r>
            <a:r>
              <a:rPr lang="fr-FR" dirty="0" err="1" smtClean="0"/>
              <a:t>doGet</a:t>
            </a:r>
            <a:r>
              <a:rPr lang="fr-FR" dirty="0" smtClean="0"/>
              <a:t>(</a:t>
            </a:r>
            <a:r>
              <a:rPr lang="fr-FR" dirty="0" err="1" smtClean="0"/>
              <a:t>HttpServletRequest</a:t>
            </a:r>
            <a:r>
              <a:rPr lang="fr-FR" dirty="0" smtClean="0"/>
              <a:t> </a:t>
            </a:r>
            <a:r>
              <a:rPr lang="fr-FR" dirty="0" err="1" smtClean="0"/>
              <a:t>req</a:t>
            </a:r>
            <a:r>
              <a:rPr lang="fr-FR" dirty="0" smtClean="0"/>
              <a:t>, </a:t>
            </a:r>
            <a:r>
              <a:rPr lang="fr-FR" dirty="0" err="1" smtClean="0"/>
              <a:t>HttpServletResponse</a:t>
            </a:r>
            <a:r>
              <a:rPr lang="fr-FR" dirty="0" smtClean="0"/>
              <a:t> </a:t>
            </a:r>
            <a:r>
              <a:rPr lang="fr-FR" dirty="0" err="1" smtClean="0"/>
              <a:t>resp</a:t>
            </a:r>
            <a:r>
              <a:rPr lang="fr-FR" dirty="0" smtClean="0"/>
              <a:t>) </a:t>
            </a:r>
            <a:r>
              <a:rPr lang="fr-FR" dirty="0" err="1" smtClean="0"/>
              <a:t>throws</a:t>
            </a:r>
            <a:r>
              <a:rPr lang="fr-FR" dirty="0" smtClean="0"/>
              <a:t> </a:t>
            </a:r>
            <a:r>
              <a:rPr lang="fr-FR" dirty="0" err="1" smtClean="0"/>
              <a:t>IOException</a:t>
            </a:r>
            <a:r>
              <a:rPr lang="fr-FR" dirty="0" smtClean="0"/>
              <a:t> </a:t>
            </a:r>
          </a:p>
          <a:p>
            <a:pPr marL="0" indent="0">
              <a:buNone/>
            </a:pPr>
            <a:r>
              <a:rPr lang="fr-FR" dirty="0" smtClean="0"/>
              <a:t>{ </a:t>
            </a:r>
          </a:p>
          <a:p>
            <a:pPr marL="0" indent="0">
              <a:buNone/>
            </a:pPr>
            <a:r>
              <a:rPr lang="fr-FR" dirty="0" err="1" smtClean="0"/>
              <a:t>resp.setContentType</a:t>
            </a:r>
            <a:r>
              <a:rPr lang="fr-FR" dirty="0" smtClean="0"/>
              <a:t>("</a:t>
            </a:r>
            <a:r>
              <a:rPr lang="fr-FR" dirty="0" err="1" smtClean="0"/>
              <a:t>text</a:t>
            </a:r>
            <a:r>
              <a:rPr lang="fr-FR" dirty="0" smtClean="0"/>
              <a:t>/plain"); </a:t>
            </a:r>
          </a:p>
          <a:p>
            <a:pPr marL="0" indent="0">
              <a:buNone/>
            </a:pPr>
            <a:r>
              <a:rPr lang="fr-FR" dirty="0" err="1" smtClean="0"/>
              <a:t>resp.setCharacterEncoding</a:t>
            </a:r>
            <a:r>
              <a:rPr lang="fr-FR" dirty="0" smtClean="0"/>
              <a:t>("UTF-8");</a:t>
            </a:r>
          </a:p>
          <a:p>
            <a:pPr marL="0" indent="0">
              <a:buNone/>
            </a:pPr>
            <a:r>
              <a:rPr lang="fr-FR" dirty="0" smtClean="0"/>
              <a:t> </a:t>
            </a:r>
            <a:r>
              <a:rPr lang="fr-FR" dirty="0" err="1" smtClean="0"/>
              <a:t>resp.getWriter</a:t>
            </a:r>
            <a:r>
              <a:rPr lang="fr-FR" dirty="0" smtClean="0"/>
              <a:t>().</a:t>
            </a:r>
            <a:r>
              <a:rPr lang="fr-FR" dirty="0" err="1" smtClean="0"/>
              <a:t>write</a:t>
            </a:r>
            <a:r>
              <a:rPr lang="fr-FR" dirty="0" smtClean="0"/>
              <a:t>("Bonjour, voici votre réponse HTTP !"); } }</a:t>
            </a:r>
            <a:endParaRPr lang="fr-FR" dirty="0"/>
          </a:p>
        </p:txBody>
      </p:sp>
    </p:spTree>
    <p:extLst>
      <p:ext uri="{BB962C8B-B14F-4D97-AF65-F5344CB8AC3E}">
        <p14:creationId xmlns:p14="http://schemas.microsoft.com/office/powerpoint/2010/main" val="1930773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de traitement de Formulaire</a:t>
            </a:r>
            <a:endParaRPr lang="fr-FR" dirty="0"/>
          </a:p>
        </p:txBody>
      </p:sp>
      <p:pic>
        <p:nvPicPr>
          <p:cNvPr id="4" name="Espace réservé du contenu 3"/>
          <p:cNvPicPr>
            <a:picLocks noGrp="1" noChangeAspect="1"/>
          </p:cNvPicPr>
          <p:nvPr>
            <p:ph idx="1"/>
          </p:nvPr>
        </p:nvPicPr>
        <p:blipFill>
          <a:blip r:embed="rId2"/>
          <a:stretch>
            <a:fillRect/>
          </a:stretch>
        </p:blipFill>
        <p:spPr>
          <a:xfrm>
            <a:off x="1097280" y="2142310"/>
            <a:ext cx="9588137" cy="3840480"/>
          </a:xfrm>
          <a:prstGeom prst="rect">
            <a:avLst/>
          </a:prstGeom>
        </p:spPr>
      </p:pic>
    </p:spTree>
    <p:extLst>
      <p:ext uri="{BB962C8B-B14F-4D97-AF65-F5344CB8AC3E}">
        <p14:creationId xmlns:p14="http://schemas.microsoft.com/office/powerpoint/2010/main" val="2811458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586085" y="460475"/>
            <a:ext cx="4456907" cy="523379"/>
          </a:xfrm>
          <a:prstGeom prst="rect">
            <a:avLst/>
          </a:prstGeom>
          <a:noFill/>
          <a:ln/>
        </p:spPr>
        <p:txBody>
          <a:bodyPr wrap="none" lIns="0" tIns="0" rIns="0" bIns="0" rtlCol="0" anchor="t"/>
          <a:lstStyle/>
          <a:p>
            <a:pPr>
              <a:lnSpc>
                <a:spcPts val="4083"/>
              </a:lnSpc>
            </a:pPr>
            <a:r>
              <a:rPr lang="en-US" sz="3292" dirty="0">
                <a:solidFill>
                  <a:srgbClr val="272D45"/>
                </a:solidFill>
                <a:latin typeface="Kanit Light" pitchFamily="34" charset="0"/>
                <a:ea typeface="Kanit Light" pitchFamily="34" charset="-122"/>
                <a:cs typeface="Kanit Light" pitchFamily="34" charset="-120"/>
              </a:rPr>
              <a:t>Historique de Jakarta EE</a:t>
            </a:r>
            <a:endParaRPr lang="en-US" sz="3292" dirty="0">
              <a:solidFill>
                <a:prstClr val="black"/>
              </a:solidFill>
            </a:endParaRPr>
          </a:p>
        </p:txBody>
      </p:sp>
      <p:sp>
        <p:nvSpPr>
          <p:cNvPr id="4" name="Shape 1"/>
          <p:cNvSpPr/>
          <p:nvPr/>
        </p:nvSpPr>
        <p:spPr>
          <a:xfrm>
            <a:off x="827683" y="1234977"/>
            <a:ext cx="45719" cy="5139697"/>
          </a:xfrm>
          <a:prstGeom prst="roundRect">
            <a:avLst>
              <a:gd name="adj" fmla="val 369243"/>
            </a:avLst>
          </a:prstGeom>
          <a:solidFill>
            <a:srgbClr val="C5D2CF"/>
          </a:solidFill>
          <a:ln/>
        </p:spPr>
      </p:sp>
      <p:sp>
        <p:nvSpPr>
          <p:cNvPr id="5" name="Shape 2"/>
          <p:cNvSpPr/>
          <p:nvPr/>
        </p:nvSpPr>
        <p:spPr>
          <a:xfrm>
            <a:off x="1006525" y="1602085"/>
            <a:ext cx="586085" cy="19050"/>
          </a:xfrm>
          <a:prstGeom prst="roundRect">
            <a:avLst>
              <a:gd name="adj" fmla="val 369243"/>
            </a:avLst>
          </a:prstGeom>
          <a:solidFill>
            <a:srgbClr val="C5D2CF"/>
          </a:solidFill>
          <a:ln/>
        </p:spPr>
      </p:sp>
      <p:sp>
        <p:nvSpPr>
          <p:cNvPr id="6" name="Shape 3"/>
          <p:cNvSpPr/>
          <p:nvPr/>
        </p:nvSpPr>
        <p:spPr>
          <a:xfrm>
            <a:off x="648841" y="1423294"/>
            <a:ext cx="376733" cy="376733"/>
          </a:xfrm>
          <a:prstGeom prst="roundRect">
            <a:avLst>
              <a:gd name="adj" fmla="val 18671"/>
            </a:avLst>
          </a:prstGeom>
          <a:solidFill>
            <a:srgbClr val="DFECE9"/>
          </a:solidFill>
          <a:ln w="7620">
            <a:solidFill>
              <a:srgbClr val="C5D2CF"/>
            </a:solidFill>
            <a:prstDash val="solid"/>
          </a:ln>
        </p:spPr>
      </p:sp>
      <p:sp>
        <p:nvSpPr>
          <p:cNvPr id="7" name="Text 4"/>
          <p:cNvSpPr/>
          <p:nvPr/>
        </p:nvSpPr>
        <p:spPr>
          <a:xfrm>
            <a:off x="798959" y="1485999"/>
            <a:ext cx="76398" cy="251222"/>
          </a:xfrm>
          <a:prstGeom prst="rect">
            <a:avLst/>
          </a:prstGeom>
          <a:noFill/>
          <a:ln/>
        </p:spPr>
        <p:txBody>
          <a:bodyPr wrap="none" lIns="0" tIns="0" rIns="0" bIns="0" rtlCol="0" anchor="t"/>
          <a:lstStyle/>
          <a:p>
            <a:pPr algn="ctr">
              <a:lnSpc>
                <a:spcPts val="1958"/>
              </a:lnSpc>
            </a:pPr>
            <a:r>
              <a:rPr lang="en-US" sz="1958" dirty="0">
                <a:solidFill>
                  <a:srgbClr val="2C3249"/>
                </a:solidFill>
                <a:latin typeface="Kanit Light" pitchFamily="34" charset="0"/>
                <a:ea typeface="Kanit Light" pitchFamily="34" charset="-122"/>
                <a:cs typeface="Kanit Light" pitchFamily="34" charset="-120"/>
              </a:rPr>
              <a:t>1</a:t>
            </a:r>
            <a:endParaRPr lang="en-US" sz="1958" dirty="0">
              <a:solidFill>
                <a:prstClr val="black"/>
              </a:solidFill>
            </a:endParaRPr>
          </a:p>
        </p:txBody>
      </p:sp>
      <p:sp>
        <p:nvSpPr>
          <p:cNvPr id="8" name="Text 5"/>
          <p:cNvSpPr/>
          <p:nvPr/>
        </p:nvSpPr>
        <p:spPr>
          <a:xfrm>
            <a:off x="1758256" y="1402358"/>
            <a:ext cx="2093417" cy="261640"/>
          </a:xfrm>
          <a:prstGeom prst="rect">
            <a:avLst/>
          </a:prstGeom>
          <a:noFill/>
          <a:ln/>
        </p:spPr>
        <p:txBody>
          <a:bodyPr wrap="none" lIns="0" tIns="0" rIns="0" bIns="0" rtlCol="0" anchor="t"/>
          <a:lstStyle/>
          <a:p>
            <a:pPr>
              <a:lnSpc>
                <a:spcPts val="2042"/>
              </a:lnSpc>
            </a:pPr>
            <a:r>
              <a:rPr lang="en-US" sz="1625" dirty="0">
                <a:solidFill>
                  <a:srgbClr val="2C3249"/>
                </a:solidFill>
                <a:latin typeface="Kanit Light" pitchFamily="34" charset="0"/>
                <a:ea typeface="Kanit Light" pitchFamily="34" charset="-122"/>
                <a:cs typeface="Kanit Light" pitchFamily="34" charset="-120"/>
              </a:rPr>
              <a:t>1999</a:t>
            </a:r>
            <a:endParaRPr lang="en-US" sz="1625" dirty="0">
              <a:solidFill>
                <a:prstClr val="black"/>
              </a:solidFill>
            </a:endParaRPr>
          </a:p>
        </p:txBody>
      </p:sp>
      <p:sp>
        <p:nvSpPr>
          <p:cNvPr id="9" name="Text 6"/>
          <p:cNvSpPr/>
          <p:nvPr/>
        </p:nvSpPr>
        <p:spPr>
          <a:xfrm>
            <a:off x="1758256" y="1764407"/>
            <a:ext cx="5275659" cy="535782"/>
          </a:xfrm>
          <a:prstGeom prst="rect">
            <a:avLst/>
          </a:prstGeom>
          <a:noFill/>
          <a:ln/>
        </p:spPr>
        <p:txBody>
          <a:bodyPr wrap="square" lIns="0" tIns="0" rIns="0" bIns="0" rtlCol="0" anchor="t"/>
          <a:lstStyle/>
          <a:p>
            <a:pPr>
              <a:lnSpc>
                <a:spcPts val="2083"/>
              </a:lnSpc>
            </a:pPr>
            <a:r>
              <a:rPr lang="en-US" sz="1292" dirty="0">
                <a:solidFill>
                  <a:srgbClr val="2C3249"/>
                </a:solidFill>
                <a:latin typeface="Martel Sans" pitchFamily="34" charset="0"/>
                <a:ea typeface="Martel Sans" pitchFamily="34" charset="-122"/>
                <a:cs typeface="Martel Sans" pitchFamily="34" charset="-120"/>
              </a:rPr>
              <a:t>Java 2 Enterprise Edition (J2EE) est lancé, marquant le début de la plateforme d'applications d'entreprise Java.</a:t>
            </a:r>
            <a:endParaRPr lang="en-US" sz="1292" dirty="0">
              <a:solidFill>
                <a:prstClr val="black"/>
              </a:solidFill>
            </a:endParaRPr>
          </a:p>
        </p:txBody>
      </p:sp>
      <p:sp>
        <p:nvSpPr>
          <p:cNvPr id="10" name="Shape 7"/>
          <p:cNvSpPr/>
          <p:nvPr/>
        </p:nvSpPr>
        <p:spPr>
          <a:xfrm>
            <a:off x="1006525" y="3002062"/>
            <a:ext cx="586085" cy="19050"/>
          </a:xfrm>
          <a:prstGeom prst="roundRect">
            <a:avLst>
              <a:gd name="adj" fmla="val 369243"/>
            </a:avLst>
          </a:prstGeom>
          <a:solidFill>
            <a:srgbClr val="C5D2CF"/>
          </a:solidFill>
          <a:ln/>
        </p:spPr>
      </p:sp>
      <p:sp>
        <p:nvSpPr>
          <p:cNvPr id="11" name="Shape 8"/>
          <p:cNvSpPr/>
          <p:nvPr/>
        </p:nvSpPr>
        <p:spPr>
          <a:xfrm>
            <a:off x="648841" y="2823269"/>
            <a:ext cx="376733" cy="376733"/>
          </a:xfrm>
          <a:prstGeom prst="roundRect">
            <a:avLst>
              <a:gd name="adj" fmla="val 18671"/>
            </a:avLst>
          </a:prstGeom>
          <a:solidFill>
            <a:srgbClr val="DFECE9"/>
          </a:solidFill>
          <a:ln w="7620">
            <a:solidFill>
              <a:srgbClr val="C5D2CF"/>
            </a:solidFill>
            <a:prstDash val="solid"/>
          </a:ln>
        </p:spPr>
      </p:sp>
      <p:sp>
        <p:nvSpPr>
          <p:cNvPr id="12" name="Text 9"/>
          <p:cNvSpPr/>
          <p:nvPr/>
        </p:nvSpPr>
        <p:spPr>
          <a:xfrm>
            <a:off x="773659" y="2885976"/>
            <a:ext cx="127099" cy="251222"/>
          </a:xfrm>
          <a:prstGeom prst="rect">
            <a:avLst/>
          </a:prstGeom>
          <a:noFill/>
          <a:ln/>
        </p:spPr>
        <p:txBody>
          <a:bodyPr wrap="none" lIns="0" tIns="0" rIns="0" bIns="0" rtlCol="0" anchor="t"/>
          <a:lstStyle/>
          <a:p>
            <a:pPr algn="ctr">
              <a:lnSpc>
                <a:spcPts val="1958"/>
              </a:lnSpc>
            </a:pPr>
            <a:r>
              <a:rPr lang="en-US" sz="1958" dirty="0">
                <a:solidFill>
                  <a:srgbClr val="2C3249"/>
                </a:solidFill>
                <a:latin typeface="Kanit Light" pitchFamily="34" charset="0"/>
                <a:ea typeface="Kanit Light" pitchFamily="34" charset="-122"/>
                <a:cs typeface="Kanit Light" pitchFamily="34" charset="-120"/>
              </a:rPr>
              <a:t>2</a:t>
            </a:r>
            <a:endParaRPr lang="en-US" sz="1958" dirty="0">
              <a:solidFill>
                <a:prstClr val="black"/>
              </a:solidFill>
            </a:endParaRPr>
          </a:p>
        </p:txBody>
      </p:sp>
      <p:sp>
        <p:nvSpPr>
          <p:cNvPr id="13" name="Text 10"/>
          <p:cNvSpPr/>
          <p:nvPr/>
        </p:nvSpPr>
        <p:spPr>
          <a:xfrm>
            <a:off x="1758256" y="2802334"/>
            <a:ext cx="2093417" cy="261640"/>
          </a:xfrm>
          <a:prstGeom prst="rect">
            <a:avLst/>
          </a:prstGeom>
          <a:noFill/>
          <a:ln/>
        </p:spPr>
        <p:txBody>
          <a:bodyPr wrap="none" lIns="0" tIns="0" rIns="0" bIns="0" rtlCol="0" anchor="t"/>
          <a:lstStyle/>
          <a:p>
            <a:pPr>
              <a:lnSpc>
                <a:spcPts val="2042"/>
              </a:lnSpc>
            </a:pPr>
            <a:r>
              <a:rPr lang="en-US" sz="1625" dirty="0">
                <a:solidFill>
                  <a:srgbClr val="2C3249"/>
                </a:solidFill>
                <a:latin typeface="Kanit Light" pitchFamily="34" charset="0"/>
                <a:ea typeface="Kanit Light" pitchFamily="34" charset="-122"/>
                <a:cs typeface="Kanit Light" pitchFamily="34" charset="-120"/>
              </a:rPr>
              <a:t>2006</a:t>
            </a:r>
            <a:endParaRPr lang="en-US" sz="1625" dirty="0">
              <a:solidFill>
                <a:prstClr val="black"/>
              </a:solidFill>
            </a:endParaRPr>
          </a:p>
        </p:txBody>
      </p:sp>
      <p:sp>
        <p:nvSpPr>
          <p:cNvPr id="14" name="Text 11"/>
          <p:cNvSpPr/>
          <p:nvPr/>
        </p:nvSpPr>
        <p:spPr>
          <a:xfrm>
            <a:off x="1758256" y="3164384"/>
            <a:ext cx="5275659" cy="267891"/>
          </a:xfrm>
          <a:prstGeom prst="rect">
            <a:avLst/>
          </a:prstGeom>
          <a:noFill/>
          <a:ln/>
        </p:spPr>
        <p:txBody>
          <a:bodyPr wrap="none" lIns="0" tIns="0" rIns="0" bIns="0" rtlCol="0" anchor="t"/>
          <a:lstStyle/>
          <a:p>
            <a:pPr>
              <a:lnSpc>
                <a:spcPts val="2083"/>
              </a:lnSpc>
            </a:pPr>
            <a:r>
              <a:rPr lang="en-US" sz="1292" dirty="0">
                <a:solidFill>
                  <a:srgbClr val="2C3249"/>
                </a:solidFill>
                <a:latin typeface="Martel Sans" pitchFamily="34" charset="0"/>
                <a:ea typeface="Martel Sans" pitchFamily="34" charset="-122"/>
                <a:cs typeface="Martel Sans" pitchFamily="34" charset="-120"/>
              </a:rPr>
              <a:t>J2EE devient Java EE, reflétant l'évolution de la plateforme.</a:t>
            </a:r>
            <a:endParaRPr lang="en-US" sz="1292" dirty="0">
              <a:solidFill>
                <a:prstClr val="black"/>
              </a:solidFill>
            </a:endParaRPr>
          </a:p>
        </p:txBody>
      </p:sp>
      <p:sp>
        <p:nvSpPr>
          <p:cNvPr id="15" name="Shape 12"/>
          <p:cNvSpPr/>
          <p:nvPr/>
        </p:nvSpPr>
        <p:spPr>
          <a:xfrm>
            <a:off x="1006525" y="4134148"/>
            <a:ext cx="586085" cy="19050"/>
          </a:xfrm>
          <a:prstGeom prst="roundRect">
            <a:avLst>
              <a:gd name="adj" fmla="val 369243"/>
            </a:avLst>
          </a:prstGeom>
          <a:solidFill>
            <a:srgbClr val="C5D2CF"/>
          </a:solidFill>
          <a:ln/>
        </p:spPr>
      </p:sp>
      <p:sp>
        <p:nvSpPr>
          <p:cNvPr id="16" name="Shape 13"/>
          <p:cNvSpPr/>
          <p:nvPr/>
        </p:nvSpPr>
        <p:spPr>
          <a:xfrm>
            <a:off x="648841" y="3955356"/>
            <a:ext cx="376733" cy="376733"/>
          </a:xfrm>
          <a:prstGeom prst="roundRect">
            <a:avLst>
              <a:gd name="adj" fmla="val 18671"/>
            </a:avLst>
          </a:prstGeom>
          <a:solidFill>
            <a:srgbClr val="DFECE9"/>
          </a:solidFill>
          <a:ln w="7620">
            <a:solidFill>
              <a:srgbClr val="C5D2CF"/>
            </a:solidFill>
            <a:prstDash val="solid"/>
          </a:ln>
        </p:spPr>
      </p:sp>
      <p:sp>
        <p:nvSpPr>
          <p:cNvPr id="17" name="Text 14"/>
          <p:cNvSpPr/>
          <p:nvPr/>
        </p:nvSpPr>
        <p:spPr>
          <a:xfrm>
            <a:off x="772666" y="4018062"/>
            <a:ext cx="129083" cy="251222"/>
          </a:xfrm>
          <a:prstGeom prst="rect">
            <a:avLst/>
          </a:prstGeom>
          <a:noFill/>
          <a:ln/>
        </p:spPr>
        <p:txBody>
          <a:bodyPr wrap="none" lIns="0" tIns="0" rIns="0" bIns="0" rtlCol="0" anchor="t"/>
          <a:lstStyle/>
          <a:p>
            <a:pPr algn="ctr">
              <a:lnSpc>
                <a:spcPts val="1958"/>
              </a:lnSpc>
            </a:pPr>
            <a:r>
              <a:rPr lang="en-US" sz="1958" dirty="0">
                <a:solidFill>
                  <a:srgbClr val="2C3249"/>
                </a:solidFill>
                <a:latin typeface="Kanit Light" pitchFamily="34" charset="0"/>
                <a:ea typeface="Kanit Light" pitchFamily="34" charset="-122"/>
                <a:cs typeface="Kanit Light" pitchFamily="34" charset="-120"/>
              </a:rPr>
              <a:t>3</a:t>
            </a:r>
            <a:endParaRPr lang="en-US" sz="1958" dirty="0">
              <a:solidFill>
                <a:prstClr val="black"/>
              </a:solidFill>
            </a:endParaRPr>
          </a:p>
        </p:txBody>
      </p:sp>
      <p:sp>
        <p:nvSpPr>
          <p:cNvPr id="18" name="Text 15"/>
          <p:cNvSpPr/>
          <p:nvPr/>
        </p:nvSpPr>
        <p:spPr>
          <a:xfrm>
            <a:off x="1758256" y="3934420"/>
            <a:ext cx="2093417" cy="261640"/>
          </a:xfrm>
          <a:prstGeom prst="rect">
            <a:avLst/>
          </a:prstGeom>
          <a:noFill/>
          <a:ln/>
        </p:spPr>
        <p:txBody>
          <a:bodyPr wrap="none" lIns="0" tIns="0" rIns="0" bIns="0" rtlCol="0" anchor="t"/>
          <a:lstStyle/>
          <a:p>
            <a:pPr>
              <a:lnSpc>
                <a:spcPts val="2042"/>
              </a:lnSpc>
            </a:pPr>
            <a:r>
              <a:rPr lang="en-US" sz="1625" dirty="0">
                <a:solidFill>
                  <a:srgbClr val="2C3249"/>
                </a:solidFill>
                <a:latin typeface="Kanit Light" pitchFamily="34" charset="0"/>
                <a:ea typeface="Kanit Light" pitchFamily="34" charset="-122"/>
                <a:cs typeface="Kanit Light" pitchFamily="34" charset="-120"/>
              </a:rPr>
              <a:t>2017</a:t>
            </a:r>
            <a:endParaRPr lang="en-US" sz="1625" dirty="0">
              <a:solidFill>
                <a:prstClr val="black"/>
              </a:solidFill>
            </a:endParaRPr>
          </a:p>
        </p:txBody>
      </p:sp>
      <p:sp>
        <p:nvSpPr>
          <p:cNvPr id="19" name="Text 16"/>
          <p:cNvSpPr/>
          <p:nvPr/>
        </p:nvSpPr>
        <p:spPr>
          <a:xfrm>
            <a:off x="1758256" y="4296469"/>
            <a:ext cx="5275659" cy="535782"/>
          </a:xfrm>
          <a:prstGeom prst="rect">
            <a:avLst/>
          </a:prstGeom>
          <a:noFill/>
          <a:ln/>
        </p:spPr>
        <p:txBody>
          <a:bodyPr wrap="square" lIns="0" tIns="0" rIns="0" bIns="0" rtlCol="0" anchor="t"/>
          <a:lstStyle/>
          <a:p>
            <a:pPr>
              <a:lnSpc>
                <a:spcPts val="2083"/>
              </a:lnSpc>
            </a:pPr>
            <a:r>
              <a:rPr lang="en-US" sz="1292" dirty="0">
                <a:solidFill>
                  <a:srgbClr val="2C3249"/>
                </a:solidFill>
                <a:latin typeface="Martel Sans" pitchFamily="34" charset="0"/>
                <a:ea typeface="Martel Sans" pitchFamily="34" charset="-122"/>
                <a:cs typeface="Martel Sans" pitchFamily="34" charset="-120"/>
              </a:rPr>
              <a:t>Java EE est renommé Jakarta EE, sous l'égide de la fondation Eclipse.</a:t>
            </a:r>
            <a:endParaRPr lang="en-US" sz="1292" dirty="0">
              <a:solidFill>
                <a:prstClr val="black"/>
              </a:solidFill>
            </a:endParaRPr>
          </a:p>
        </p:txBody>
      </p:sp>
      <p:sp>
        <p:nvSpPr>
          <p:cNvPr id="20" name="Shape 17"/>
          <p:cNvSpPr/>
          <p:nvPr/>
        </p:nvSpPr>
        <p:spPr>
          <a:xfrm>
            <a:off x="1006525" y="5534124"/>
            <a:ext cx="586085" cy="19050"/>
          </a:xfrm>
          <a:prstGeom prst="roundRect">
            <a:avLst>
              <a:gd name="adj" fmla="val 369243"/>
            </a:avLst>
          </a:prstGeom>
          <a:solidFill>
            <a:srgbClr val="C5D2CF"/>
          </a:solidFill>
          <a:ln/>
        </p:spPr>
      </p:sp>
      <p:sp>
        <p:nvSpPr>
          <p:cNvPr id="21" name="Shape 18"/>
          <p:cNvSpPr/>
          <p:nvPr/>
        </p:nvSpPr>
        <p:spPr>
          <a:xfrm>
            <a:off x="648841" y="5355332"/>
            <a:ext cx="376733" cy="376733"/>
          </a:xfrm>
          <a:prstGeom prst="roundRect">
            <a:avLst>
              <a:gd name="adj" fmla="val 18671"/>
            </a:avLst>
          </a:prstGeom>
          <a:solidFill>
            <a:srgbClr val="DFECE9"/>
          </a:solidFill>
          <a:ln w="7620">
            <a:solidFill>
              <a:srgbClr val="C5D2CF"/>
            </a:solidFill>
            <a:prstDash val="solid"/>
          </a:ln>
        </p:spPr>
      </p:sp>
      <p:sp>
        <p:nvSpPr>
          <p:cNvPr id="22" name="Text 19"/>
          <p:cNvSpPr/>
          <p:nvPr/>
        </p:nvSpPr>
        <p:spPr>
          <a:xfrm>
            <a:off x="769193" y="5418038"/>
            <a:ext cx="135930" cy="251222"/>
          </a:xfrm>
          <a:prstGeom prst="rect">
            <a:avLst/>
          </a:prstGeom>
          <a:noFill/>
          <a:ln/>
        </p:spPr>
        <p:txBody>
          <a:bodyPr wrap="none" lIns="0" tIns="0" rIns="0" bIns="0" rtlCol="0" anchor="t"/>
          <a:lstStyle/>
          <a:p>
            <a:pPr algn="ctr">
              <a:lnSpc>
                <a:spcPts val="1958"/>
              </a:lnSpc>
            </a:pPr>
            <a:r>
              <a:rPr lang="en-US" sz="1958" dirty="0">
                <a:solidFill>
                  <a:srgbClr val="2C3249"/>
                </a:solidFill>
                <a:latin typeface="Kanit Light" pitchFamily="34" charset="0"/>
                <a:ea typeface="Kanit Light" pitchFamily="34" charset="-122"/>
                <a:cs typeface="Kanit Light" pitchFamily="34" charset="-120"/>
              </a:rPr>
              <a:t>4</a:t>
            </a:r>
            <a:endParaRPr lang="en-US" sz="1958" dirty="0">
              <a:solidFill>
                <a:prstClr val="black"/>
              </a:solidFill>
            </a:endParaRPr>
          </a:p>
        </p:txBody>
      </p:sp>
      <p:sp>
        <p:nvSpPr>
          <p:cNvPr id="23" name="Text 20"/>
          <p:cNvSpPr/>
          <p:nvPr/>
        </p:nvSpPr>
        <p:spPr>
          <a:xfrm>
            <a:off x="1758256" y="5334397"/>
            <a:ext cx="2093417" cy="261640"/>
          </a:xfrm>
          <a:prstGeom prst="rect">
            <a:avLst/>
          </a:prstGeom>
          <a:noFill/>
          <a:ln/>
        </p:spPr>
        <p:txBody>
          <a:bodyPr wrap="none" lIns="0" tIns="0" rIns="0" bIns="0" rtlCol="0" anchor="t"/>
          <a:lstStyle/>
          <a:p>
            <a:pPr>
              <a:lnSpc>
                <a:spcPts val="2042"/>
              </a:lnSpc>
            </a:pPr>
            <a:r>
              <a:rPr lang="en-US" sz="1625" dirty="0">
                <a:solidFill>
                  <a:srgbClr val="2C3249"/>
                </a:solidFill>
                <a:latin typeface="Kanit Light" pitchFamily="34" charset="0"/>
                <a:ea typeface="Kanit Light" pitchFamily="34" charset="-122"/>
                <a:cs typeface="Kanit Light" pitchFamily="34" charset="-120"/>
              </a:rPr>
              <a:t>2023</a:t>
            </a:r>
            <a:endParaRPr lang="en-US" sz="1625" dirty="0">
              <a:solidFill>
                <a:prstClr val="black"/>
              </a:solidFill>
            </a:endParaRPr>
          </a:p>
        </p:txBody>
      </p:sp>
      <p:sp>
        <p:nvSpPr>
          <p:cNvPr id="24" name="Text 21"/>
          <p:cNvSpPr/>
          <p:nvPr/>
        </p:nvSpPr>
        <p:spPr>
          <a:xfrm>
            <a:off x="1758256" y="5696446"/>
            <a:ext cx="5275659" cy="535782"/>
          </a:xfrm>
          <a:prstGeom prst="rect">
            <a:avLst/>
          </a:prstGeom>
          <a:noFill/>
          <a:ln/>
        </p:spPr>
        <p:txBody>
          <a:bodyPr wrap="square" lIns="0" tIns="0" rIns="0" bIns="0" rtlCol="0" anchor="t"/>
          <a:lstStyle/>
          <a:p>
            <a:pPr>
              <a:lnSpc>
                <a:spcPts val="2083"/>
              </a:lnSpc>
            </a:pPr>
            <a:r>
              <a:rPr lang="en-US" sz="1292" dirty="0">
                <a:solidFill>
                  <a:srgbClr val="2C3249"/>
                </a:solidFill>
                <a:latin typeface="Martel Sans" pitchFamily="34" charset="0"/>
                <a:ea typeface="Martel Sans" pitchFamily="34" charset="-122"/>
                <a:cs typeface="Martel Sans" pitchFamily="34" charset="-120"/>
              </a:rPr>
              <a:t>Jakarta EE 10 est publié, apportant de nouvelles fonctionnalités et améliorations.</a:t>
            </a:r>
            <a:endParaRPr lang="en-US" sz="1292" dirty="0">
              <a:solidFill>
                <a:prstClr val="black"/>
              </a:solidFill>
            </a:endParaRPr>
          </a:p>
        </p:txBody>
      </p:sp>
      <p:pic>
        <p:nvPicPr>
          <p:cNvPr id="2" name="Image 1"/>
          <p:cNvPicPr>
            <a:picLocks noChangeAspect="1"/>
          </p:cNvPicPr>
          <p:nvPr/>
        </p:nvPicPr>
        <p:blipFill>
          <a:blip r:embed="rId3"/>
          <a:stretch>
            <a:fillRect/>
          </a:stretch>
        </p:blipFill>
        <p:spPr>
          <a:xfrm>
            <a:off x="8484461" y="1991209"/>
            <a:ext cx="1876425" cy="1533525"/>
          </a:xfrm>
          <a:prstGeom prst="rect">
            <a:avLst/>
          </a:prstGeom>
        </p:spPr>
      </p:pic>
    </p:spTree>
    <p:extLst>
      <p:ext uri="{BB962C8B-B14F-4D97-AF65-F5344CB8AC3E}">
        <p14:creationId xmlns:p14="http://schemas.microsoft.com/office/powerpoint/2010/main" val="35729407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113998"/>
            <a:ext cx="10058400" cy="1450757"/>
          </a:xfrm>
        </p:spPr>
        <p:txBody>
          <a:bodyPr/>
          <a:lstStyle/>
          <a:p>
            <a:r>
              <a:rPr lang="fr-FR" dirty="0" smtClean="0"/>
              <a:t>Servlet de manipulation (1/2) (Formulaire)</a:t>
            </a:r>
            <a:endParaRPr lang="fr-FR" dirty="0"/>
          </a:p>
        </p:txBody>
      </p:sp>
      <p:sp>
        <p:nvSpPr>
          <p:cNvPr id="3" name="Espace réservé du contenu 2"/>
          <p:cNvSpPr>
            <a:spLocks noGrp="1"/>
          </p:cNvSpPr>
          <p:nvPr>
            <p:ph idx="1"/>
          </p:nvPr>
        </p:nvSpPr>
        <p:spPr>
          <a:xfrm>
            <a:off x="1097280" y="1845734"/>
            <a:ext cx="10058400" cy="4433146"/>
          </a:xfrm>
        </p:spPr>
        <p:txBody>
          <a:bodyPr>
            <a:noAutofit/>
          </a:bodyPr>
          <a:lstStyle/>
          <a:p>
            <a:r>
              <a:rPr lang="fr-FR" sz="1800" dirty="0"/>
              <a:t>@</a:t>
            </a:r>
            <a:r>
              <a:rPr lang="fr-FR" sz="1800" dirty="0" err="1"/>
              <a:t>WebServlet</a:t>
            </a:r>
            <a:r>
              <a:rPr lang="fr-FR" sz="1800" dirty="0"/>
              <a:t>(</a:t>
            </a:r>
            <a:r>
              <a:rPr lang="fr-FR" sz="1800" dirty="0" err="1"/>
              <a:t>urlPatterns</a:t>
            </a:r>
            <a:r>
              <a:rPr lang="fr-FR" sz="1800" dirty="0"/>
              <a:t> = {"/</a:t>
            </a:r>
            <a:r>
              <a:rPr lang="fr-FR" sz="1800" dirty="0" err="1"/>
              <a:t>formhandlerservlet</a:t>
            </a:r>
            <a:r>
              <a:rPr lang="fr-FR" sz="1800" dirty="0"/>
              <a:t>"})</a:t>
            </a:r>
          </a:p>
          <a:p>
            <a:r>
              <a:rPr lang="fr-FR" sz="1800" dirty="0"/>
              <a:t>public class </a:t>
            </a:r>
            <a:r>
              <a:rPr lang="fr-FR" sz="1800" dirty="0" err="1"/>
              <a:t>FormHandlerServlet</a:t>
            </a:r>
            <a:r>
              <a:rPr lang="fr-FR" sz="1800" dirty="0"/>
              <a:t> </a:t>
            </a:r>
            <a:r>
              <a:rPr lang="fr-FR" sz="1800" dirty="0" err="1"/>
              <a:t>extends</a:t>
            </a:r>
            <a:r>
              <a:rPr lang="fr-FR" sz="1800" dirty="0"/>
              <a:t> </a:t>
            </a:r>
            <a:r>
              <a:rPr lang="fr-FR" sz="1800" dirty="0" err="1"/>
              <a:t>HttpServlet</a:t>
            </a:r>
            <a:r>
              <a:rPr lang="fr-FR" sz="1800" dirty="0"/>
              <a:t> </a:t>
            </a:r>
            <a:r>
              <a:rPr lang="fr-FR" sz="1800" dirty="0" smtClean="0"/>
              <a:t>{</a:t>
            </a:r>
            <a:endParaRPr lang="fr-FR" sz="1800" dirty="0"/>
          </a:p>
          <a:p>
            <a:r>
              <a:rPr lang="fr-FR" sz="1800" dirty="0"/>
              <a:t>    @</a:t>
            </a:r>
            <a:r>
              <a:rPr lang="fr-FR" sz="1800" dirty="0" err="1"/>
              <a:t>Override</a:t>
            </a:r>
            <a:endParaRPr lang="fr-FR" sz="1800" dirty="0"/>
          </a:p>
          <a:p>
            <a:r>
              <a:rPr lang="fr-FR" sz="1800" dirty="0"/>
              <a:t>    </a:t>
            </a:r>
            <a:r>
              <a:rPr lang="fr-FR" sz="1800" dirty="0" err="1"/>
              <a:t>protected</a:t>
            </a:r>
            <a:r>
              <a:rPr lang="fr-FR" sz="1800" dirty="0"/>
              <a:t> </a:t>
            </a:r>
            <a:r>
              <a:rPr lang="fr-FR" sz="1800" dirty="0" err="1"/>
              <a:t>void</a:t>
            </a:r>
            <a:r>
              <a:rPr lang="fr-FR" sz="1800" dirty="0"/>
              <a:t> </a:t>
            </a:r>
            <a:r>
              <a:rPr lang="fr-FR" sz="1800" dirty="0" err="1"/>
              <a:t>doPost</a:t>
            </a:r>
            <a:r>
              <a:rPr lang="fr-FR" sz="1800" dirty="0"/>
              <a:t>(</a:t>
            </a:r>
            <a:r>
              <a:rPr lang="fr-FR" sz="1800" dirty="0" err="1"/>
              <a:t>HttpServletRequest</a:t>
            </a:r>
            <a:r>
              <a:rPr lang="fr-FR" sz="1800" dirty="0"/>
              <a:t> </a:t>
            </a:r>
            <a:r>
              <a:rPr lang="fr-FR" sz="1800" dirty="0" err="1"/>
              <a:t>request</a:t>
            </a:r>
            <a:r>
              <a:rPr lang="fr-FR" sz="1800" dirty="0"/>
              <a:t>, </a:t>
            </a:r>
            <a:r>
              <a:rPr lang="fr-FR" sz="1800" dirty="0" err="1"/>
              <a:t>HttpServletResponse</a:t>
            </a:r>
            <a:r>
              <a:rPr lang="fr-FR" sz="1800" dirty="0"/>
              <a:t> </a:t>
            </a:r>
            <a:r>
              <a:rPr lang="fr-FR" sz="1800" dirty="0" err="1"/>
              <a:t>response</a:t>
            </a:r>
            <a:r>
              <a:rPr lang="fr-FR" sz="1800" dirty="0"/>
              <a:t>) {</a:t>
            </a:r>
          </a:p>
          <a:p>
            <a:r>
              <a:rPr lang="fr-FR" sz="1800" dirty="0"/>
              <a:t>        String </a:t>
            </a:r>
            <a:r>
              <a:rPr lang="fr-FR" sz="1800" dirty="0" err="1" smtClean="0"/>
              <a:t>enteredValue</a:t>
            </a:r>
            <a:r>
              <a:rPr lang="fr-FR" sz="1800" dirty="0" smtClean="0"/>
              <a:t>;</a:t>
            </a:r>
          </a:p>
          <a:p>
            <a:r>
              <a:rPr lang="fr-FR" sz="1800" dirty="0"/>
              <a:t> </a:t>
            </a:r>
            <a:r>
              <a:rPr lang="fr-FR" sz="1800" dirty="0" smtClean="0"/>
              <a:t>       </a:t>
            </a:r>
            <a:r>
              <a:rPr lang="fr-FR" sz="1800" dirty="0" err="1" smtClean="0"/>
              <a:t>enteredValue</a:t>
            </a:r>
            <a:r>
              <a:rPr lang="fr-FR" sz="1800" dirty="0" smtClean="0"/>
              <a:t> </a:t>
            </a:r>
            <a:r>
              <a:rPr lang="fr-FR" sz="1800" dirty="0"/>
              <a:t>= </a:t>
            </a:r>
            <a:r>
              <a:rPr lang="fr-FR" sz="1800" dirty="0" err="1"/>
              <a:t>request.getParameter</a:t>
            </a:r>
            <a:r>
              <a:rPr lang="fr-FR" sz="1800" dirty="0"/>
              <a:t>("</a:t>
            </a:r>
            <a:r>
              <a:rPr lang="fr-FR" sz="1800" dirty="0" err="1"/>
              <a:t>enteredValue</a:t>
            </a:r>
            <a:r>
              <a:rPr lang="fr-FR" sz="1800" dirty="0" smtClean="0"/>
              <a:t>");</a:t>
            </a:r>
          </a:p>
          <a:p>
            <a:r>
              <a:rPr lang="fr-FR" sz="1800" dirty="0"/>
              <a:t> </a:t>
            </a:r>
            <a:r>
              <a:rPr lang="fr-FR" sz="1800" dirty="0" smtClean="0"/>
              <a:t>        </a:t>
            </a:r>
            <a:r>
              <a:rPr lang="fr-FR" sz="1800" dirty="0" err="1"/>
              <a:t>response.setContentType</a:t>
            </a:r>
            <a:r>
              <a:rPr lang="fr-FR" sz="1800" dirty="0"/>
              <a:t>("</a:t>
            </a:r>
            <a:r>
              <a:rPr lang="fr-FR" sz="1800" dirty="0" err="1"/>
              <a:t>text</a:t>
            </a:r>
            <a:r>
              <a:rPr lang="fr-FR" sz="1800" dirty="0"/>
              <a:t>/html");</a:t>
            </a:r>
          </a:p>
          <a:p>
            <a:pPr marL="0" indent="0">
              <a:buNone/>
            </a:pPr>
            <a:r>
              <a:rPr lang="fr-FR" sz="1800" dirty="0" smtClean="0"/>
              <a:t>           </a:t>
            </a:r>
            <a:r>
              <a:rPr lang="fr-FR" sz="1800" dirty="0" err="1" smtClean="0"/>
              <a:t>PrintWriter</a:t>
            </a:r>
            <a:r>
              <a:rPr lang="fr-FR" sz="1800" dirty="0" smtClean="0"/>
              <a:t> </a:t>
            </a:r>
            <a:r>
              <a:rPr lang="fr-FR" sz="1800" dirty="0" err="1"/>
              <a:t>printWriter</a:t>
            </a:r>
            <a:r>
              <a:rPr lang="fr-FR" sz="1800" dirty="0"/>
              <a:t>;</a:t>
            </a:r>
          </a:p>
          <a:p>
            <a:r>
              <a:rPr lang="fr-FR" sz="1800" dirty="0"/>
              <a:t>        </a:t>
            </a:r>
            <a:r>
              <a:rPr lang="fr-FR" sz="1800" dirty="0" err="1"/>
              <a:t>try</a:t>
            </a:r>
            <a:r>
              <a:rPr lang="fr-FR" sz="1800" dirty="0"/>
              <a:t> {</a:t>
            </a:r>
          </a:p>
          <a:p>
            <a:r>
              <a:rPr lang="fr-FR" sz="1800" dirty="0"/>
              <a:t>            </a:t>
            </a:r>
            <a:r>
              <a:rPr lang="fr-FR" sz="1800" dirty="0" err="1"/>
              <a:t>printWriter</a:t>
            </a:r>
            <a:r>
              <a:rPr lang="fr-FR" sz="1800" dirty="0"/>
              <a:t> = </a:t>
            </a:r>
            <a:r>
              <a:rPr lang="fr-FR" sz="1800" dirty="0" err="1"/>
              <a:t>response.getWriter</a:t>
            </a:r>
            <a:r>
              <a:rPr lang="fr-FR" sz="1800" dirty="0"/>
              <a:t>();</a:t>
            </a:r>
          </a:p>
          <a:p>
            <a:endParaRPr lang="fr-FR" sz="1800" dirty="0"/>
          </a:p>
          <a:p>
            <a:r>
              <a:rPr lang="fr-FR" sz="1800" dirty="0"/>
              <a:t>            </a:t>
            </a:r>
          </a:p>
        </p:txBody>
      </p:sp>
    </p:spTree>
    <p:extLst>
      <p:ext uri="{BB962C8B-B14F-4D97-AF65-F5344CB8AC3E}">
        <p14:creationId xmlns:p14="http://schemas.microsoft.com/office/powerpoint/2010/main" val="29826579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Servlet de manipulation (1/2) (Formulaire)</a:t>
            </a:r>
          </a:p>
        </p:txBody>
      </p:sp>
      <p:sp>
        <p:nvSpPr>
          <p:cNvPr id="3" name="Espace réservé du contenu 2"/>
          <p:cNvSpPr>
            <a:spLocks noGrp="1"/>
          </p:cNvSpPr>
          <p:nvPr>
            <p:ph idx="1"/>
          </p:nvPr>
        </p:nvSpPr>
        <p:spPr/>
        <p:txBody>
          <a:bodyPr>
            <a:normAutofit fontScale="92500" lnSpcReduction="20000"/>
          </a:bodyPr>
          <a:lstStyle/>
          <a:p>
            <a:r>
              <a:rPr lang="fr-FR" dirty="0" smtClean="0"/>
              <a:t>        </a:t>
            </a:r>
            <a:r>
              <a:rPr lang="fr-FR" dirty="0" err="1" smtClean="0"/>
              <a:t>printWriter.println</a:t>
            </a:r>
            <a:r>
              <a:rPr lang="fr-FR" dirty="0"/>
              <a:t>("&lt;p&gt;");</a:t>
            </a:r>
          </a:p>
          <a:p>
            <a:r>
              <a:rPr lang="fr-FR" dirty="0"/>
              <a:t>            </a:t>
            </a:r>
            <a:r>
              <a:rPr lang="fr-FR" dirty="0" err="1"/>
              <a:t>printWriter.print</a:t>
            </a:r>
            <a:r>
              <a:rPr lang="fr-FR" dirty="0"/>
              <a:t>("You </a:t>
            </a:r>
            <a:r>
              <a:rPr lang="fr-FR" dirty="0" err="1"/>
              <a:t>entered</a:t>
            </a:r>
            <a:r>
              <a:rPr lang="fr-FR" dirty="0"/>
              <a:t>: ");</a:t>
            </a:r>
          </a:p>
          <a:p>
            <a:r>
              <a:rPr lang="fr-FR" dirty="0"/>
              <a:t>            </a:t>
            </a:r>
            <a:r>
              <a:rPr lang="fr-FR" dirty="0" err="1"/>
              <a:t>printWriter.print</a:t>
            </a:r>
            <a:r>
              <a:rPr lang="fr-FR" dirty="0"/>
              <a:t>(</a:t>
            </a:r>
            <a:r>
              <a:rPr lang="fr-FR" dirty="0" err="1"/>
              <a:t>enteredValue</a:t>
            </a:r>
            <a:r>
              <a:rPr lang="fr-FR" dirty="0"/>
              <a:t>);</a:t>
            </a:r>
          </a:p>
          <a:p>
            <a:r>
              <a:rPr lang="fr-FR" dirty="0"/>
              <a:t>            </a:t>
            </a:r>
            <a:r>
              <a:rPr lang="fr-FR" dirty="0" err="1"/>
              <a:t>printWriter.print</a:t>
            </a:r>
            <a:r>
              <a:rPr lang="fr-FR" dirty="0"/>
              <a:t>("&lt;/p&gt;");</a:t>
            </a:r>
          </a:p>
          <a:p>
            <a:r>
              <a:rPr lang="fr-FR" dirty="0"/>
              <a:t>        } catch (</a:t>
            </a:r>
            <a:r>
              <a:rPr lang="fr-FR" dirty="0" err="1"/>
              <a:t>IOException</a:t>
            </a:r>
            <a:r>
              <a:rPr lang="fr-FR" dirty="0"/>
              <a:t> e) {</a:t>
            </a:r>
          </a:p>
          <a:p>
            <a:r>
              <a:rPr lang="fr-FR" dirty="0"/>
              <a:t>            </a:t>
            </a:r>
            <a:r>
              <a:rPr lang="fr-FR" dirty="0" err="1"/>
              <a:t>e.printStackTrace</a:t>
            </a:r>
            <a:r>
              <a:rPr lang="fr-FR" dirty="0"/>
              <a:t>();</a:t>
            </a:r>
          </a:p>
          <a:p>
            <a:r>
              <a:rPr lang="fr-FR" dirty="0"/>
              <a:t>        }</a:t>
            </a:r>
          </a:p>
          <a:p>
            <a:r>
              <a:rPr lang="fr-FR" dirty="0"/>
              <a:t>    }</a:t>
            </a:r>
          </a:p>
          <a:p>
            <a:endParaRPr lang="fr-FR" dirty="0"/>
          </a:p>
          <a:p>
            <a:r>
              <a:rPr lang="fr-FR" dirty="0"/>
              <a:t>}</a:t>
            </a:r>
          </a:p>
          <a:p>
            <a:endParaRPr lang="fr-FR" dirty="0"/>
          </a:p>
        </p:txBody>
      </p:sp>
    </p:spTree>
    <p:extLst>
      <p:ext uri="{BB962C8B-B14F-4D97-AF65-F5344CB8AC3E}">
        <p14:creationId xmlns:p14="http://schemas.microsoft.com/office/powerpoint/2010/main" val="210559384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2</a:t>
            </a:r>
            <a:endParaRPr lang="fr-FR" dirty="0"/>
          </a:p>
        </p:txBody>
      </p:sp>
      <p:sp>
        <p:nvSpPr>
          <p:cNvPr id="3" name="Espace réservé du contenu 2"/>
          <p:cNvSpPr>
            <a:spLocks noGrp="1"/>
          </p:cNvSpPr>
          <p:nvPr>
            <p:ph idx="1"/>
          </p:nvPr>
        </p:nvSpPr>
        <p:spPr/>
        <p:txBody>
          <a:bodyPr>
            <a:noAutofit/>
          </a:bodyPr>
          <a:lstStyle/>
          <a:p>
            <a:r>
              <a:rPr lang="fr-FR" sz="1600" dirty="0"/>
              <a:t>&lt;</a:t>
            </a:r>
            <a:r>
              <a:rPr lang="fr-FR" sz="1600" dirty="0" err="1"/>
              <a:t>form</a:t>
            </a:r>
            <a:r>
              <a:rPr lang="fr-FR" sz="1600" dirty="0"/>
              <a:t> </a:t>
            </a:r>
            <a:r>
              <a:rPr lang="fr-FR" sz="1600" dirty="0" err="1"/>
              <a:t>method</a:t>
            </a:r>
            <a:r>
              <a:rPr lang="fr-FR" sz="1600" dirty="0"/>
              <a:t>="post" action="</a:t>
            </a:r>
            <a:r>
              <a:rPr lang="fr-FR" sz="1600" dirty="0" err="1"/>
              <a:t>multiplevaluefieldhandlerservlet</a:t>
            </a:r>
            <a:r>
              <a:rPr lang="fr-FR" sz="1600" dirty="0" smtClean="0"/>
              <a:t>"&gt;</a:t>
            </a:r>
          </a:p>
          <a:p>
            <a:r>
              <a:rPr lang="fr-FR" sz="1600" dirty="0" smtClean="0"/>
              <a:t>&lt;</a:t>
            </a:r>
            <a:r>
              <a:rPr lang="fr-FR" sz="1600" dirty="0"/>
              <a:t>p&gt;</a:t>
            </a:r>
            <a:r>
              <a:rPr lang="fr-FR" sz="1600" dirty="0" err="1"/>
              <a:t>Please</a:t>
            </a:r>
            <a:r>
              <a:rPr lang="fr-FR" sz="1600" dirty="0"/>
              <a:t> enter one or more options.&lt;/p&gt;</a:t>
            </a:r>
          </a:p>
          <a:p>
            <a:r>
              <a:rPr lang="fr-FR" sz="1600" dirty="0"/>
              <a:t>   </a:t>
            </a:r>
            <a:r>
              <a:rPr lang="fr-FR" sz="1600" dirty="0" smtClean="0"/>
              <a:t>&lt;</a:t>
            </a:r>
            <a:r>
              <a:rPr lang="fr-FR" sz="1600" dirty="0"/>
              <a:t>table </a:t>
            </a:r>
            <a:r>
              <a:rPr lang="fr-FR" sz="1600" dirty="0" err="1"/>
              <a:t>cellpadding</a:t>
            </a:r>
            <a:r>
              <a:rPr lang="fr-FR" sz="1600" dirty="0"/>
              <a:t>="0" </a:t>
            </a:r>
            <a:r>
              <a:rPr lang="fr-FR" sz="1600" dirty="0" err="1"/>
              <a:t>cellspacing</a:t>
            </a:r>
            <a:r>
              <a:rPr lang="fr-FR" sz="1600" dirty="0"/>
              <a:t>="0" border="0"&gt;</a:t>
            </a:r>
          </a:p>
          <a:p>
            <a:r>
              <a:rPr lang="fr-FR" sz="1600" dirty="0"/>
              <a:t>   </a:t>
            </a:r>
            <a:r>
              <a:rPr lang="fr-FR" sz="1600" dirty="0" smtClean="0"/>
              <a:t> </a:t>
            </a:r>
            <a:r>
              <a:rPr lang="fr-FR" sz="1600" dirty="0"/>
              <a:t>&lt;</a:t>
            </a:r>
            <a:r>
              <a:rPr lang="fr-FR" sz="1600" dirty="0" smtClean="0"/>
              <a:t>tr</a:t>
            </a:r>
            <a:r>
              <a:rPr lang="fr-FR" sz="1600" dirty="0"/>
              <a:t>&gt;</a:t>
            </a:r>
            <a:r>
              <a:rPr lang="fr-FR" sz="1600" dirty="0" smtClean="0"/>
              <a:t> </a:t>
            </a:r>
            <a:r>
              <a:rPr lang="fr-FR" sz="1600" dirty="0"/>
              <a:t>&lt;td&gt;&lt;input </a:t>
            </a:r>
            <a:r>
              <a:rPr lang="fr-FR" sz="1600" dirty="0" err="1"/>
              <a:t>name</a:t>
            </a:r>
            <a:r>
              <a:rPr lang="fr-FR" sz="1600" dirty="0"/>
              <a:t>="options" type="</a:t>
            </a:r>
            <a:r>
              <a:rPr lang="fr-FR" sz="1600" dirty="0" err="1"/>
              <a:t>checkbox</a:t>
            </a:r>
            <a:r>
              <a:rPr lang="fr-FR" sz="1600" dirty="0"/>
              <a:t>" value="option1" </a:t>
            </a:r>
            <a:r>
              <a:rPr lang="fr-FR" sz="1600" dirty="0" smtClean="0"/>
              <a:t>/&gt; Option </a:t>
            </a:r>
            <a:r>
              <a:rPr lang="fr-FR" sz="1600" dirty="0"/>
              <a:t>1&lt;/</a:t>
            </a:r>
            <a:r>
              <a:rPr lang="fr-FR" sz="1600" dirty="0" smtClean="0"/>
              <a:t>td</a:t>
            </a:r>
            <a:r>
              <a:rPr lang="fr-FR" sz="1600" dirty="0"/>
              <a:t>&gt;</a:t>
            </a:r>
            <a:r>
              <a:rPr lang="fr-FR" sz="1600" dirty="0" smtClean="0"/>
              <a:t>&lt;/</a:t>
            </a:r>
            <a:r>
              <a:rPr lang="fr-FR" sz="1600" dirty="0"/>
              <a:t>tr&gt;</a:t>
            </a:r>
          </a:p>
          <a:p>
            <a:r>
              <a:rPr lang="fr-FR" sz="1600" dirty="0"/>
              <a:t>   </a:t>
            </a:r>
            <a:r>
              <a:rPr lang="fr-FR" sz="1600" dirty="0" smtClean="0"/>
              <a:t> </a:t>
            </a:r>
            <a:r>
              <a:rPr lang="fr-FR" sz="1600" dirty="0"/>
              <a:t>&lt;tr</a:t>
            </a:r>
            <a:r>
              <a:rPr lang="fr-FR" sz="1600" dirty="0" smtClean="0"/>
              <a:t>&gt;&lt;</a:t>
            </a:r>
            <a:r>
              <a:rPr lang="fr-FR" sz="1600" dirty="0"/>
              <a:t>td&gt;&lt;input </a:t>
            </a:r>
            <a:r>
              <a:rPr lang="fr-FR" sz="1600" dirty="0" err="1"/>
              <a:t>name</a:t>
            </a:r>
            <a:r>
              <a:rPr lang="fr-FR" sz="1600" dirty="0"/>
              <a:t>="options" type="</a:t>
            </a:r>
            <a:r>
              <a:rPr lang="fr-FR" sz="1600" dirty="0" err="1"/>
              <a:t>checkbox</a:t>
            </a:r>
            <a:r>
              <a:rPr lang="fr-FR" sz="1600" dirty="0"/>
              <a:t>" value="option2" </a:t>
            </a:r>
            <a:r>
              <a:rPr lang="fr-FR" sz="1600" dirty="0" smtClean="0"/>
              <a:t>/&gt;Option </a:t>
            </a:r>
            <a:r>
              <a:rPr lang="fr-FR" sz="1600" dirty="0"/>
              <a:t>2&lt;/td</a:t>
            </a:r>
            <a:r>
              <a:rPr lang="fr-FR" sz="1600" dirty="0" smtClean="0"/>
              <a:t>&gt;  </a:t>
            </a:r>
            <a:r>
              <a:rPr lang="fr-FR" sz="1600" dirty="0"/>
              <a:t>&lt;/tr&gt;</a:t>
            </a:r>
          </a:p>
          <a:p>
            <a:r>
              <a:rPr lang="fr-FR" sz="1600" dirty="0"/>
              <a:t>    </a:t>
            </a:r>
            <a:r>
              <a:rPr lang="fr-FR" sz="1600" dirty="0" smtClean="0"/>
              <a:t>&lt;</a:t>
            </a:r>
            <a:r>
              <a:rPr lang="fr-FR" sz="1600" dirty="0"/>
              <a:t>tr</a:t>
            </a:r>
            <a:r>
              <a:rPr lang="fr-FR" sz="1600" dirty="0" smtClean="0"/>
              <a:t>&gt;  </a:t>
            </a:r>
            <a:r>
              <a:rPr lang="fr-FR" sz="1600" dirty="0"/>
              <a:t>&lt;td&gt;&lt;input </a:t>
            </a:r>
            <a:r>
              <a:rPr lang="fr-FR" sz="1600" dirty="0" err="1"/>
              <a:t>name</a:t>
            </a:r>
            <a:r>
              <a:rPr lang="fr-FR" sz="1600" dirty="0"/>
              <a:t>="options" type="</a:t>
            </a:r>
            <a:r>
              <a:rPr lang="fr-FR" sz="1600" dirty="0" err="1"/>
              <a:t>checkbox</a:t>
            </a:r>
            <a:r>
              <a:rPr lang="fr-FR" sz="1600" dirty="0"/>
              <a:t>" value="option3" </a:t>
            </a:r>
            <a:r>
              <a:rPr lang="fr-FR" sz="1600" dirty="0" smtClean="0"/>
              <a:t>/&gt; Option </a:t>
            </a:r>
            <a:r>
              <a:rPr lang="fr-FR" sz="1600" dirty="0"/>
              <a:t>3&lt;/td</a:t>
            </a:r>
            <a:r>
              <a:rPr lang="fr-FR" sz="1600" dirty="0" smtClean="0"/>
              <a:t>&gt; &lt;/</a:t>
            </a:r>
            <a:r>
              <a:rPr lang="fr-FR" sz="1600" dirty="0"/>
              <a:t>tr&gt;</a:t>
            </a:r>
          </a:p>
          <a:p>
            <a:r>
              <a:rPr lang="fr-FR" sz="1600" dirty="0"/>
              <a:t>    </a:t>
            </a:r>
            <a:r>
              <a:rPr lang="fr-FR" sz="1600" dirty="0" smtClean="0"/>
              <a:t>&lt;</a:t>
            </a:r>
            <a:r>
              <a:rPr lang="fr-FR" sz="1600" dirty="0"/>
              <a:t>tr</a:t>
            </a:r>
            <a:r>
              <a:rPr lang="fr-FR" sz="1600" dirty="0" smtClean="0"/>
              <a:t>&gt;  </a:t>
            </a:r>
            <a:r>
              <a:rPr lang="fr-FR" sz="1600" dirty="0"/>
              <a:t>&lt;td&gt;&lt;input type="</a:t>
            </a:r>
            <a:r>
              <a:rPr lang="fr-FR" sz="1600" dirty="0" err="1"/>
              <a:t>submit</a:t>
            </a:r>
            <a:r>
              <a:rPr lang="fr-FR" sz="1600" dirty="0"/>
              <a:t>" value="</a:t>
            </a:r>
            <a:r>
              <a:rPr lang="fr-FR" sz="1600" dirty="0" err="1"/>
              <a:t>Submit</a:t>
            </a:r>
            <a:r>
              <a:rPr lang="fr-FR" sz="1600" dirty="0"/>
              <a:t>" /&gt;&lt;/td</a:t>
            </a:r>
            <a:r>
              <a:rPr lang="fr-FR" sz="1600" dirty="0" smtClean="0"/>
              <a:t>&gt; &lt;/</a:t>
            </a:r>
            <a:r>
              <a:rPr lang="fr-FR" sz="1600" dirty="0"/>
              <a:t>tr&gt;</a:t>
            </a:r>
          </a:p>
          <a:p>
            <a:r>
              <a:rPr lang="fr-FR" sz="1600" dirty="0"/>
              <a:t>     </a:t>
            </a:r>
            <a:r>
              <a:rPr lang="fr-FR" sz="1600" dirty="0" smtClean="0"/>
              <a:t>&lt;/</a:t>
            </a:r>
            <a:r>
              <a:rPr lang="fr-FR" sz="1600" dirty="0"/>
              <a:t>table&gt;</a:t>
            </a:r>
          </a:p>
        </p:txBody>
      </p:sp>
    </p:spTree>
    <p:extLst>
      <p:ext uri="{BB962C8B-B14F-4D97-AF65-F5344CB8AC3E}">
        <p14:creationId xmlns:p14="http://schemas.microsoft.com/office/powerpoint/2010/main" val="13543681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Servlet (Formulaire) (1/2)</a:t>
            </a:r>
            <a:endParaRPr lang="fr-FR" dirty="0"/>
          </a:p>
        </p:txBody>
      </p:sp>
      <p:sp>
        <p:nvSpPr>
          <p:cNvPr id="3" name="Espace réservé du contenu 2"/>
          <p:cNvSpPr>
            <a:spLocks noGrp="1"/>
          </p:cNvSpPr>
          <p:nvPr>
            <p:ph idx="1"/>
          </p:nvPr>
        </p:nvSpPr>
        <p:spPr/>
        <p:txBody>
          <a:bodyPr>
            <a:noAutofit/>
          </a:bodyPr>
          <a:lstStyle/>
          <a:p>
            <a:r>
              <a:rPr lang="fr-FR" sz="1800" dirty="0"/>
              <a:t>@</a:t>
            </a:r>
            <a:r>
              <a:rPr lang="fr-FR" sz="1800" dirty="0" err="1"/>
              <a:t>WebServlet</a:t>
            </a:r>
            <a:r>
              <a:rPr lang="fr-FR" sz="1800" dirty="0"/>
              <a:t>(</a:t>
            </a:r>
            <a:r>
              <a:rPr lang="fr-FR" sz="1800" dirty="0" err="1"/>
              <a:t>urlPatterns</a:t>
            </a:r>
            <a:r>
              <a:rPr lang="fr-FR" sz="1800" dirty="0"/>
              <a:t> = {"/</a:t>
            </a:r>
            <a:r>
              <a:rPr lang="fr-FR" sz="1800" dirty="0" err="1"/>
              <a:t>multiplevaluefieldhandlerservlet</a:t>
            </a:r>
            <a:r>
              <a:rPr lang="fr-FR" sz="1800" dirty="0"/>
              <a:t>"})</a:t>
            </a:r>
          </a:p>
          <a:p>
            <a:r>
              <a:rPr lang="fr-FR" sz="1800" dirty="0"/>
              <a:t>public class </a:t>
            </a:r>
            <a:r>
              <a:rPr lang="fr-FR" sz="1800" dirty="0" err="1"/>
              <a:t>MultipleValueFieldHandlerServlet</a:t>
            </a:r>
            <a:r>
              <a:rPr lang="fr-FR" sz="1800" dirty="0"/>
              <a:t> </a:t>
            </a:r>
            <a:r>
              <a:rPr lang="fr-FR" sz="1800" dirty="0" err="1"/>
              <a:t>extends</a:t>
            </a:r>
            <a:r>
              <a:rPr lang="fr-FR" sz="1800" dirty="0"/>
              <a:t> </a:t>
            </a:r>
            <a:r>
              <a:rPr lang="fr-FR" sz="1800" dirty="0" err="1"/>
              <a:t>HttpServlet</a:t>
            </a:r>
            <a:r>
              <a:rPr lang="fr-FR" sz="1800" dirty="0"/>
              <a:t> {</a:t>
            </a:r>
          </a:p>
          <a:p>
            <a:pPr marL="0" indent="0">
              <a:buNone/>
            </a:pPr>
            <a:r>
              <a:rPr lang="fr-FR" sz="1800" dirty="0" smtClean="0"/>
              <a:t>    @</a:t>
            </a:r>
            <a:r>
              <a:rPr lang="fr-FR" sz="1800" dirty="0" err="1"/>
              <a:t>Override</a:t>
            </a:r>
            <a:endParaRPr lang="fr-FR" sz="1800" dirty="0"/>
          </a:p>
          <a:p>
            <a:r>
              <a:rPr lang="fr-FR" sz="1800" dirty="0"/>
              <a:t>    </a:t>
            </a:r>
            <a:r>
              <a:rPr lang="fr-FR" sz="1800" dirty="0" err="1"/>
              <a:t>protected</a:t>
            </a:r>
            <a:r>
              <a:rPr lang="fr-FR" sz="1800" dirty="0"/>
              <a:t> </a:t>
            </a:r>
            <a:r>
              <a:rPr lang="fr-FR" sz="1800" dirty="0" err="1"/>
              <a:t>void</a:t>
            </a:r>
            <a:r>
              <a:rPr lang="fr-FR" sz="1800" dirty="0"/>
              <a:t> </a:t>
            </a:r>
            <a:r>
              <a:rPr lang="fr-FR" sz="1800" dirty="0" err="1"/>
              <a:t>doPost</a:t>
            </a:r>
            <a:r>
              <a:rPr lang="fr-FR" sz="1800" dirty="0"/>
              <a:t>(</a:t>
            </a:r>
            <a:r>
              <a:rPr lang="fr-FR" sz="1800" dirty="0" err="1"/>
              <a:t>HttpServletRequest</a:t>
            </a:r>
            <a:r>
              <a:rPr lang="fr-FR" sz="1800" dirty="0"/>
              <a:t> </a:t>
            </a:r>
            <a:r>
              <a:rPr lang="fr-FR" sz="1800" dirty="0" err="1"/>
              <a:t>request</a:t>
            </a:r>
            <a:r>
              <a:rPr lang="fr-FR" sz="1800" dirty="0"/>
              <a:t>, </a:t>
            </a:r>
            <a:r>
              <a:rPr lang="fr-FR" sz="1800" dirty="0" err="1"/>
              <a:t>HttpServletResponse</a:t>
            </a:r>
            <a:r>
              <a:rPr lang="fr-FR" sz="1800" dirty="0"/>
              <a:t> </a:t>
            </a:r>
            <a:r>
              <a:rPr lang="fr-FR" sz="1800" dirty="0" err="1"/>
              <a:t>response</a:t>
            </a:r>
            <a:r>
              <a:rPr lang="fr-FR" sz="1800" dirty="0"/>
              <a:t>) {</a:t>
            </a:r>
          </a:p>
          <a:p>
            <a:r>
              <a:rPr lang="fr-FR" sz="1800" dirty="0"/>
              <a:t>        String[] </a:t>
            </a:r>
            <a:r>
              <a:rPr lang="fr-FR" sz="1800" dirty="0" err="1"/>
              <a:t>selectedOptions</a:t>
            </a:r>
            <a:r>
              <a:rPr lang="fr-FR" sz="1800" dirty="0"/>
              <a:t> = </a:t>
            </a:r>
            <a:r>
              <a:rPr lang="fr-FR" sz="1800" dirty="0" err="1"/>
              <a:t>request.getParameterValues</a:t>
            </a:r>
            <a:r>
              <a:rPr lang="fr-FR" sz="1800" dirty="0"/>
              <a:t>("options");</a:t>
            </a:r>
          </a:p>
          <a:p>
            <a:pPr marL="0" indent="0">
              <a:buNone/>
            </a:pPr>
            <a:r>
              <a:rPr lang="fr-FR" sz="1800" dirty="0" smtClean="0"/>
              <a:t>        </a:t>
            </a:r>
            <a:r>
              <a:rPr lang="fr-FR" sz="1800" dirty="0" err="1" smtClean="0"/>
              <a:t>response.setContentType</a:t>
            </a:r>
            <a:r>
              <a:rPr lang="fr-FR" sz="1800" dirty="0"/>
              <a:t>("</a:t>
            </a:r>
            <a:r>
              <a:rPr lang="fr-FR" sz="1800" dirty="0" err="1"/>
              <a:t>text</a:t>
            </a:r>
            <a:r>
              <a:rPr lang="fr-FR" sz="1800" dirty="0"/>
              <a:t>/html</a:t>
            </a:r>
            <a:r>
              <a:rPr lang="fr-FR" sz="1800" dirty="0" smtClean="0"/>
              <a:t>");</a:t>
            </a:r>
          </a:p>
          <a:p>
            <a:pPr marL="0" indent="0">
              <a:buNone/>
            </a:pPr>
            <a:r>
              <a:rPr lang="fr-FR" sz="1800" dirty="0" err="1" smtClean="0"/>
              <a:t>try</a:t>
            </a:r>
            <a:r>
              <a:rPr lang="fr-FR" sz="1800" dirty="0" smtClean="0"/>
              <a:t> </a:t>
            </a:r>
            <a:r>
              <a:rPr lang="fr-FR" sz="1800" dirty="0"/>
              <a:t>{</a:t>
            </a:r>
          </a:p>
          <a:p>
            <a:r>
              <a:rPr lang="fr-FR" sz="1800" dirty="0"/>
              <a:t>   </a:t>
            </a:r>
            <a:r>
              <a:rPr lang="fr-FR" sz="1800" dirty="0" err="1" smtClean="0"/>
              <a:t>PrintWriter</a:t>
            </a:r>
            <a:r>
              <a:rPr lang="fr-FR" sz="1800" dirty="0" smtClean="0"/>
              <a:t> </a:t>
            </a:r>
            <a:r>
              <a:rPr lang="fr-FR" sz="1800" dirty="0" err="1"/>
              <a:t>printWriter</a:t>
            </a:r>
            <a:r>
              <a:rPr lang="fr-FR" sz="1800" dirty="0"/>
              <a:t> = </a:t>
            </a:r>
            <a:r>
              <a:rPr lang="fr-FR" sz="1800" dirty="0" err="1"/>
              <a:t>response.getWriter</a:t>
            </a:r>
            <a:r>
              <a:rPr lang="fr-FR" sz="1800" dirty="0"/>
              <a:t>();</a:t>
            </a:r>
          </a:p>
          <a:p>
            <a:pPr marL="0" indent="0">
              <a:buNone/>
            </a:pPr>
            <a:r>
              <a:rPr lang="fr-FR" sz="1800" dirty="0" smtClean="0"/>
              <a:t>     </a:t>
            </a:r>
            <a:r>
              <a:rPr lang="fr-FR" sz="1800" dirty="0" err="1" smtClean="0"/>
              <a:t>printWriter.println</a:t>
            </a:r>
            <a:r>
              <a:rPr lang="fr-FR" sz="1800" dirty="0"/>
              <a:t>("&lt;p&gt;");</a:t>
            </a:r>
          </a:p>
          <a:p>
            <a:r>
              <a:rPr lang="fr-FR" sz="1800" dirty="0"/>
              <a:t>  </a:t>
            </a:r>
            <a:r>
              <a:rPr lang="fr-FR" sz="1800" dirty="0" smtClean="0"/>
              <a:t> </a:t>
            </a:r>
            <a:r>
              <a:rPr lang="fr-FR" sz="1800" dirty="0" err="1" smtClean="0"/>
              <a:t>printWriter.print</a:t>
            </a:r>
            <a:r>
              <a:rPr lang="fr-FR" sz="1800" dirty="0"/>
              <a:t>("The </a:t>
            </a:r>
            <a:r>
              <a:rPr lang="fr-FR" sz="1800" dirty="0" err="1"/>
              <a:t>following</a:t>
            </a:r>
            <a:r>
              <a:rPr lang="fr-FR" sz="1800" dirty="0"/>
              <a:t> options </a:t>
            </a:r>
            <a:r>
              <a:rPr lang="fr-FR" sz="1800" dirty="0" err="1"/>
              <a:t>were</a:t>
            </a:r>
            <a:r>
              <a:rPr lang="fr-FR" sz="1800" dirty="0"/>
              <a:t> </a:t>
            </a:r>
            <a:r>
              <a:rPr lang="fr-FR" sz="1800" dirty="0" err="1"/>
              <a:t>selected</a:t>
            </a:r>
            <a:r>
              <a:rPr lang="fr-FR" sz="1800" dirty="0"/>
              <a:t>:");</a:t>
            </a:r>
          </a:p>
          <a:p>
            <a:r>
              <a:rPr lang="fr-FR" sz="1800" dirty="0"/>
              <a:t>            </a:t>
            </a:r>
          </a:p>
        </p:txBody>
      </p:sp>
    </p:spTree>
    <p:extLst>
      <p:ext uri="{BB962C8B-B14F-4D97-AF65-F5344CB8AC3E}">
        <p14:creationId xmlns:p14="http://schemas.microsoft.com/office/powerpoint/2010/main" val="42852935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183663"/>
            <a:ext cx="10058400" cy="1450757"/>
          </a:xfrm>
        </p:spPr>
        <p:txBody>
          <a:bodyPr/>
          <a:lstStyle/>
          <a:p>
            <a:r>
              <a:rPr lang="fr-FR" dirty="0"/>
              <a:t>Servlet (Formulaire) </a:t>
            </a:r>
            <a:r>
              <a:rPr lang="fr-FR" dirty="0" smtClean="0"/>
              <a:t>(2/2</a:t>
            </a:r>
            <a:r>
              <a:rPr lang="fr-FR" dirty="0"/>
              <a:t>)</a:t>
            </a:r>
          </a:p>
        </p:txBody>
      </p:sp>
      <p:sp>
        <p:nvSpPr>
          <p:cNvPr id="3" name="Espace réservé du contenu 2"/>
          <p:cNvSpPr>
            <a:spLocks noGrp="1"/>
          </p:cNvSpPr>
          <p:nvPr>
            <p:ph idx="1"/>
          </p:nvPr>
        </p:nvSpPr>
        <p:spPr>
          <a:xfrm>
            <a:off x="1097280" y="1758644"/>
            <a:ext cx="10058400" cy="4023360"/>
          </a:xfrm>
        </p:spPr>
        <p:txBody>
          <a:bodyPr>
            <a:normAutofit fontScale="25000" lnSpcReduction="20000"/>
          </a:bodyPr>
          <a:lstStyle/>
          <a:p>
            <a:r>
              <a:rPr lang="fr-FR" sz="5500" dirty="0" err="1"/>
              <a:t>printWriter.println</a:t>
            </a:r>
            <a:r>
              <a:rPr lang="fr-FR" sz="5500" dirty="0"/>
              <a:t>("&lt;</a:t>
            </a:r>
            <a:r>
              <a:rPr lang="fr-FR" sz="5500" dirty="0" err="1"/>
              <a:t>br</a:t>
            </a:r>
            <a:r>
              <a:rPr lang="fr-FR" sz="5500" dirty="0"/>
              <a:t>/&gt;");</a:t>
            </a:r>
          </a:p>
          <a:p>
            <a:r>
              <a:rPr lang="fr-FR" sz="5500" dirty="0" smtClean="0"/>
              <a:t>            </a:t>
            </a:r>
            <a:r>
              <a:rPr lang="fr-FR" sz="5500" dirty="0"/>
              <a:t>if (</a:t>
            </a:r>
            <a:r>
              <a:rPr lang="fr-FR" sz="5500" dirty="0" err="1"/>
              <a:t>selectedOptions</a:t>
            </a:r>
            <a:r>
              <a:rPr lang="fr-FR" sz="5500" dirty="0"/>
              <a:t> != </a:t>
            </a:r>
            <a:r>
              <a:rPr lang="fr-FR" sz="5500" dirty="0" err="1"/>
              <a:t>null</a:t>
            </a:r>
            <a:r>
              <a:rPr lang="fr-FR" sz="5500" dirty="0"/>
              <a:t>) {</a:t>
            </a:r>
          </a:p>
          <a:p>
            <a:r>
              <a:rPr lang="fr-FR" sz="5500" dirty="0"/>
              <a:t>                for (String option : </a:t>
            </a:r>
            <a:r>
              <a:rPr lang="fr-FR" sz="5500" dirty="0" err="1"/>
              <a:t>selectedOptions</a:t>
            </a:r>
            <a:r>
              <a:rPr lang="fr-FR" sz="5500" dirty="0"/>
              <a:t>) {</a:t>
            </a:r>
          </a:p>
          <a:p>
            <a:r>
              <a:rPr lang="fr-FR" sz="5500" dirty="0"/>
              <a:t>                    </a:t>
            </a:r>
            <a:r>
              <a:rPr lang="fr-FR" sz="5500" dirty="0" err="1"/>
              <a:t>printWriter.print</a:t>
            </a:r>
            <a:r>
              <a:rPr lang="fr-FR" sz="5500" dirty="0"/>
              <a:t>(option);</a:t>
            </a:r>
          </a:p>
          <a:p>
            <a:r>
              <a:rPr lang="fr-FR" sz="5500" dirty="0"/>
              <a:t>                    </a:t>
            </a:r>
            <a:r>
              <a:rPr lang="fr-FR" sz="5500" dirty="0" err="1"/>
              <a:t>printWriter.println</a:t>
            </a:r>
            <a:r>
              <a:rPr lang="fr-FR" sz="5500" dirty="0"/>
              <a:t>("&lt;</a:t>
            </a:r>
            <a:r>
              <a:rPr lang="fr-FR" sz="5500" dirty="0" err="1"/>
              <a:t>br</a:t>
            </a:r>
            <a:r>
              <a:rPr lang="fr-FR" sz="5500" dirty="0"/>
              <a:t>/&gt;");</a:t>
            </a:r>
          </a:p>
          <a:p>
            <a:r>
              <a:rPr lang="fr-FR" sz="5500" dirty="0"/>
              <a:t>                }</a:t>
            </a:r>
          </a:p>
          <a:p>
            <a:r>
              <a:rPr lang="fr-FR" sz="5500" dirty="0"/>
              <a:t>            } </a:t>
            </a:r>
            <a:r>
              <a:rPr lang="fr-FR" sz="5500" dirty="0" err="1"/>
              <a:t>else</a:t>
            </a:r>
            <a:r>
              <a:rPr lang="fr-FR" sz="5500" dirty="0"/>
              <a:t> {</a:t>
            </a:r>
          </a:p>
          <a:p>
            <a:r>
              <a:rPr lang="fr-FR" sz="5500" dirty="0"/>
              <a:t>                </a:t>
            </a:r>
            <a:r>
              <a:rPr lang="fr-FR" sz="5500" dirty="0" err="1"/>
              <a:t>printWriter.println</a:t>
            </a:r>
            <a:r>
              <a:rPr lang="fr-FR" sz="5500" dirty="0"/>
              <a:t>("None");</a:t>
            </a:r>
          </a:p>
          <a:p>
            <a:r>
              <a:rPr lang="fr-FR" sz="5500" dirty="0"/>
              <a:t>            }</a:t>
            </a:r>
          </a:p>
          <a:p>
            <a:r>
              <a:rPr lang="fr-FR" sz="5500" dirty="0"/>
              <a:t>            </a:t>
            </a:r>
            <a:r>
              <a:rPr lang="fr-FR" sz="5500" dirty="0" err="1"/>
              <a:t>printWriter.println</a:t>
            </a:r>
            <a:r>
              <a:rPr lang="fr-FR" sz="5500" dirty="0"/>
              <a:t>("&lt;/p&gt;");</a:t>
            </a:r>
          </a:p>
          <a:p>
            <a:r>
              <a:rPr lang="fr-FR" sz="5500" dirty="0"/>
              <a:t>        } catch (</a:t>
            </a:r>
            <a:r>
              <a:rPr lang="fr-FR" sz="5500" dirty="0" err="1"/>
              <a:t>IOException</a:t>
            </a:r>
            <a:r>
              <a:rPr lang="fr-FR" sz="5500" dirty="0"/>
              <a:t> e) {</a:t>
            </a:r>
          </a:p>
          <a:p>
            <a:r>
              <a:rPr lang="fr-FR" sz="5500" dirty="0"/>
              <a:t>            </a:t>
            </a:r>
            <a:r>
              <a:rPr lang="fr-FR" sz="5500" dirty="0" err="1"/>
              <a:t>e.printStackTrace</a:t>
            </a:r>
            <a:r>
              <a:rPr lang="fr-FR" sz="5500" dirty="0" smtClean="0"/>
              <a:t>();       } </a:t>
            </a:r>
            <a:r>
              <a:rPr lang="fr-FR" sz="5500" dirty="0"/>
              <a:t>}</a:t>
            </a:r>
          </a:p>
          <a:p>
            <a:r>
              <a:rPr lang="fr-FR" sz="5500" dirty="0"/>
              <a:t>}</a:t>
            </a:r>
          </a:p>
          <a:p>
            <a:endParaRPr lang="fr-FR" dirty="0"/>
          </a:p>
        </p:txBody>
      </p:sp>
    </p:spTree>
    <p:extLst>
      <p:ext uri="{BB962C8B-B14F-4D97-AF65-F5344CB8AC3E}">
        <p14:creationId xmlns:p14="http://schemas.microsoft.com/office/powerpoint/2010/main" val="399583671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RequestDispatcher</a:t>
            </a:r>
            <a:endParaRPr lang="fr-FR" dirty="0"/>
          </a:p>
        </p:txBody>
      </p:sp>
      <p:sp>
        <p:nvSpPr>
          <p:cNvPr id="3" name="Espace réservé du contenu 2"/>
          <p:cNvSpPr>
            <a:spLocks noGrp="1"/>
          </p:cNvSpPr>
          <p:nvPr>
            <p:ph idx="1"/>
          </p:nvPr>
        </p:nvSpPr>
        <p:spPr/>
        <p:txBody>
          <a:bodyPr/>
          <a:lstStyle/>
          <a:p>
            <a:r>
              <a:rPr lang="fr-FR" dirty="0" err="1"/>
              <a:t>RequestDispatcher</a:t>
            </a:r>
            <a:r>
              <a:rPr lang="fr-FR" dirty="0"/>
              <a:t> est une interface en Jakarta EE </a:t>
            </a:r>
            <a:r>
              <a:rPr lang="fr-FR" dirty="0" smtClean="0"/>
              <a:t> </a:t>
            </a:r>
            <a:r>
              <a:rPr lang="fr-FR" dirty="0"/>
              <a:t>utilisée pour transférer une requête d'un servlet à un autre composant web (un autre servlet, une JSP, etc.) sur le même serveur. </a:t>
            </a:r>
            <a:endParaRPr lang="fr-FR" dirty="0" smtClean="0"/>
          </a:p>
          <a:p>
            <a:endParaRPr lang="fr-FR" dirty="0"/>
          </a:p>
          <a:p>
            <a:r>
              <a:rPr lang="fr-FR" dirty="0" smtClean="0"/>
              <a:t>Elle </a:t>
            </a:r>
            <a:r>
              <a:rPr lang="fr-FR" dirty="0"/>
              <a:t>permet soit de transférer complètement la requête, soit de l'inclure dans la réponse.</a:t>
            </a:r>
          </a:p>
        </p:txBody>
      </p:sp>
    </p:spTree>
    <p:extLst>
      <p:ext uri="{BB962C8B-B14F-4D97-AF65-F5344CB8AC3E}">
        <p14:creationId xmlns:p14="http://schemas.microsoft.com/office/powerpoint/2010/main" val="16564507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a:t>
            </a:r>
            <a:endParaRPr lang="fr-FR" dirty="0"/>
          </a:p>
        </p:txBody>
      </p:sp>
      <p:sp>
        <p:nvSpPr>
          <p:cNvPr id="3" name="Espace réservé du contenu 2"/>
          <p:cNvSpPr>
            <a:spLocks noGrp="1"/>
          </p:cNvSpPr>
          <p:nvPr>
            <p:ph idx="1"/>
          </p:nvPr>
        </p:nvSpPr>
        <p:spPr/>
        <p:txBody>
          <a:bodyPr>
            <a:noAutofit/>
          </a:bodyPr>
          <a:lstStyle/>
          <a:p>
            <a:r>
              <a:rPr lang="fr-FR" sz="1400" dirty="0"/>
              <a:t>@</a:t>
            </a:r>
            <a:r>
              <a:rPr lang="fr-FR" sz="1400" dirty="0" err="1"/>
              <a:t>WebServlet</a:t>
            </a:r>
            <a:r>
              <a:rPr lang="fr-FR" sz="1400" dirty="0"/>
              <a:t>(</a:t>
            </a:r>
            <a:r>
              <a:rPr lang="fr-FR" sz="1400" dirty="0" err="1"/>
              <a:t>urlPatterns</a:t>
            </a:r>
            <a:r>
              <a:rPr lang="fr-FR" sz="1400" dirty="0"/>
              <a:t> = {"/</a:t>
            </a:r>
            <a:r>
              <a:rPr lang="fr-FR" sz="1400" dirty="0" err="1"/>
              <a:t>multiplevaluefieldhandlerservlet</a:t>
            </a:r>
            <a:r>
              <a:rPr lang="fr-FR" sz="1400" dirty="0"/>
              <a:t>"})</a:t>
            </a:r>
          </a:p>
          <a:p>
            <a:r>
              <a:rPr lang="fr-FR" sz="1400" dirty="0"/>
              <a:t>public class </a:t>
            </a:r>
            <a:r>
              <a:rPr lang="fr-FR" sz="1400" dirty="0" err="1"/>
              <a:t>MultipleValueFieldHandlerServlet</a:t>
            </a:r>
            <a:r>
              <a:rPr lang="fr-FR" sz="1400" dirty="0"/>
              <a:t> </a:t>
            </a:r>
            <a:r>
              <a:rPr lang="fr-FR" sz="1400" dirty="0" err="1"/>
              <a:t>extends</a:t>
            </a:r>
            <a:r>
              <a:rPr lang="fr-FR" sz="1400" dirty="0"/>
              <a:t> </a:t>
            </a:r>
            <a:r>
              <a:rPr lang="fr-FR" sz="1400" dirty="0" err="1"/>
              <a:t>HttpServlet</a:t>
            </a:r>
            <a:r>
              <a:rPr lang="fr-FR" sz="1400" dirty="0"/>
              <a:t> </a:t>
            </a:r>
            <a:r>
              <a:rPr lang="fr-FR" sz="1400" dirty="0" smtClean="0"/>
              <a:t>{</a:t>
            </a:r>
            <a:endParaRPr lang="fr-FR" sz="1400" dirty="0"/>
          </a:p>
          <a:p>
            <a:r>
              <a:rPr lang="fr-FR" sz="1400" dirty="0"/>
              <a:t>    </a:t>
            </a:r>
            <a:r>
              <a:rPr lang="fr-FR" sz="1400" dirty="0" err="1"/>
              <a:t>protected</a:t>
            </a:r>
            <a:r>
              <a:rPr lang="fr-FR" sz="1400" dirty="0"/>
              <a:t> </a:t>
            </a:r>
            <a:r>
              <a:rPr lang="fr-FR" sz="1400" dirty="0" err="1"/>
              <a:t>void</a:t>
            </a:r>
            <a:r>
              <a:rPr lang="fr-FR" sz="1400" dirty="0"/>
              <a:t> </a:t>
            </a:r>
            <a:r>
              <a:rPr lang="fr-FR" sz="1400" dirty="0" err="1"/>
              <a:t>doPost</a:t>
            </a:r>
            <a:r>
              <a:rPr lang="fr-FR" sz="1400" dirty="0"/>
              <a:t>(</a:t>
            </a:r>
            <a:r>
              <a:rPr lang="fr-FR" sz="1400" dirty="0" err="1"/>
              <a:t>HttpServletRequest</a:t>
            </a:r>
            <a:r>
              <a:rPr lang="fr-FR" sz="1400" dirty="0"/>
              <a:t> </a:t>
            </a:r>
            <a:r>
              <a:rPr lang="fr-FR" sz="1400" dirty="0" err="1"/>
              <a:t>request</a:t>
            </a:r>
            <a:r>
              <a:rPr lang="fr-FR" sz="1400" dirty="0"/>
              <a:t>, </a:t>
            </a:r>
            <a:r>
              <a:rPr lang="fr-FR" sz="1400" dirty="0" err="1"/>
              <a:t>HttpServletResponse</a:t>
            </a:r>
            <a:r>
              <a:rPr lang="fr-FR" sz="1400" dirty="0"/>
              <a:t> </a:t>
            </a:r>
            <a:r>
              <a:rPr lang="fr-FR" sz="1400" dirty="0" err="1"/>
              <a:t>response</a:t>
            </a:r>
            <a:r>
              <a:rPr lang="fr-FR" sz="1400" dirty="0"/>
              <a:t>) {</a:t>
            </a:r>
          </a:p>
          <a:p>
            <a:r>
              <a:rPr lang="fr-FR" sz="1400" dirty="0"/>
              <a:t>      </a:t>
            </a:r>
            <a:r>
              <a:rPr lang="fr-FR" sz="1400" dirty="0" smtClean="0"/>
              <a:t>String</a:t>
            </a:r>
            <a:r>
              <a:rPr lang="fr-FR" sz="1400" dirty="0"/>
              <a:t>[] </a:t>
            </a:r>
            <a:r>
              <a:rPr lang="fr-FR" sz="1400" dirty="0" err="1"/>
              <a:t>selectedOptions</a:t>
            </a:r>
            <a:r>
              <a:rPr lang="fr-FR" sz="1400" dirty="0"/>
              <a:t> = </a:t>
            </a:r>
            <a:r>
              <a:rPr lang="fr-FR" sz="1400" dirty="0" err="1"/>
              <a:t>request.getParameterValues</a:t>
            </a:r>
            <a:r>
              <a:rPr lang="fr-FR" sz="1400" dirty="0"/>
              <a:t>("options");</a:t>
            </a:r>
          </a:p>
          <a:p>
            <a:r>
              <a:rPr lang="fr-FR" sz="1400" dirty="0"/>
              <a:t>      </a:t>
            </a:r>
            <a:r>
              <a:rPr lang="fr-FR" sz="1400" dirty="0" smtClean="0"/>
              <a:t> </a:t>
            </a:r>
            <a:r>
              <a:rPr lang="fr-FR" sz="1400" dirty="0" err="1"/>
              <a:t>ArrayList</a:t>
            </a:r>
            <a:r>
              <a:rPr lang="fr-FR" sz="1400" dirty="0"/>
              <a:t>&lt;String&gt; </a:t>
            </a:r>
            <a:r>
              <a:rPr lang="fr-FR" sz="1400" dirty="0" err="1"/>
              <a:t>selectedOptionLabels</a:t>
            </a:r>
            <a:r>
              <a:rPr lang="fr-FR" sz="1400" dirty="0"/>
              <a:t> = </a:t>
            </a:r>
            <a:r>
              <a:rPr lang="fr-FR" sz="1400" dirty="0" err="1"/>
              <a:t>null</a:t>
            </a:r>
            <a:r>
              <a:rPr lang="fr-FR" sz="1400" dirty="0" smtClean="0"/>
              <a:t>;</a:t>
            </a:r>
            <a:endParaRPr lang="fr-FR" sz="1400" dirty="0"/>
          </a:p>
          <a:p>
            <a:r>
              <a:rPr lang="fr-FR" sz="1400" dirty="0"/>
              <a:t>        if (</a:t>
            </a:r>
            <a:r>
              <a:rPr lang="fr-FR" sz="1400" dirty="0" err="1"/>
              <a:t>selectedOptions</a:t>
            </a:r>
            <a:r>
              <a:rPr lang="fr-FR" sz="1400" dirty="0"/>
              <a:t> != </a:t>
            </a:r>
            <a:r>
              <a:rPr lang="fr-FR" sz="1400" dirty="0" err="1"/>
              <a:t>null</a:t>
            </a:r>
            <a:r>
              <a:rPr lang="fr-FR" sz="1400" dirty="0"/>
              <a:t>) {</a:t>
            </a:r>
          </a:p>
          <a:p>
            <a:r>
              <a:rPr lang="fr-FR" sz="1400" dirty="0"/>
              <a:t>            </a:t>
            </a:r>
            <a:r>
              <a:rPr lang="fr-FR" sz="1400" dirty="0" err="1"/>
              <a:t>selectedOptionLabels</a:t>
            </a:r>
            <a:r>
              <a:rPr lang="fr-FR" sz="1400" dirty="0"/>
              <a:t> = new </a:t>
            </a:r>
            <a:r>
              <a:rPr lang="fr-FR" sz="1400" dirty="0" err="1"/>
              <a:t>ArrayList</a:t>
            </a:r>
            <a:r>
              <a:rPr lang="fr-FR" sz="1400" dirty="0"/>
              <a:t>&lt;String&gt;(</a:t>
            </a:r>
            <a:r>
              <a:rPr lang="fr-FR" sz="1400" dirty="0" err="1"/>
              <a:t>selectedOptions.length</a:t>
            </a:r>
            <a:r>
              <a:rPr lang="fr-FR" sz="1400" dirty="0" smtClean="0"/>
              <a:t>);</a:t>
            </a:r>
            <a:endParaRPr lang="fr-FR" sz="1400" dirty="0"/>
          </a:p>
          <a:p>
            <a:r>
              <a:rPr lang="fr-FR" sz="1400" dirty="0"/>
              <a:t>            for (String </a:t>
            </a:r>
            <a:r>
              <a:rPr lang="fr-FR" sz="1400" dirty="0" err="1"/>
              <a:t>selectedOption</a:t>
            </a:r>
            <a:r>
              <a:rPr lang="fr-FR" sz="1400" dirty="0"/>
              <a:t> : </a:t>
            </a:r>
            <a:r>
              <a:rPr lang="fr-FR" sz="1400" dirty="0" err="1"/>
              <a:t>selectedOptions</a:t>
            </a:r>
            <a:r>
              <a:rPr lang="fr-FR" sz="1400" dirty="0"/>
              <a:t>) {</a:t>
            </a:r>
          </a:p>
          <a:p>
            <a:r>
              <a:rPr lang="fr-FR" sz="1400" dirty="0"/>
              <a:t>                if (</a:t>
            </a:r>
            <a:r>
              <a:rPr lang="fr-FR" sz="1400" dirty="0" err="1"/>
              <a:t>selectedOption.equals</a:t>
            </a:r>
            <a:r>
              <a:rPr lang="fr-FR" sz="1400" dirty="0"/>
              <a:t>("option1")) {</a:t>
            </a:r>
          </a:p>
          <a:p>
            <a:r>
              <a:rPr lang="fr-FR" sz="1400" dirty="0"/>
              <a:t>                    </a:t>
            </a:r>
            <a:r>
              <a:rPr lang="fr-FR" sz="1400" dirty="0" err="1"/>
              <a:t>selectedOptionLabels.add</a:t>
            </a:r>
            <a:r>
              <a:rPr lang="fr-FR" sz="1400" dirty="0"/>
              <a:t>("Option 1");</a:t>
            </a:r>
          </a:p>
          <a:p>
            <a:r>
              <a:rPr lang="fr-FR" sz="1400" dirty="0"/>
              <a:t>                </a:t>
            </a:r>
          </a:p>
        </p:txBody>
      </p:sp>
    </p:spTree>
    <p:extLst>
      <p:ext uri="{BB962C8B-B14F-4D97-AF65-F5344CB8AC3E}">
        <p14:creationId xmlns:p14="http://schemas.microsoft.com/office/powerpoint/2010/main" val="18184910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9269" y="58847"/>
            <a:ext cx="9509760" cy="5909310"/>
          </a:xfrm>
          <a:prstGeom prst="rect">
            <a:avLst/>
          </a:prstGeom>
        </p:spPr>
        <p:txBody>
          <a:bodyPr wrap="square">
            <a:spAutoFit/>
          </a:bodyPr>
          <a:lstStyle/>
          <a:p>
            <a:r>
              <a:rPr lang="fr-FR" dirty="0"/>
              <a:t>} </a:t>
            </a:r>
            <a:r>
              <a:rPr lang="fr-FR" dirty="0" err="1"/>
              <a:t>else</a:t>
            </a:r>
            <a:r>
              <a:rPr lang="fr-FR" dirty="0"/>
              <a:t> if (</a:t>
            </a:r>
            <a:r>
              <a:rPr lang="fr-FR" dirty="0" err="1"/>
              <a:t>selectedOption.equals</a:t>
            </a:r>
            <a:r>
              <a:rPr lang="fr-FR" dirty="0"/>
              <a:t>("option2")) {</a:t>
            </a:r>
          </a:p>
          <a:p>
            <a:r>
              <a:rPr lang="fr-FR" dirty="0"/>
              <a:t>                    </a:t>
            </a:r>
            <a:r>
              <a:rPr lang="fr-FR" dirty="0" err="1"/>
              <a:t>selectedOptionLabels.add</a:t>
            </a:r>
            <a:r>
              <a:rPr lang="fr-FR" dirty="0"/>
              <a:t>("Option 2");</a:t>
            </a:r>
          </a:p>
          <a:p>
            <a:r>
              <a:rPr lang="fr-FR" dirty="0"/>
              <a:t>                } </a:t>
            </a:r>
            <a:r>
              <a:rPr lang="fr-FR" dirty="0" err="1"/>
              <a:t>else</a:t>
            </a:r>
            <a:r>
              <a:rPr lang="fr-FR" dirty="0"/>
              <a:t> if (</a:t>
            </a:r>
            <a:r>
              <a:rPr lang="fr-FR" dirty="0" err="1"/>
              <a:t>selectedOption.equals</a:t>
            </a:r>
            <a:r>
              <a:rPr lang="fr-FR" dirty="0"/>
              <a:t>("option3")) {</a:t>
            </a:r>
          </a:p>
          <a:p>
            <a:r>
              <a:rPr lang="fr-FR" dirty="0"/>
              <a:t>                    </a:t>
            </a:r>
            <a:r>
              <a:rPr lang="fr-FR" dirty="0" err="1"/>
              <a:t>selectedOptionLabels.add</a:t>
            </a:r>
            <a:r>
              <a:rPr lang="fr-FR" dirty="0"/>
              <a:t>("Option 3");</a:t>
            </a:r>
          </a:p>
          <a:p>
            <a:r>
              <a:rPr lang="fr-FR" dirty="0"/>
              <a:t>                }</a:t>
            </a:r>
          </a:p>
          <a:p>
            <a:r>
              <a:rPr lang="fr-FR" dirty="0"/>
              <a:t>            }</a:t>
            </a:r>
          </a:p>
          <a:p>
            <a:r>
              <a:rPr lang="fr-FR" dirty="0"/>
              <a:t>        }</a:t>
            </a:r>
          </a:p>
          <a:p>
            <a:endParaRPr lang="fr-FR" dirty="0"/>
          </a:p>
          <a:p>
            <a:r>
              <a:rPr lang="fr-FR" dirty="0"/>
              <a:t>      </a:t>
            </a:r>
            <a:r>
              <a:rPr lang="fr-FR" dirty="0" err="1" smtClean="0"/>
              <a:t>request.setAttribute</a:t>
            </a:r>
            <a:r>
              <a:rPr lang="fr-FR" dirty="0"/>
              <a:t>("</a:t>
            </a:r>
            <a:r>
              <a:rPr lang="fr-FR" dirty="0" err="1"/>
              <a:t>checkedLabels</a:t>
            </a:r>
            <a:r>
              <a:rPr lang="fr-FR" dirty="0"/>
              <a:t>", </a:t>
            </a:r>
            <a:r>
              <a:rPr lang="fr-FR" dirty="0" err="1"/>
              <a:t>selectedOptionLabels</a:t>
            </a:r>
            <a:r>
              <a:rPr lang="fr-FR" dirty="0"/>
              <a:t>);</a:t>
            </a:r>
          </a:p>
          <a:p>
            <a:endParaRPr lang="fr-FR" dirty="0"/>
          </a:p>
          <a:p>
            <a:r>
              <a:rPr lang="fr-FR" dirty="0"/>
              <a:t>        </a:t>
            </a:r>
            <a:r>
              <a:rPr lang="fr-FR" dirty="0" err="1"/>
              <a:t>try</a:t>
            </a:r>
            <a:r>
              <a:rPr lang="fr-FR" dirty="0"/>
              <a:t> {</a:t>
            </a:r>
          </a:p>
          <a:p>
            <a:r>
              <a:rPr lang="fr-FR" dirty="0"/>
              <a:t>            </a:t>
            </a:r>
            <a:r>
              <a:rPr lang="fr-FR" dirty="0" err="1"/>
              <a:t>request.getRequestDispatcher</a:t>
            </a:r>
            <a:r>
              <a:rPr lang="fr-FR" dirty="0"/>
              <a:t>("</a:t>
            </a:r>
            <a:r>
              <a:rPr lang="fr-FR" dirty="0" err="1"/>
              <a:t>confirmationservlet</a:t>
            </a:r>
            <a:r>
              <a:rPr lang="fr-FR" dirty="0"/>
              <a:t>").</a:t>
            </a:r>
            <a:r>
              <a:rPr lang="fr-FR" dirty="0" err="1"/>
              <a:t>forward</a:t>
            </a:r>
            <a:r>
              <a:rPr lang="fr-FR" dirty="0"/>
              <a:t>(</a:t>
            </a:r>
            <a:r>
              <a:rPr lang="fr-FR" dirty="0" err="1"/>
              <a:t>request</a:t>
            </a:r>
            <a:r>
              <a:rPr lang="fr-FR" dirty="0"/>
              <a:t>,</a:t>
            </a:r>
          </a:p>
          <a:p>
            <a:r>
              <a:rPr lang="fr-FR" dirty="0"/>
              <a:t>                    </a:t>
            </a:r>
            <a:r>
              <a:rPr lang="fr-FR" dirty="0" err="1"/>
              <a:t>response</a:t>
            </a:r>
            <a:r>
              <a:rPr lang="fr-FR" dirty="0"/>
              <a:t>);</a:t>
            </a:r>
          </a:p>
          <a:p>
            <a:r>
              <a:rPr lang="fr-FR" dirty="0"/>
              <a:t>        } catch (</a:t>
            </a:r>
            <a:r>
              <a:rPr lang="fr-FR" dirty="0" err="1"/>
              <a:t>ServletException</a:t>
            </a:r>
            <a:r>
              <a:rPr lang="fr-FR" dirty="0"/>
              <a:t> e) {</a:t>
            </a:r>
          </a:p>
          <a:p>
            <a:r>
              <a:rPr lang="fr-FR" dirty="0"/>
              <a:t>            </a:t>
            </a:r>
            <a:r>
              <a:rPr lang="fr-FR" dirty="0" err="1"/>
              <a:t>e.printStackTrace</a:t>
            </a:r>
            <a:r>
              <a:rPr lang="fr-FR" dirty="0"/>
              <a:t>();</a:t>
            </a:r>
          </a:p>
          <a:p>
            <a:r>
              <a:rPr lang="fr-FR" dirty="0"/>
              <a:t>        } catch (</a:t>
            </a:r>
            <a:r>
              <a:rPr lang="fr-FR" dirty="0" err="1"/>
              <a:t>IOException</a:t>
            </a:r>
            <a:r>
              <a:rPr lang="fr-FR" dirty="0"/>
              <a:t> e) {</a:t>
            </a:r>
          </a:p>
          <a:p>
            <a:r>
              <a:rPr lang="fr-FR" dirty="0"/>
              <a:t>            </a:t>
            </a:r>
            <a:r>
              <a:rPr lang="fr-FR" dirty="0" err="1"/>
              <a:t>e.printStackTrace</a:t>
            </a:r>
            <a:r>
              <a:rPr lang="fr-FR" dirty="0"/>
              <a:t>();</a:t>
            </a:r>
          </a:p>
          <a:p>
            <a:r>
              <a:rPr lang="fr-FR" dirty="0"/>
              <a:t>        }</a:t>
            </a:r>
          </a:p>
          <a:p>
            <a:endParaRPr lang="fr-FR" dirty="0"/>
          </a:p>
          <a:p>
            <a:r>
              <a:rPr lang="fr-FR" dirty="0"/>
              <a:t>    }</a:t>
            </a:r>
          </a:p>
          <a:p>
            <a:r>
              <a:rPr lang="fr-FR" dirty="0"/>
              <a:t>}</a:t>
            </a:r>
          </a:p>
        </p:txBody>
      </p:sp>
    </p:spTree>
    <p:extLst>
      <p:ext uri="{BB962C8B-B14F-4D97-AF65-F5344CB8AC3E}">
        <p14:creationId xmlns:p14="http://schemas.microsoft.com/office/powerpoint/2010/main" val="38478617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2811" y="109088"/>
            <a:ext cx="11791406" cy="6494085"/>
          </a:xfrm>
          <a:prstGeom prst="rect">
            <a:avLst/>
          </a:prstGeom>
        </p:spPr>
        <p:txBody>
          <a:bodyPr wrap="square">
            <a:spAutoFit/>
          </a:bodyPr>
          <a:lstStyle/>
          <a:p>
            <a:r>
              <a:rPr lang="fr-FR" sz="1600" dirty="0"/>
              <a:t>@</a:t>
            </a:r>
            <a:r>
              <a:rPr lang="fr-FR" sz="1600" dirty="0" err="1"/>
              <a:t>WebServlet</a:t>
            </a:r>
            <a:r>
              <a:rPr lang="fr-FR" sz="1600" dirty="0"/>
              <a:t>(</a:t>
            </a:r>
            <a:r>
              <a:rPr lang="fr-FR" sz="1600" dirty="0" err="1"/>
              <a:t>urlPatterns</a:t>
            </a:r>
            <a:r>
              <a:rPr lang="fr-FR" sz="1600" dirty="0"/>
              <a:t> = {"/</a:t>
            </a:r>
            <a:r>
              <a:rPr lang="fr-FR" sz="1600" dirty="0" err="1"/>
              <a:t>confirmationservlet</a:t>
            </a:r>
            <a:r>
              <a:rPr lang="fr-FR" sz="1600" dirty="0"/>
              <a:t>"})</a:t>
            </a:r>
          </a:p>
          <a:p>
            <a:r>
              <a:rPr lang="fr-FR" sz="1600" dirty="0"/>
              <a:t>public class </a:t>
            </a:r>
            <a:r>
              <a:rPr lang="fr-FR" sz="1600" dirty="0" err="1"/>
              <a:t>ConfirmationServlet</a:t>
            </a:r>
            <a:r>
              <a:rPr lang="fr-FR" sz="1600" dirty="0"/>
              <a:t> </a:t>
            </a:r>
            <a:r>
              <a:rPr lang="fr-FR" sz="1600" dirty="0" err="1"/>
              <a:t>extends</a:t>
            </a:r>
            <a:r>
              <a:rPr lang="fr-FR" sz="1600" dirty="0"/>
              <a:t> </a:t>
            </a:r>
            <a:r>
              <a:rPr lang="fr-FR" sz="1600" dirty="0" err="1"/>
              <a:t>HttpServlet</a:t>
            </a:r>
            <a:r>
              <a:rPr lang="fr-FR" sz="1600" dirty="0"/>
              <a:t> </a:t>
            </a:r>
            <a:r>
              <a:rPr lang="fr-FR" sz="1600" dirty="0" smtClean="0"/>
              <a:t>{</a:t>
            </a:r>
            <a:endParaRPr lang="fr-FR" sz="1600" dirty="0"/>
          </a:p>
          <a:p>
            <a:r>
              <a:rPr lang="fr-FR" sz="1600" dirty="0"/>
              <a:t>    @</a:t>
            </a:r>
            <a:r>
              <a:rPr lang="fr-FR" sz="1600" dirty="0" err="1"/>
              <a:t>Override</a:t>
            </a:r>
            <a:endParaRPr lang="fr-FR" sz="1600" dirty="0"/>
          </a:p>
          <a:p>
            <a:r>
              <a:rPr lang="fr-FR" sz="1600" dirty="0"/>
              <a:t>    </a:t>
            </a:r>
            <a:r>
              <a:rPr lang="fr-FR" sz="1600" dirty="0" err="1"/>
              <a:t>protected</a:t>
            </a:r>
            <a:r>
              <a:rPr lang="fr-FR" sz="1600" dirty="0"/>
              <a:t> </a:t>
            </a:r>
            <a:r>
              <a:rPr lang="fr-FR" sz="1600" dirty="0" err="1"/>
              <a:t>void</a:t>
            </a:r>
            <a:r>
              <a:rPr lang="fr-FR" sz="1600" dirty="0"/>
              <a:t> </a:t>
            </a:r>
            <a:r>
              <a:rPr lang="fr-FR" sz="1600" dirty="0" err="1"/>
              <a:t>doPost</a:t>
            </a:r>
            <a:r>
              <a:rPr lang="fr-FR" sz="1600" dirty="0"/>
              <a:t>(</a:t>
            </a:r>
            <a:r>
              <a:rPr lang="fr-FR" sz="1600" dirty="0" err="1"/>
              <a:t>HttpServletRequest</a:t>
            </a:r>
            <a:r>
              <a:rPr lang="fr-FR" sz="1600" dirty="0"/>
              <a:t> </a:t>
            </a:r>
            <a:r>
              <a:rPr lang="fr-FR" sz="1600" dirty="0" err="1"/>
              <a:t>request</a:t>
            </a:r>
            <a:r>
              <a:rPr lang="fr-FR" sz="1600" dirty="0"/>
              <a:t>, </a:t>
            </a:r>
            <a:r>
              <a:rPr lang="fr-FR" sz="1600" dirty="0" err="1"/>
              <a:t>HttpServletResponse</a:t>
            </a:r>
            <a:r>
              <a:rPr lang="fr-FR" sz="1600" dirty="0"/>
              <a:t> </a:t>
            </a:r>
            <a:r>
              <a:rPr lang="fr-FR" sz="1600" dirty="0" err="1"/>
              <a:t>response</a:t>
            </a:r>
            <a:r>
              <a:rPr lang="fr-FR" sz="1600" dirty="0"/>
              <a:t>) {</a:t>
            </a:r>
          </a:p>
          <a:p>
            <a:r>
              <a:rPr lang="fr-FR" sz="1600" dirty="0"/>
              <a:t>        </a:t>
            </a:r>
            <a:r>
              <a:rPr lang="fr-FR" sz="1600" dirty="0" err="1"/>
              <a:t>try</a:t>
            </a:r>
            <a:r>
              <a:rPr lang="fr-FR" sz="1600" dirty="0"/>
              <a:t> {</a:t>
            </a:r>
          </a:p>
          <a:p>
            <a:r>
              <a:rPr lang="fr-FR" sz="1600" dirty="0"/>
              <a:t>            </a:t>
            </a:r>
            <a:r>
              <a:rPr lang="fr-FR" sz="1600" dirty="0" err="1"/>
              <a:t>PrintWriter</a:t>
            </a:r>
            <a:r>
              <a:rPr lang="fr-FR" sz="1600" dirty="0"/>
              <a:t> </a:t>
            </a:r>
            <a:r>
              <a:rPr lang="fr-FR" sz="1600" dirty="0" err="1"/>
              <a:t>printWriter</a:t>
            </a:r>
            <a:r>
              <a:rPr lang="fr-FR" sz="1600" dirty="0"/>
              <a:t>;</a:t>
            </a:r>
          </a:p>
          <a:p>
            <a:r>
              <a:rPr lang="fr-FR" sz="1600" dirty="0"/>
              <a:t>            List&lt;String&gt; </a:t>
            </a:r>
            <a:r>
              <a:rPr lang="fr-FR" sz="1600" dirty="0" err="1"/>
              <a:t>checkedLabels</a:t>
            </a:r>
            <a:r>
              <a:rPr lang="fr-FR" sz="1600" dirty="0"/>
              <a:t> = (List&lt;String&gt;) </a:t>
            </a:r>
            <a:r>
              <a:rPr lang="fr-FR" sz="1600" dirty="0" err="1" smtClean="0"/>
              <a:t>request</a:t>
            </a:r>
            <a:r>
              <a:rPr lang="fr-FR" sz="1600" dirty="0" smtClean="0"/>
              <a:t> </a:t>
            </a:r>
            <a:r>
              <a:rPr lang="fr-FR" sz="1600" dirty="0"/>
              <a:t>.</a:t>
            </a:r>
            <a:r>
              <a:rPr lang="fr-FR" sz="1600" dirty="0" err="1"/>
              <a:t>getAttribute</a:t>
            </a:r>
            <a:r>
              <a:rPr lang="fr-FR" sz="1600" dirty="0"/>
              <a:t>("</a:t>
            </a:r>
            <a:r>
              <a:rPr lang="fr-FR" sz="1600" dirty="0" err="1"/>
              <a:t>checkedLabels</a:t>
            </a:r>
            <a:r>
              <a:rPr lang="fr-FR" sz="1600" dirty="0" smtClean="0"/>
              <a:t>");</a:t>
            </a:r>
            <a:endParaRPr lang="fr-FR" sz="1600" dirty="0"/>
          </a:p>
          <a:p>
            <a:r>
              <a:rPr lang="fr-FR" sz="1600" dirty="0"/>
              <a:t>            </a:t>
            </a:r>
            <a:r>
              <a:rPr lang="fr-FR" sz="1600" dirty="0" err="1"/>
              <a:t>response.setContentType</a:t>
            </a:r>
            <a:r>
              <a:rPr lang="fr-FR" sz="1600" dirty="0"/>
              <a:t>("</a:t>
            </a:r>
            <a:r>
              <a:rPr lang="fr-FR" sz="1600" dirty="0" err="1"/>
              <a:t>text</a:t>
            </a:r>
            <a:r>
              <a:rPr lang="fr-FR" sz="1600" dirty="0"/>
              <a:t>/html");</a:t>
            </a:r>
          </a:p>
          <a:p>
            <a:r>
              <a:rPr lang="fr-FR" sz="1600" dirty="0"/>
              <a:t>            </a:t>
            </a:r>
            <a:r>
              <a:rPr lang="fr-FR" sz="1600" dirty="0" err="1"/>
              <a:t>printWriter</a:t>
            </a:r>
            <a:r>
              <a:rPr lang="fr-FR" sz="1600" dirty="0"/>
              <a:t> = </a:t>
            </a:r>
            <a:r>
              <a:rPr lang="fr-FR" sz="1600" dirty="0" err="1"/>
              <a:t>response.getWriter</a:t>
            </a:r>
            <a:r>
              <a:rPr lang="fr-FR" sz="1600" dirty="0"/>
              <a:t>();</a:t>
            </a:r>
          </a:p>
          <a:p>
            <a:r>
              <a:rPr lang="fr-FR" sz="1600" dirty="0"/>
              <a:t>            </a:t>
            </a:r>
            <a:r>
              <a:rPr lang="fr-FR" sz="1600" dirty="0" err="1"/>
              <a:t>printWriter.println</a:t>
            </a:r>
            <a:r>
              <a:rPr lang="fr-FR" sz="1600" dirty="0"/>
              <a:t>("&lt;p&gt;");</a:t>
            </a:r>
          </a:p>
          <a:p>
            <a:r>
              <a:rPr lang="fr-FR" sz="1600" dirty="0"/>
              <a:t>            </a:t>
            </a:r>
            <a:r>
              <a:rPr lang="fr-FR" sz="1600" dirty="0" err="1"/>
              <a:t>printWriter.print</a:t>
            </a:r>
            <a:r>
              <a:rPr lang="fr-FR" sz="1600" dirty="0"/>
              <a:t>("The </a:t>
            </a:r>
            <a:r>
              <a:rPr lang="fr-FR" sz="1600" dirty="0" err="1"/>
              <a:t>following</a:t>
            </a:r>
            <a:r>
              <a:rPr lang="fr-FR" sz="1600" dirty="0"/>
              <a:t> options </a:t>
            </a:r>
            <a:r>
              <a:rPr lang="fr-FR" sz="1600" dirty="0" err="1"/>
              <a:t>were</a:t>
            </a:r>
            <a:r>
              <a:rPr lang="fr-FR" sz="1600" dirty="0"/>
              <a:t> </a:t>
            </a:r>
            <a:r>
              <a:rPr lang="fr-FR" sz="1600" dirty="0" err="1"/>
              <a:t>selected</a:t>
            </a:r>
            <a:r>
              <a:rPr lang="fr-FR" sz="1600" dirty="0"/>
              <a:t>:");</a:t>
            </a:r>
          </a:p>
          <a:p>
            <a:r>
              <a:rPr lang="fr-FR" sz="1600" dirty="0"/>
              <a:t>            </a:t>
            </a:r>
            <a:r>
              <a:rPr lang="fr-FR" sz="1600" dirty="0" err="1"/>
              <a:t>printWriter.println</a:t>
            </a:r>
            <a:r>
              <a:rPr lang="fr-FR" sz="1600" dirty="0"/>
              <a:t>("&lt;</a:t>
            </a:r>
            <a:r>
              <a:rPr lang="fr-FR" sz="1600" dirty="0" err="1"/>
              <a:t>br</a:t>
            </a:r>
            <a:r>
              <a:rPr lang="fr-FR" sz="1600" dirty="0" smtClean="0"/>
              <a:t>/&gt;");</a:t>
            </a:r>
            <a:endParaRPr lang="fr-FR" sz="1600" dirty="0"/>
          </a:p>
          <a:p>
            <a:r>
              <a:rPr lang="fr-FR" sz="1600" dirty="0"/>
              <a:t>            if (</a:t>
            </a:r>
            <a:r>
              <a:rPr lang="fr-FR" sz="1600" dirty="0" err="1"/>
              <a:t>checkedLabels</a:t>
            </a:r>
            <a:r>
              <a:rPr lang="fr-FR" sz="1600" dirty="0"/>
              <a:t> != </a:t>
            </a:r>
            <a:r>
              <a:rPr lang="fr-FR" sz="1600" dirty="0" err="1"/>
              <a:t>null</a:t>
            </a:r>
            <a:r>
              <a:rPr lang="fr-FR" sz="1600" dirty="0"/>
              <a:t>) {</a:t>
            </a:r>
          </a:p>
          <a:p>
            <a:r>
              <a:rPr lang="fr-FR" sz="1600" dirty="0"/>
              <a:t>                for (String </a:t>
            </a:r>
            <a:r>
              <a:rPr lang="fr-FR" sz="1600" dirty="0" err="1"/>
              <a:t>optionLabel</a:t>
            </a:r>
            <a:r>
              <a:rPr lang="fr-FR" sz="1600" dirty="0"/>
              <a:t> : </a:t>
            </a:r>
            <a:r>
              <a:rPr lang="fr-FR" sz="1600" dirty="0" err="1"/>
              <a:t>checkedLabels</a:t>
            </a:r>
            <a:r>
              <a:rPr lang="fr-FR" sz="1600" dirty="0"/>
              <a:t>) {</a:t>
            </a:r>
          </a:p>
          <a:p>
            <a:r>
              <a:rPr lang="fr-FR" sz="1600" dirty="0"/>
              <a:t>                    </a:t>
            </a:r>
            <a:r>
              <a:rPr lang="fr-FR" sz="1600" dirty="0" err="1"/>
              <a:t>printWriter.print</a:t>
            </a:r>
            <a:r>
              <a:rPr lang="fr-FR" sz="1600" dirty="0"/>
              <a:t>(</a:t>
            </a:r>
            <a:r>
              <a:rPr lang="fr-FR" sz="1600" dirty="0" err="1"/>
              <a:t>optionLabel</a:t>
            </a:r>
            <a:r>
              <a:rPr lang="fr-FR" sz="1600" dirty="0"/>
              <a:t>);</a:t>
            </a:r>
          </a:p>
          <a:p>
            <a:r>
              <a:rPr lang="fr-FR" sz="1600" dirty="0"/>
              <a:t>                    </a:t>
            </a:r>
            <a:r>
              <a:rPr lang="fr-FR" sz="1600" dirty="0" err="1"/>
              <a:t>printWriter.println</a:t>
            </a:r>
            <a:r>
              <a:rPr lang="fr-FR" sz="1600" dirty="0"/>
              <a:t>("&lt;</a:t>
            </a:r>
            <a:r>
              <a:rPr lang="fr-FR" sz="1600" dirty="0" err="1"/>
              <a:t>br</a:t>
            </a:r>
            <a:r>
              <a:rPr lang="fr-FR" sz="1600" dirty="0"/>
              <a:t>/&gt;");</a:t>
            </a:r>
          </a:p>
          <a:p>
            <a:r>
              <a:rPr lang="fr-FR" sz="1600" dirty="0"/>
              <a:t>                }</a:t>
            </a:r>
          </a:p>
          <a:p>
            <a:r>
              <a:rPr lang="fr-FR" sz="1600" dirty="0"/>
              <a:t>            } </a:t>
            </a:r>
            <a:r>
              <a:rPr lang="fr-FR" sz="1600" dirty="0" err="1"/>
              <a:t>else</a:t>
            </a:r>
            <a:r>
              <a:rPr lang="fr-FR" sz="1600" dirty="0"/>
              <a:t> {</a:t>
            </a:r>
          </a:p>
          <a:p>
            <a:r>
              <a:rPr lang="fr-FR" sz="1600" dirty="0"/>
              <a:t>                </a:t>
            </a:r>
            <a:r>
              <a:rPr lang="fr-FR" sz="1600" dirty="0" err="1"/>
              <a:t>printWriter.println</a:t>
            </a:r>
            <a:r>
              <a:rPr lang="fr-FR" sz="1600" dirty="0"/>
              <a:t>("None");</a:t>
            </a:r>
          </a:p>
          <a:p>
            <a:r>
              <a:rPr lang="fr-FR" sz="1600" dirty="0"/>
              <a:t>            }</a:t>
            </a:r>
          </a:p>
          <a:p>
            <a:r>
              <a:rPr lang="fr-FR" sz="1600" dirty="0"/>
              <a:t>            </a:t>
            </a:r>
            <a:r>
              <a:rPr lang="fr-FR" sz="1600" dirty="0" err="1"/>
              <a:t>printWriter.println</a:t>
            </a:r>
            <a:r>
              <a:rPr lang="fr-FR" sz="1600" dirty="0"/>
              <a:t>("&lt;/p&gt;");</a:t>
            </a:r>
          </a:p>
          <a:p>
            <a:r>
              <a:rPr lang="fr-FR" sz="1600" dirty="0"/>
              <a:t>        } catch (</a:t>
            </a:r>
            <a:r>
              <a:rPr lang="fr-FR" sz="1600" dirty="0" err="1"/>
              <a:t>IOException</a:t>
            </a:r>
            <a:r>
              <a:rPr lang="fr-FR" sz="1600" dirty="0"/>
              <a:t> </a:t>
            </a:r>
            <a:r>
              <a:rPr lang="fr-FR" sz="1600" dirty="0" err="1"/>
              <a:t>ioException</a:t>
            </a:r>
            <a:r>
              <a:rPr lang="fr-FR" sz="1600" dirty="0"/>
              <a:t>) {</a:t>
            </a:r>
          </a:p>
          <a:p>
            <a:r>
              <a:rPr lang="fr-FR" sz="1600" dirty="0"/>
              <a:t>            </a:t>
            </a:r>
            <a:r>
              <a:rPr lang="fr-FR" sz="1600" dirty="0" err="1"/>
              <a:t>ioException.printStackTrace</a:t>
            </a:r>
            <a:r>
              <a:rPr lang="fr-FR" sz="1600" dirty="0"/>
              <a:t>();</a:t>
            </a:r>
          </a:p>
          <a:p>
            <a:r>
              <a:rPr lang="fr-FR" sz="1600" dirty="0"/>
              <a:t>        }</a:t>
            </a:r>
          </a:p>
          <a:p>
            <a:r>
              <a:rPr lang="fr-FR" sz="1600" dirty="0"/>
              <a:t>    }</a:t>
            </a:r>
          </a:p>
          <a:p>
            <a:r>
              <a:rPr lang="fr-FR" sz="1600" dirty="0"/>
              <a:t>}</a:t>
            </a:r>
          </a:p>
        </p:txBody>
      </p:sp>
    </p:spTree>
    <p:extLst>
      <p:ext uri="{BB962C8B-B14F-4D97-AF65-F5344CB8AC3E}">
        <p14:creationId xmlns:p14="http://schemas.microsoft.com/office/powerpoint/2010/main" val="29354737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fichier web.xml dans Jakarta EE</a:t>
            </a:r>
          </a:p>
        </p:txBody>
      </p:sp>
      <p:sp>
        <p:nvSpPr>
          <p:cNvPr id="3" name="Espace réservé du contenu 2"/>
          <p:cNvSpPr>
            <a:spLocks noGrp="1"/>
          </p:cNvSpPr>
          <p:nvPr>
            <p:ph idx="1"/>
          </p:nvPr>
        </p:nvSpPr>
        <p:spPr/>
        <p:txBody>
          <a:bodyPr/>
          <a:lstStyle/>
          <a:p>
            <a:pPr>
              <a:buFont typeface="Arial" panose="020B0604020202020204" pitchFamily="34" charset="0"/>
              <a:buChar char="•"/>
            </a:pPr>
            <a:r>
              <a:rPr lang="fr-FR" dirty="0"/>
              <a:t>Le fichier web.xml est un fichier de configuration standard utilisé dans les applications Jakarta EE </a:t>
            </a:r>
          </a:p>
          <a:p>
            <a:pPr>
              <a:buFont typeface="Arial" panose="020B0604020202020204" pitchFamily="34" charset="0"/>
              <a:buChar char="•"/>
            </a:pPr>
            <a:endParaRPr lang="fr-FR" dirty="0" smtClean="0"/>
          </a:p>
          <a:p>
            <a:pPr>
              <a:buFont typeface="Arial" panose="020B0604020202020204" pitchFamily="34" charset="0"/>
              <a:buChar char="•"/>
            </a:pPr>
            <a:r>
              <a:rPr lang="fr-FR" dirty="0" smtClean="0"/>
              <a:t>Il </a:t>
            </a:r>
            <a:r>
              <a:rPr lang="fr-FR" dirty="0"/>
              <a:t>définit les paramètres de déploiement d'une application web et configure plusieurs aspects, tels que les servlets, les filtres, les sessions, les rôles de sécurité, etc</a:t>
            </a:r>
            <a:r>
              <a:rPr lang="fr-FR" dirty="0" smtClean="0"/>
              <a:t>.</a:t>
            </a:r>
          </a:p>
          <a:p>
            <a:pPr>
              <a:buFont typeface="Arial" panose="020B0604020202020204" pitchFamily="34" charset="0"/>
              <a:buChar char="•"/>
            </a:pPr>
            <a:endParaRPr lang="fr-FR" dirty="0"/>
          </a:p>
          <a:p>
            <a:pPr>
              <a:buFont typeface="Arial" panose="020B0604020202020204" pitchFamily="34" charset="0"/>
              <a:buChar char="•"/>
            </a:pPr>
            <a:r>
              <a:rPr lang="fr-FR" dirty="0" smtClean="0"/>
              <a:t>Depuis </a:t>
            </a:r>
            <a:r>
              <a:rPr lang="fr-FR" dirty="0"/>
              <a:t>Jakarta EE 6, l'usage de web.xml est optionnel grâce aux annotations (@</a:t>
            </a:r>
            <a:r>
              <a:rPr lang="fr-FR" dirty="0" err="1"/>
              <a:t>WebServlet</a:t>
            </a:r>
            <a:r>
              <a:rPr lang="fr-FR" dirty="0"/>
              <a:t>, @</a:t>
            </a:r>
            <a:r>
              <a:rPr lang="fr-FR" dirty="0" err="1"/>
              <a:t>WebFilter</a:t>
            </a:r>
            <a:r>
              <a:rPr lang="fr-FR" dirty="0"/>
              <a:t>, etc.). </a:t>
            </a:r>
            <a:endParaRPr lang="fr-FR" dirty="0" smtClean="0"/>
          </a:p>
          <a:p>
            <a:pPr>
              <a:buFont typeface="Arial" panose="020B0604020202020204" pitchFamily="34" charset="0"/>
              <a:buChar char="•"/>
            </a:pPr>
            <a:r>
              <a:rPr lang="fr-FR" dirty="0" smtClean="0"/>
              <a:t>Toutefois</a:t>
            </a:r>
            <a:r>
              <a:rPr lang="fr-FR" dirty="0"/>
              <a:t>, il reste utile pour certaines configurations avancées.</a:t>
            </a:r>
          </a:p>
        </p:txBody>
      </p:sp>
    </p:spTree>
    <p:extLst>
      <p:ext uri="{BB962C8B-B14F-4D97-AF65-F5344CB8AC3E}">
        <p14:creationId xmlns:p14="http://schemas.microsoft.com/office/powerpoint/2010/main" val="2423269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JEE (version) </a:t>
            </a: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133" y="330918"/>
            <a:ext cx="10058400" cy="5664136"/>
          </a:xfrm>
          <a:prstGeom prst="rect">
            <a:avLst/>
          </a:prstGeom>
        </p:spPr>
      </p:pic>
    </p:spTree>
    <p:extLst>
      <p:ext uri="{BB962C8B-B14F-4D97-AF65-F5344CB8AC3E}">
        <p14:creationId xmlns:p14="http://schemas.microsoft.com/office/powerpoint/2010/main" val="33616510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Structure générale : Web.xml </a:t>
            </a:r>
            <a:endParaRPr lang="fr-FR" dirty="0"/>
          </a:p>
        </p:txBody>
      </p:sp>
      <p:sp>
        <p:nvSpPr>
          <p:cNvPr id="3" name="Espace réservé du contenu 2"/>
          <p:cNvSpPr>
            <a:spLocks noGrp="1"/>
          </p:cNvSpPr>
          <p:nvPr>
            <p:ph idx="1"/>
          </p:nvPr>
        </p:nvSpPr>
        <p:spPr/>
        <p:txBody>
          <a:bodyPr/>
          <a:lstStyle/>
          <a:p>
            <a:r>
              <a:rPr lang="fr-FR" dirty="0"/>
              <a:t>&lt;?</a:t>
            </a:r>
            <a:r>
              <a:rPr lang="fr-FR" dirty="0" err="1"/>
              <a:t>xml</a:t>
            </a:r>
            <a:r>
              <a:rPr lang="fr-FR" dirty="0"/>
              <a:t> version="1.0" </a:t>
            </a:r>
            <a:r>
              <a:rPr lang="fr-FR" dirty="0" err="1"/>
              <a:t>encoding</a:t>
            </a:r>
            <a:r>
              <a:rPr lang="fr-FR" dirty="0"/>
              <a:t>="UTF-8</a:t>
            </a:r>
            <a:r>
              <a:rPr lang="fr-FR" dirty="0" smtClean="0"/>
              <a:t>"?&gt;</a:t>
            </a:r>
          </a:p>
          <a:p>
            <a:r>
              <a:rPr lang="fr-FR" dirty="0" smtClean="0"/>
              <a:t>&lt;</a:t>
            </a:r>
            <a:r>
              <a:rPr lang="fr-FR" dirty="0"/>
              <a:t>web-</a:t>
            </a:r>
            <a:r>
              <a:rPr lang="fr-FR" dirty="0" err="1"/>
              <a:t>app</a:t>
            </a:r>
            <a:r>
              <a:rPr lang="fr-FR" dirty="0"/>
              <a:t> </a:t>
            </a:r>
            <a:r>
              <a:rPr lang="fr-FR" dirty="0" err="1"/>
              <a:t>xmlns</a:t>
            </a:r>
            <a:r>
              <a:rPr lang="fr-FR" dirty="0"/>
              <a:t>="https://jakarta.ee/</a:t>
            </a:r>
            <a:r>
              <a:rPr lang="fr-FR" dirty="0" err="1"/>
              <a:t>xml</a:t>
            </a:r>
            <a:r>
              <a:rPr lang="fr-FR" dirty="0"/>
              <a:t>/ns/</a:t>
            </a:r>
            <a:r>
              <a:rPr lang="fr-FR" dirty="0" err="1"/>
              <a:t>jakartaee</a:t>
            </a:r>
            <a:r>
              <a:rPr lang="fr-FR" dirty="0"/>
              <a:t>"          </a:t>
            </a:r>
            <a:r>
              <a:rPr lang="fr-FR" dirty="0" err="1"/>
              <a:t>xmlns:xsi</a:t>
            </a:r>
            <a:r>
              <a:rPr lang="fr-FR" dirty="0"/>
              <a:t>="http://www.w3.org/2001/XMLSchema-instance"         </a:t>
            </a:r>
            <a:r>
              <a:rPr lang="fr-FR" dirty="0" err="1"/>
              <a:t>xsi:schemaLocation</a:t>
            </a:r>
            <a:r>
              <a:rPr lang="fr-FR" dirty="0"/>
              <a:t>="https://jakarta.ee/</a:t>
            </a:r>
            <a:r>
              <a:rPr lang="fr-FR" dirty="0" err="1"/>
              <a:t>xml</a:t>
            </a:r>
            <a:r>
              <a:rPr lang="fr-FR" dirty="0"/>
              <a:t>/ns/</a:t>
            </a:r>
            <a:r>
              <a:rPr lang="fr-FR" dirty="0" err="1"/>
              <a:t>jakartaee</a:t>
            </a:r>
            <a:r>
              <a:rPr lang="fr-FR" dirty="0"/>
              <a:t>                             https://jakarta.ee/xml/ns/jakartaee/web-app_5_0.xsd"         version="5.0"&gt;    </a:t>
            </a:r>
            <a:endParaRPr lang="fr-FR" dirty="0" smtClean="0"/>
          </a:p>
          <a:p>
            <a:r>
              <a:rPr lang="fr-FR" dirty="0" smtClean="0"/>
              <a:t>&lt;</a:t>
            </a:r>
            <a:r>
              <a:rPr lang="fr-FR" dirty="0"/>
              <a:t>display-</a:t>
            </a:r>
            <a:r>
              <a:rPr lang="fr-FR" dirty="0" err="1"/>
              <a:t>name</a:t>
            </a:r>
            <a:r>
              <a:rPr lang="fr-FR" dirty="0"/>
              <a:t>&gt;</a:t>
            </a:r>
            <a:r>
              <a:rPr lang="fr-FR" dirty="0" err="1"/>
              <a:t>MonApplicationWeb</a:t>
            </a:r>
            <a:r>
              <a:rPr lang="fr-FR" dirty="0"/>
              <a:t>&lt;/display-</a:t>
            </a:r>
            <a:r>
              <a:rPr lang="fr-FR" dirty="0" err="1"/>
              <a:t>name</a:t>
            </a:r>
            <a:r>
              <a:rPr lang="fr-FR" dirty="0" smtClean="0"/>
              <a:t>&gt;</a:t>
            </a:r>
          </a:p>
          <a:p>
            <a:endParaRPr lang="fr-FR" dirty="0"/>
          </a:p>
          <a:p>
            <a:endParaRPr lang="fr-FR" dirty="0" smtClean="0"/>
          </a:p>
          <a:p>
            <a:endParaRPr lang="fr-FR" dirty="0"/>
          </a:p>
          <a:p>
            <a:r>
              <a:rPr lang="fr-FR" dirty="0" smtClean="0"/>
              <a:t>&lt;/</a:t>
            </a:r>
            <a:r>
              <a:rPr lang="fr-FR" dirty="0"/>
              <a:t>web-</a:t>
            </a:r>
            <a:r>
              <a:rPr lang="fr-FR" dirty="0" err="1"/>
              <a:t>app</a:t>
            </a:r>
            <a:r>
              <a:rPr lang="fr-FR" dirty="0"/>
              <a:t>&gt;</a:t>
            </a:r>
          </a:p>
        </p:txBody>
      </p:sp>
    </p:spTree>
    <p:extLst>
      <p:ext uri="{BB962C8B-B14F-4D97-AF65-F5344CB8AC3E}">
        <p14:creationId xmlns:p14="http://schemas.microsoft.com/office/powerpoint/2010/main" val="7434085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r>
              <a:rPr lang="fr-FR" dirty="0"/>
              <a:t>Principaux Éléments de web.xml</a:t>
            </a:r>
          </a:p>
        </p:txBody>
      </p:sp>
      <p:graphicFrame>
        <p:nvGraphicFramePr>
          <p:cNvPr id="12" name="Tableau 11"/>
          <p:cNvGraphicFramePr>
            <a:graphicFrameLocks noGrp="1"/>
          </p:cNvGraphicFramePr>
          <p:nvPr>
            <p:extLst>
              <p:ext uri="{D42A27DB-BD31-4B8C-83A1-F6EECF244321}">
                <p14:modId xmlns:p14="http://schemas.microsoft.com/office/powerpoint/2010/main" val="1836494690"/>
              </p:ext>
            </p:extLst>
          </p:nvPr>
        </p:nvGraphicFramePr>
        <p:xfrm>
          <a:off x="1262743" y="1846263"/>
          <a:ext cx="8038011" cy="8181654"/>
        </p:xfrm>
        <a:graphic>
          <a:graphicData uri="http://schemas.openxmlformats.org/drawingml/2006/table">
            <a:tbl>
              <a:tblPr/>
              <a:tblGrid>
                <a:gridCol w="2679337"/>
                <a:gridCol w="2679337"/>
                <a:gridCol w="2679337"/>
              </a:tblGrid>
              <a:tr h="127706">
                <a:tc>
                  <a:txBody>
                    <a:bodyPr/>
                    <a:lstStyle/>
                    <a:p>
                      <a:r>
                        <a:rPr lang="fr-FR" sz="1400" b="1"/>
                        <a:t>Élément</a:t>
                      </a:r>
                      <a:endParaRPr lang="fr-FR" sz="1400"/>
                    </a:p>
                  </a:txBody>
                  <a:tcPr marL="31926" marR="31926" marT="15963" marB="1596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400" b="1"/>
                        <a:t>Rôle</a:t>
                      </a:r>
                      <a:endParaRPr lang="fr-FR" sz="1400"/>
                    </a:p>
                  </a:txBody>
                  <a:tcPr marL="31926" marR="31926" marT="15963" marB="1596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400" b="1"/>
                        <a:t>Exemple</a:t>
                      </a:r>
                      <a:endParaRPr lang="fr-FR" sz="1400"/>
                    </a:p>
                  </a:txBody>
                  <a:tcPr marL="31926" marR="31926" marT="15963" marB="1596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510822">
                <a:tc>
                  <a:txBody>
                    <a:bodyPr/>
                    <a:lstStyle/>
                    <a:p>
                      <a:r>
                        <a:rPr lang="fr-FR" sz="1400"/>
                        <a:t>&lt;servlet&gt;</a:t>
                      </a:r>
                    </a:p>
                  </a:txBody>
                  <a:tcPr marL="31926" marR="31926" marT="15963" marB="1596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400"/>
                        <a:t>Déclare un servlet</a:t>
                      </a:r>
                    </a:p>
                  </a:txBody>
                  <a:tcPr marL="31926" marR="31926" marT="15963" marB="1596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400"/>
                        <a:t>&lt;servlet&gt;&lt;servlet-name&gt;MonServlet&lt;/servlet-name&gt;&lt;servlet-class&gt;com.example.MonServlet&lt;/servlet-class&gt;&lt;/servlet&gt;</a:t>
                      </a:r>
                    </a:p>
                  </a:txBody>
                  <a:tcPr marL="31926" marR="31926" marT="15963" marB="1596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510822">
                <a:tc>
                  <a:txBody>
                    <a:bodyPr/>
                    <a:lstStyle/>
                    <a:p>
                      <a:r>
                        <a:rPr lang="fr-FR" sz="1400"/>
                        <a:t>&lt;servlet-mapping&gt;</a:t>
                      </a:r>
                    </a:p>
                  </a:txBody>
                  <a:tcPr marL="31926" marR="31926" marT="15963" marB="1596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400"/>
                        <a:t>Associe une URL à un servlet</a:t>
                      </a:r>
                    </a:p>
                  </a:txBody>
                  <a:tcPr marL="31926" marR="31926" marT="15963" marB="1596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400"/>
                        <a:t>&lt;servlet-mapping&gt;&lt;servlet-name&gt;MonServlet&lt;/servlet-name&gt;&lt;url-pattern&gt;/monservlet&lt;/url-pattern&gt;&lt;/servlet-mapping&gt;</a:t>
                      </a:r>
                    </a:p>
                  </a:txBody>
                  <a:tcPr marL="31926" marR="31926" marT="15963" marB="1596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510822">
                <a:tc>
                  <a:txBody>
                    <a:bodyPr/>
                    <a:lstStyle/>
                    <a:p>
                      <a:r>
                        <a:rPr lang="fr-FR" sz="1400"/>
                        <a:t>&lt;filter&gt;</a:t>
                      </a:r>
                    </a:p>
                  </a:txBody>
                  <a:tcPr marL="31926" marR="31926" marT="15963" marB="1596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400"/>
                        <a:t>Déclare un filtre (intercepte les requêtes/réponses)</a:t>
                      </a:r>
                    </a:p>
                  </a:txBody>
                  <a:tcPr marL="31926" marR="31926" marT="15963" marB="1596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400"/>
                        <a:t>&lt;filter&gt;&lt;filter-name&gt;MonFiltre&lt;/filter-name&gt;&lt;filter-class&gt;com.example.MonFiltre&lt;/filter-class&gt;&lt;/filter&gt;</a:t>
                      </a:r>
                    </a:p>
                  </a:txBody>
                  <a:tcPr marL="31926" marR="31926" marT="15963" marB="1596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415043">
                <a:tc>
                  <a:txBody>
                    <a:bodyPr/>
                    <a:lstStyle/>
                    <a:p>
                      <a:r>
                        <a:rPr lang="fr-FR" sz="1400"/>
                        <a:t>&lt;filter-mapping&gt;</a:t>
                      </a:r>
                    </a:p>
                  </a:txBody>
                  <a:tcPr marL="31926" marR="31926" marT="15963" marB="1596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400"/>
                        <a:t>Associe un filtre à un servlet ou une URL</a:t>
                      </a:r>
                    </a:p>
                  </a:txBody>
                  <a:tcPr marL="31926" marR="31926" marT="15963" marB="1596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400"/>
                        <a:t>&lt;filter-mapping&gt;&lt;filter-name&gt;MonFiltre&lt;/filter-name&gt;&lt;url-pattern&gt;/*&lt;/url-pattern&gt;&lt;/filter-mapping&gt;</a:t>
                      </a:r>
                    </a:p>
                  </a:txBody>
                  <a:tcPr marL="31926" marR="31926" marT="15963" marB="1596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19264">
                <a:tc>
                  <a:txBody>
                    <a:bodyPr/>
                    <a:lstStyle/>
                    <a:p>
                      <a:r>
                        <a:rPr lang="fr-FR" sz="1400"/>
                        <a:t>&lt;session-config&gt;</a:t>
                      </a:r>
                    </a:p>
                  </a:txBody>
                  <a:tcPr marL="31926" marR="31926" marT="15963" marB="1596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400"/>
                        <a:t>Configure la durée de session</a:t>
                      </a:r>
                    </a:p>
                  </a:txBody>
                  <a:tcPr marL="31926" marR="31926" marT="15963" marB="1596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400"/>
                        <a:t>&lt;session-config&gt;&lt;session-timeout&gt;30&lt;/session-timeout&gt;&lt;/session-config&gt;</a:t>
                      </a:r>
                    </a:p>
                  </a:txBody>
                  <a:tcPr marL="31926" marR="31926" marT="15963" marB="1596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415043">
                <a:tc>
                  <a:txBody>
                    <a:bodyPr/>
                    <a:lstStyle/>
                    <a:p>
                      <a:r>
                        <a:rPr lang="fr-FR" sz="1400"/>
                        <a:t>&lt;error-page&gt;</a:t>
                      </a:r>
                    </a:p>
                  </a:txBody>
                  <a:tcPr marL="31926" marR="31926" marT="15963" marB="1596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400"/>
                        <a:t>Définit une page d'erreur personnalisée</a:t>
                      </a:r>
                    </a:p>
                  </a:txBody>
                  <a:tcPr marL="31926" marR="31926" marT="15963" marB="1596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400"/>
                        <a:t>&lt;error-page&gt;&lt;error-code&gt;404&lt;/error-code&gt;&lt;location&gt;/erreur404.jsp&lt;/location&gt;&lt;/error-page&gt;</a:t>
                      </a:r>
                    </a:p>
                  </a:txBody>
                  <a:tcPr marL="31926" marR="31926" marT="15963" marB="1596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19264">
                <a:tc>
                  <a:txBody>
                    <a:bodyPr/>
                    <a:lstStyle/>
                    <a:p>
                      <a:r>
                        <a:rPr lang="fr-FR" sz="1400"/>
                        <a:t>&lt;welcome-file-list&gt;</a:t>
                      </a:r>
                    </a:p>
                  </a:txBody>
                  <a:tcPr marL="31926" marR="31926" marT="15963" marB="1596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400"/>
                        <a:t>Spécifie la page d’accueil par défaut</a:t>
                      </a:r>
                    </a:p>
                  </a:txBody>
                  <a:tcPr marL="31926" marR="31926" marT="15963" marB="1596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400"/>
                        <a:t>&lt;welcome-file-list&gt;&lt;welcome-file&gt;index.html&lt;/welcome-file&gt;&lt;/welcome-file-list&gt;</a:t>
                      </a:r>
                    </a:p>
                  </a:txBody>
                  <a:tcPr marL="31926" marR="31926" marT="15963" marB="1596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893939">
                <a:tc>
                  <a:txBody>
                    <a:bodyPr/>
                    <a:lstStyle/>
                    <a:p>
                      <a:r>
                        <a:rPr lang="fr-FR" sz="1400"/>
                        <a:t>&lt;security-constraint&gt;</a:t>
                      </a:r>
                    </a:p>
                  </a:txBody>
                  <a:tcPr marL="31926" marR="31926" marT="15963" marB="1596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400"/>
                        <a:t>Définit des règles de sécurité</a:t>
                      </a:r>
                    </a:p>
                  </a:txBody>
                  <a:tcPr marL="31926" marR="31926" marT="15963" marB="1596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1400" dirty="0"/>
                        <a:t>&lt;security-constraint&gt;&lt;web-resource-collection&gt;&lt;</a:t>
                      </a:r>
                      <a:r>
                        <a:rPr lang="en-US" sz="1400" dirty="0" err="1"/>
                        <a:t>url</a:t>
                      </a:r>
                      <a:r>
                        <a:rPr lang="en-US" sz="1400" dirty="0"/>
                        <a:t>-pattern&gt;/admin/*&lt;/</a:t>
                      </a:r>
                      <a:r>
                        <a:rPr lang="en-US" sz="1400" dirty="0" err="1"/>
                        <a:t>url</a:t>
                      </a:r>
                      <a:r>
                        <a:rPr lang="en-US" sz="1400" dirty="0"/>
                        <a:t>-pattern&gt;&lt;/web-resource-collection&gt;&lt;</a:t>
                      </a:r>
                      <a:r>
                        <a:rPr lang="en-US" sz="1400" dirty="0" err="1"/>
                        <a:t>auth</a:t>
                      </a:r>
                      <a:r>
                        <a:rPr lang="en-US" sz="1400" dirty="0"/>
                        <a:t>-constraint&gt;&lt;role-name&gt;ADMIN&lt;/role-name&gt;&lt;/</a:t>
                      </a:r>
                      <a:r>
                        <a:rPr lang="en-US" sz="1400" dirty="0" err="1"/>
                        <a:t>auth</a:t>
                      </a:r>
                      <a:r>
                        <a:rPr lang="en-US" sz="1400" dirty="0"/>
                        <a:t>-constraint&gt;&lt;/security-constraint&gt;</a:t>
                      </a:r>
                    </a:p>
                  </a:txBody>
                  <a:tcPr marL="31926" marR="31926" marT="15963" marB="1596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5328775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Filtres et </a:t>
            </a:r>
            <a:r>
              <a:rPr lang="fr-FR" dirty="0" err="1" smtClean="0"/>
              <a:t>Listeners</a:t>
            </a:r>
            <a:r>
              <a:rPr lang="fr-FR" dirty="0" smtClean="0"/>
              <a:t> dans Jakarta Servlet</a:t>
            </a:r>
            <a:endParaRPr lang="fr-FR" dirty="0"/>
          </a:p>
        </p:txBody>
      </p:sp>
      <p:sp>
        <p:nvSpPr>
          <p:cNvPr id="3" name="Espace réservé du contenu 2"/>
          <p:cNvSpPr>
            <a:spLocks noGrp="1"/>
          </p:cNvSpPr>
          <p:nvPr>
            <p:ph idx="1"/>
          </p:nvPr>
        </p:nvSpPr>
        <p:spPr>
          <a:xfrm>
            <a:off x="1097280" y="1845734"/>
            <a:ext cx="10058400" cy="4337352"/>
          </a:xfrm>
        </p:spPr>
        <p:txBody>
          <a:bodyPr/>
          <a:lstStyle/>
          <a:p>
            <a:r>
              <a:rPr lang="fr-FR" dirty="0" smtClean="0"/>
              <a:t>Un </a:t>
            </a:r>
            <a:r>
              <a:rPr lang="fr-FR" b="1" dirty="0" smtClean="0"/>
              <a:t>filtre</a:t>
            </a:r>
            <a:r>
              <a:rPr lang="fr-FR" dirty="0" smtClean="0"/>
              <a:t> permet </a:t>
            </a:r>
            <a:r>
              <a:rPr lang="fr-FR" b="1" dirty="0" smtClean="0"/>
              <a:t>d'intercepter</a:t>
            </a:r>
            <a:r>
              <a:rPr lang="fr-FR" dirty="0" smtClean="0"/>
              <a:t> les requêtes HTTP avant qu'elles n'atteignent une </a:t>
            </a:r>
            <a:r>
              <a:rPr lang="fr-FR" b="1" dirty="0" smtClean="0"/>
              <a:t>servlet</a:t>
            </a:r>
            <a:r>
              <a:rPr lang="fr-FR" dirty="0" smtClean="0"/>
              <a:t> ou une </a:t>
            </a:r>
            <a:r>
              <a:rPr lang="fr-FR" b="1" dirty="0" smtClean="0"/>
              <a:t>ressource</a:t>
            </a:r>
            <a:r>
              <a:rPr lang="fr-FR" dirty="0" smtClean="0"/>
              <a:t> (page JSP, API, etc.).</a:t>
            </a:r>
            <a:br>
              <a:rPr lang="fr-FR" dirty="0" smtClean="0"/>
            </a:br>
            <a:r>
              <a:rPr lang="fr-FR" dirty="0" smtClean="0"/>
              <a:t>Il est souvent utilisé pour :</a:t>
            </a:r>
          </a:p>
          <a:p>
            <a:r>
              <a:rPr lang="fr-FR" b="1" dirty="0" smtClean="0"/>
              <a:t>Authentification &amp; Sécurité</a:t>
            </a:r>
            <a:r>
              <a:rPr lang="fr-FR" dirty="0" smtClean="0"/>
              <a:t> (ex: vérifier si l'utilisateur </a:t>
            </a:r>
          </a:p>
          <a:p>
            <a:r>
              <a:rPr lang="fr-FR" dirty="0"/>
              <a:t> </a:t>
            </a:r>
            <a:r>
              <a:rPr lang="fr-FR" dirty="0" smtClean="0"/>
              <a:t>    est connecté).</a:t>
            </a:r>
          </a:p>
          <a:p>
            <a:r>
              <a:rPr lang="fr-FR" b="1" dirty="0" smtClean="0"/>
              <a:t>Compression des réponses</a:t>
            </a:r>
            <a:r>
              <a:rPr lang="fr-FR" dirty="0" smtClean="0"/>
              <a:t> (ex: GZIP)</a:t>
            </a:r>
          </a:p>
          <a:p>
            <a:r>
              <a:rPr lang="fr-FR" b="1" dirty="0" err="1" smtClean="0"/>
              <a:t>Logging</a:t>
            </a:r>
            <a:r>
              <a:rPr lang="fr-FR" dirty="0" smtClean="0"/>
              <a:t> (ex: journaliser chaque requête).</a:t>
            </a:r>
          </a:p>
          <a:p>
            <a:r>
              <a:rPr lang="fr-FR" b="1" dirty="0" smtClean="0"/>
              <a:t>Modification des requêtes/réponses</a:t>
            </a:r>
            <a:r>
              <a:rPr lang="fr-FR" dirty="0" smtClean="0"/>
              <a:t> </a:t>
            </a:r>
          </a:p>
          <a:p>
            <a:r>
              <a:rPr lang="fr-FR" dirty="0" smtClean="0"/>
              <a:t>(ex: ajouter/modifier des en-têtes).</a:t>
            </a:r>
          </a:p>
          <a:p>
            <a:endParaRPr lang="fr-FR" dirty="0" smtClean="0"/>
          </a:p>
          <a:p>
            <a:endParaRPr lang="fr-FR" dirty="0"/>
          </a:p>
          <a:p>
            <a:endParaRPr lang="fr-FR" dirty="0" smtClean="0"/>
          </a:p>
          <a:p>
            <a:endParaRPr lang="fr-FR" dirty="0"/>
          </a:p>
          <a:p>
            <a:endParaRPr lang="fr-FR" dirty="0" smtClean="0"/>
          </a:p>
          <a:p>
            <a:endParaRPr lang="fr-FR" dirty="0"/>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2572" y="2580354"/>
            <a:ext cx="5039428" cy="3439005"/>
          </a:xfrm>
          <a:prstGeom prst="rect">
            <a:avLst/>
          </a:prstGeom>
        </p:spPr>
      </p:pic>
    </p:spTree>
    <p:extLst>
      <p:ext uri="{BB962C8B-B14F-4D97-AF65-F5344CB8AC3E}">
        <p14:creationId xmlns:p14="http://schemas.microsoft.com/office/powerpoint/2010/main" val="18805164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Cycle de vie d’un filtre</a:t>
            </a:r>
            <a:endParaRPr lang="fr-FR" dirty="0"/>
          </a:p>
        </p:txBody>
      </p:sp>
      <p:sp>
        <p:nvSpPr>
          <p:cNvPr id="3" name="Espace réservé du contenu 2"/>
          <p:cNvSpPr>
            <a:spLocks noGrp="1"/>
          </p:cNvSpPr>
          <p:nvPr>
            <p:ph idx="1"/>
          </p:nvPr>
        </p:nvSpPr>
        <p:spPr/>
        <p:txBody>
          <a:bodyPr/>
          <a:lstStyle/>
          <a:p>
            <a:r>
              <a:rPr lang="fr-FR" dirty="0" smtClean="0"/>
              <a:t>Chargement et initialisation : Jakarta EE crée une instance du filtre et appelle </a:t>
            </a:r>
            <a:r>
              <a:rPr lang="fr-FR" dirty="0" err="1" smtClean="0"/>
              <a:t>init</a:t>
            </a:r>
            <a:r>
              <a:rPr lang="fr-FR" dirty="0" smtClean="0"/>
              <a:t>().</a:t>
            </a:r>
          </a:p>
          <a:p>
            <a:r>
              <a:rPr lang="fr-FR" dirty="0" smtClean="0"/>
              <a:t>Interception des requêtes : Lorsqu'une requête correspond au filtre, </a:t>
            </a:r>
            <a:r>
              <a:rPr lang="fr-FR" dirty="0" err="1" smtClean="0"/>
              <a:t>doFilter</a:t>
            </a:r>
            <a:r>
              <a:rPr lang="fr-FR" dirty="0" smtClean="0"/>
              <a:t>() est exécutée.</a:t>
            </a:r>
          </a:p>
          <a:p>
            <a:r>
              <a:rPr lang="fr-FR" dirty="0" smtClean="0"/>
              <a:t>Destruction : Lorsque l'application s'arrête, destroy() est appelée.</a:t>
            </a:r>
            <a:endParaRPr lang="fr-FR" dirty="0"/>
          </a:p>
        </p:txBody>
      </p:sp>
    </p:spTree>
    <p:extLst>
      <p:ext uri="{BB962C8B-B14F-4D97-AF65-F5344CB8AC3E}">
        <p14:creationId xmlns:p14="http://schemas.microsoft.com/office/powerpoint/2010/main" val="124614206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 Filtre de Journalisation (</a:t>
            </a:r>
            <a:r>
              <a:rPr lang="fr-FR" dirty="0" err="1" smtClean="0"/>
              <a:t>Logging</a:t>
            </a:r>
            <a:r>
              <a:rPr lang="fr-FR" dirty="0" smtClean="0"/>
              <a:t>)</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smtClean="0"/>
              <a:t>Ce filtre intercepte toutes les requêtes et enregistre les informations comme l'adresse IP et l'URL demandée.</a:t>
            </a:r>
          </a:p>
          <a:p>
            <a:pPr marL="0" indent="0">
              <a:buNone/>
            </a:pPr>
            <a:r>
              <a:rPr lang="fr-FR" dirty="0" smtClean="0"/>
              <a:t>@</a:t>
            </a:r>
            <a:r>
              <a:rPr lang="fr-FR" dirty="0" err="1" smtClean="0"/>
              <a:t>WebFilter</a:t>
            </a:r>
            <a:r>
              <a:rPr lang="fr-FR" dirty="0" smtClean="0"/>
              <a:t>("/*") // Intercepte toutes les requêtes</a:t>
            </a:r>
          </a:p>
          <a:p>
            <a:pPr marL="0" indent="0">
              <a:buNone/>
            </a:pPr>
            <a:r>
              <a:rPr lang="fr-FR" dirty="0" smtClean="0"/>
              <a:t>public class </a:t>
            </a:r>
            <a:r>
              <a:rPr lang="fr-FR" dirty="0" err="1" smtClean="0"/>
              <a:t>LoggingFilter</a:t>
            </a:r>
            <a:r>
              <a:rPr lang="fr-FR" dirty="0" smtClean="0"/>
              <a:t> </a:t>
            </a:r>
            <a:r>
              <a:rPr lang="fr-FR" dirty="0" err="1" smtClean="0"/>
              <a:t>implements</a:t>
            </a:r>
            <a:r>
              <a:rPr lang="fr-FR" dirty="0" smtClean="0"/>
              <a:t> </a:t>
            </a:r>
            <a:r>
              <a:rPr lang="fr-FR" dirty="0" err="1" smtClean="0"/>
              <a:t>Filter</a:t>
            </a:r>
            <a:r>
              <a:rPr lang="fr-FR" dirty="0" smtClean="0"/>
              <a:t> {    </a:t>
            </a:r>
          </a:p>
          <a:p>
            <a:pPr marL="0" indent="0">
              <a:buNone/>
            </a:pPr>
            <a:r>
              <a:rPr lang="fr-FR" dirty="0" smtClean="0"/>
              <a:t>@</a:t>
            </a:r>
            <a:r>
              <a:rPr lang="fr-FR" dirty="0" err="1" smtClean="0"/>
              <a:t>Override</a:t>
            </a:r>
            <a:r>
              <a:rPr lang="fr-FR" dirty="0" smtClean="0"/>
              <a:t>    public </a:t>
            </a:r>
            <a:r>
              <a:rPr lang="fr-FR" dirty="0" err="1" smtClean="0"/>
              <a:t>void</a:t>
            </a:r>
            <a:r>
              <a:rPr lang="fr-FR" dirty="0" smtClean="0"/>
              <a:t> </a:t>
            </a:r>
            <a:r>
              <a:rPr lang="fr-FR" dirty="0" err="1" smtClean="0"/>
              <a:t>init</a:t>
            </a:r>
            <a:r>
              <a:rPr lang="fr-FR" dirty="0" smtClean="0"/>
              <a:t>(</a:t>
            </a:r>
            <a:r>
              <a:rPr lang="fr-FR" dirty="0" err="1" smtClean="0"/>
              <a:t>FilterConfig</a:t>
            </a:r>
            <a:r>
              <a:rPr lang="fr-FR" dirty="0" smtClean="0"/>
              <a:t> </a:t>
            </a:r>
            <a:r>
              <a:rPr lang="fr-FR" dirty="0" err="1" smtClean="0"/>
              <a:t>filterConfig</a:t>
            </a:r>
            <a:r>
              <a:rPr lang="fr-FR" dirty="0" smtClean="0"/>
              <a:t>) {      </a:t>
            </a:r>
          </a:p>
          <a:p>
            <a:pPr marL="0" indent="0">
              <a:buNone/>
            </a:pPr>
            <a:r>
              <a:rPr lang="fr-FR" dirty="0" smtClean="0"/>
              <a:t>  </a:t>
            </a:r>
            <a:r>
              <a:rPr lang="fr-FR" dirty="0" err="1" smtClean="0"/>
              <a:t>System.out.println</a:t>
            </a:r>
            <a:r>
              <a:rPr lang="fr-FR" dirty="0" smtClean="0"/>
              <a:t>("Filtre de journalisation initialisé.");    }  </a:t>
            </a:r>
          </a:p>
          <a:p>
            <a:pPr marL="0" indent="0">
              <a:buNone/>
            </a:pPr>
            <a:r>
              <a:rPr lang="fr-FR" dirty="0" smtClean="0"/>
              <a:t>  @</a:t>
            </a:r>
            <a:r>
              <a:rPr lang="fr-FR" dirty="0" err="1" smtClean="0"/>
              <a:t>Override</a:t>
            </a:r>
            <a:r>
              <a:rPr lang="fr-FR" dirty="0" smtClean="0"/>
              <a:t>    public </a:t>
            </a:r>
            <a:r>
              <a:rPr lang="fr-FR" dirty="0" err="1" smtClean="0"/>
              <a:t>void</a:t>
            </a:r>
            <a:r>
              <a:rPr lang="fr-FR" dirty="0" smtClean="0"/>
              <a:t> </a:t>
            </a:r>
            <a:r>
              <a:rPr lang="fr-FR" dirty="0" err="1" smtClean="0"/>
              <a:t>doFilter</a:t>
            </a:r>
            <a:r>
              <a:rPr lang="fr-FR" dirty="0" smtClean="0"/>
              <a:t>(</a:t>
            </a:r>
            <a:r>
              <a:rPr lang="fr-FR" dirty="0" err="1" smtClean="0"/>
              <a:t>ServletRequest</a:t>
            </a:r>
            <a:r>
              <a:rPr lang="fr-FR" dirty="0" smtClean="0"/>
              <a:t> </a:t>
            </a:r>
            <a:r>
              <a:rPr lang="fr-FR" dirty="0" err="1" smtClean="0"/>
              <a:t>request</a:t>
            </a:r>
            <a:r>
              <a:rPr lang="fr-FR" dirty="0" smtClean="0"/>
              <a:t>, </a:t>
            </a:r>
            <a:r>
              <a:rPr lang="fr-FR" dirty="0" err="1" smtClean="0"/>
              <a:t>ServletResponse</a:t>
            </a:r>
            <a:r>
              <a:rPr lang="fr-FR" dirty="0" smtClean="0"/>
              <a:t> </a:t>
            </a:r>
            <a:r>
              <a:rPr lang="fr-FR" dirty="0" err="1" smtClean="0"/>
              <a:t>response</a:t>
            </a:r>
            <a:r>
              <a:rPr lang="fr-FR" dirty="0" smtClean="0"/>
              <a:t>, </a:t>
            </a:r>
            <a:r>
              <a:rPr lang="fr-FR" dirty="0" err="1" smtClean="0"/>
              <a:t>FilterChain</a:t>
            </a:r>
            <a:r>
              <a:rPr lang="fr-FR" dirty="0" smtClean="0"/>
              <a:t> </a:t>
            </a:r>
            <a:r>
              <a:rPr lang="fr-FR" dirty="0" err="1" smtClean="0"/>
              <a:t>chain</a:t>
            </a:r>
            <a:r>
              <a:rPr lang="fr-FR" dirty="0" smtClean="0"/>
              <a:t>)            </a:t>
            </a:r>
            <a:r>
              <a:rPr lang="fr-FR" dirty="0" err="1" smtClean="0"/>
              <a:t>throws</a:t>
            </a:r>
            <a:r>
              <a:rPr lang="fr-FR" dirty="0" smtClean="0"/>
              <a:t> </a:t>
            </a:r>
            <a:r>
              <a:rPr lang="fr-FR" dirty="0" err="1" smtClean="0"/>
              <a:t>IOException</a:t>
            </a:r>
            <a:r>
              <a:rPr lang="fr-FR" dirty="0" smtClean="0"/>
              <a:t>, </a:t>
            </a:r>
            <a:r>
              <a:rPr lang="fr-FR" dirty="0" err="1" smtClean="0"/>
              <a:t>ServletException</a:t>
            </a:r>
            <a:r>
              <a:rPr lang="fr-FR" dirty="0" smtClean="0"/>
              <a:t> </a:t>
            </a:r>
          </a:p>
          <a:p>
            <a:pPr marL="0" indent="0">
              <a:buNone/>
            </a:pPr>
            <a:r>
              <a:rPr lang="fr-FR" dirty="0" smtClean="0"/>
              <a:t>{        String </a:t>
            </a:r>
            <a:r>
              <a:rPr lang="fr-FR" dirty="0" err="1" smtClean="0"/>
              <a:t>ip</a:t>
            </a:r>
            <a:r>
              <a:rPr lang="fr-FR" dirty="0" smtClean="0"/>
              <a:t> = </a:t>
            </a:r>
            <a:r>
              <a:rPr lang="fr-FR" dirty="0" err="1" smtClean="0"/>
              <a:t>request.getRemoteAddr</a:t>
            </a:r>
            <a:r>
              <a:rPr lang="fr-FR" dirty="0" smtClean="0"/>
              <a:t>();        </a:t>
            </a:r>
          </a:p>
          <a:p>
            <a:pPr marL="0" indent="0">
              <a:buNone/>
            </a:pPr>
            <a:r>
              <a:rPr lang="fr-FR" dirty="0" err="1" smtClean="0"/>
              <a:t>System.out.println</a:t>
            </a:r>
            <a:r>
              <a:rPr lang="fr-FR" dirty="0" smtClean="0"/>
              <a:t>("Requête reçue de l'IP : " + </a:t>
            </a:r>
            <a:r>
              <a:rPr lang="fr-FR" dirty="0" err="1" smtClean="0"/>
              <a:t>ip</a:t>
            </a:r>
            <a:r>
              <a:rPr lang="fr-FR" dirty="0" smtClean="0"/>
              <a:t> + " à " + new Date());       </a:t>
            </a:r>
          </a:p>
          <a:p>
            <a:pPr marL="0" indent="0">
              <a:buNone/>
            </a:pPr>
            <a:r>
              <a:rPr lang="fr-FR" dirty="0" smtClean="0"/>
              <a:t> // Continuer la requête vers la servlet ou la ressource        </a:t>
            </a:r>
          </a:p>
          <a:p>
            <a:pPr marL="0" indent="0">
              <a:buNone/>
            </a:pPr>
            <a:r>
              <a:rPr lang="fr-FR" dirty="0" err="1" smtClean="0"/>
              <a:t>chain.doFilter</a:t>
            </a:r>
            <a:r>
              <a:rPr lang="fr-FR" dirty="0" smtClean="0"/>
              <a:t>(</a:t>
            </a:r>
            <a:r>
              <a:rPr lang="fr-FR" dirty="0" err="1" smtClean="0"/>
              <a:t>request</a:t>
            </a:r>
            <a:r>
              <a:rPr lang="fr-FR" dirty="0" smtClean="0"/>
              <a:t>, </a:t>
            </a:r>
            <a:r>
              <a:rPr lang="fr-FR" dirty="0" err="1" smtClean="0"/>
              <a:t>response</a:t>
            </a:r>
            <a:r>
              <a:rPr lang="fr-FR" dirty="0" smtClean="0"/>
              <a:t>);        </a:t>
            </a:r>
          </a:p>
          <a:p>
            <a:pPr marL="0" indent="0">
              <a:buNone/>
            </a:pPr>
            <a:r>
              <a:rPr lang="fr-FR" dirty="0" err="1" smtClean="0"/>
              <a:t>System.out.println</a:t>
            </a:r>
            <a:r>
              <a:rPr lang="fr-FR" dirty="0" smtClean="0"/>
              <a:t>("Réponse envoyée à l'IP : " + </a:t>
            </a:r>
            <a:r>
              <a:rPr lang="fr-FR" dirty="0" err="1" smtClean="0"/>
              <a:t>ip</a:t>
            </a:r>
            <a:r>
              <a:rPr lang="fr-FR" dirty="0" smtClean="0"/>
              <a:t>);    }    @</a:t>
            </a:r>
            <a:r>
              <a:rPr lang="fr-FR" dirty="0" err="1" smtClean="0"/>
              <a:t>Override</a:t>
            </a:r>
            <a:r>
              <a:rPr lang="fr-FR" dirty="0" smtClean="0"/>
              <a:t>    public </a:t>
            </a:r>
            <a:r>
              <a:rPr lang="fr-FR" dirty="0" err="1" smtClean="0"/>
              <a:t>void</a:t>
            </a:r>
            <a:r>
              <a:rPr lang="fr-FR" dirty="0" smtClean="0"/>
              <a:t> destroy() {        </a:t>
            </a:r>
            <a:r>
              <a:rPr lang="fr-FR" dirty="0" err="1" smtClean="0"/>
              <a:t>System.out.println</a:t>
            </a:r>
            <a:r>
              <a:rPr lang="fr-FR" dirty="0" smtClean="0"/>
              <a:t>("Filtre détruit.");    }}</a:t>
            </a:r>
            <a:endParaRPr lang="fr-FR" dirty="0"/>
          </a:p>
        </p:txBody>
      </p:sp>
    </p:spTree>
    <p:extLst>
      <p:ext uri="{BB962C8B-B14F-4D97-AF65-F5344CB8AC3E}">
        <p14:creationId xmlns:p14="http://schemas.microsoft.com/office/powerpoint/2010/main" val="27122599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Explication :</a:t>
            </a:r>
          </a:p>
          <a:p>
            <a:r>
              <a:rPr lang="fr-FR" dirty="0" smtClean="0"/>
              <a:t>@</a:t>
            </a:r>
            <a:r>
              <a:rPr lang="fr-FR" dirty="0" err="1" smtClean="0"/>
              <a:t>WebFilter</a:t>
            </a:r>
            <a:r>
              <a:rPr lang="fr-FR" dirty="0" smtClean="0"/>
              <a:t>("/*") : Applique ce filtre à toutes les requêtes.</a:t>
            </a:r>
          </a:p>
          <a:p>
            <a:r>
              <a:rPr lang="fr-FR" dirty="0" err="1" smtClean="0"/>
              <a:t>doFilter</a:t>
            </a:r>
            <a:r>
              <a:rPr lang="fr-FR" dirty="0" smtClean="0"/>
              <a:t>() :Affiche l’IP et l’heure de la requête.</a:t>
            </a:r>
          </a:p>
          <a:p>
            <a:r>
              <a:rPr lang="fr-FR" dirty="0" err="1" smtClean="0"/>
              <a:t>chain.doFilter</a:t>
            </a:r>
            <a:r>
              <a:rPr lang="fr-FR" dirty="0" smtClean="0"/>
              <a:t>(</a:t>
            </a:r>
            <a:r>
              <a:rPr lang="fr-FR" dirty="0" err="1" smtClean="0"/>
              <a:t>request</a:t>
            </a:r>
            <a:r>
              <a:rPr lang="fr-FR" dirty="0" smtClean="0"/>
              <a:t>, </a:t>
            </a:r>
            <a:r>
              <a:rPr lang="fr-FR" dirty="0" err="1" smtClean="0"/>
              <a:t>response</a:t>
            </a:r>
            <a:r>
              <a:rPr lang="fr-FR" dirty="0" smtClean="0"/>
              <a:t>); transmet la requête à la servlet suivante.</a:t>
            </a:r>
          </a:p>
          <a:p>
            <a:r>
              <a:rPr lang="fr-FR" dirty="0" smtClean="0"/>
              <a:t>destroy() : Nettoie les ressources utilisées par le filtre.</a:t>
            </a:r>
            <a:endParaRPr lang="fr-FR" dirty="0"/>
          </a:p>
        </p:txBody>
      </p:sp>
    </p:spTree>
    <p:extLst>
      <p:ext uri="{BB962C8B-B14F-4D97-AF65-F5344CB8AC3E}">
        <p14:creationId xmlns:p14="http://schemas.microsoft.com/office/powerpoint/2010/main" val="39243289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
            </a:r>
            <a:r>
              <a:rPr lang="fr-FR" dirty="0" err="1" smtClean="0"/>
              <a:t>Listeners</a:t>
            </a:r>
            <a:r>
              <a:rPr lang="fr-FR" dirty="0" smtClean="0"/>
              <a:t> (</a:t>
            </a:r>
            <a:r>
              <a:rPr lang="fr-FR" dirty="0" err="1" smtClean="0"/>
              <a:t>Listener</a:t>
            </a:r>
            <a:r>
              <a:rPr lang="fr-FR" dirty="0" smtClean="0"/>
              <a:t>)</a:t>
            </a:r>
            <a:endParaRPr lang="fr-FR" dirty="0"/>
          </a:p>
        </p:txBody>
      </p:sp>
      <p:sp>
        <p:nvSpPr>
          <p:cNvPr id="3" name="Espace réservé du contenu 2"/>
          <p:cNvSpPr>
            <a:spLocks noGrp="1"/>
          </p:cNvSpPr>
          <p:nvPr>
            <p:ph idx="1"/>
          </p:nvPr>
        </p:nvSpPr>
        <p:spPr/>
        <p:txBody>
          <a:bodyPr/>
          <a:lstStyle/>
          <a:p>
            <a:r>
              <a:rPr lang="fr-FR" dirty="0" smtClean="0"/>
              <a:t>Un </a:t>
            </a:r>
            <a:r>
              <a:rPr lang="fr-FR" dirty="0" err="1" smtClean="0"/>
              <a:t>listener</a:t>
            </a:r>
            <a:r>
              <a:rPr lang="fr-FR" dirty="0" smtClean="0"/>
              <a:t> écoute et réagit aux événements du cycle de vie d’une application web.</a:t>
            </a:r>
          </a:p>
          <a:p>
            <a:r>
              <a:rPr lang="fr-FR" dirty="0" smtClean="0"/>
              <a:t>Ils permettent d'exécuter du code lorsque :</a:t>
            </a:r>
          </a:p>
          <a:p>
            <a:pPr lvl="1"/>
            <a:r>
              <a:rPr lang="fr-FR" dirty="0" smtClean="0"/>
              <a:t>L’application démarre/s’arrête.</a:t>
            </a:r>
          </a:p>
          <a:p>
            <a:pPr lvl="1"/>
            <a:r>
              <a:rPr lang="fr-FR" dirty="0" smtClean="0"/>
              <a:t>Une session utilisateur est créée/détruite.</a:t>
            </a:r>
          </a:p>
          <a:p>
            <a:pPr lvl="1"/>
            <a:r>
              <a:rPr lang="fr-FR" dirty="0" smtClean="0"/>
              <a:t>Une requête HTTP est reçue/terminée.</a:t>
            </a:r>
            <a:endParaRPr lang="fr-FR" dirty="0"/>
          </a:p>
        </p:txBody>
      </p:sp>
    </p:spTree>
    <p:extLst>
      <p:ext uri="{BB962C8B-B14F-4D97-AF65-F5344CB8AC3E}">
        <p14:creationId xmlns:p14="http://schemas.microsoft.com/office/powerpoint/2010/main" val="17717948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Types de </a:t>
            </a:r>
            <a:r>
              <a:rPr lang="fr-FR" dirty="0" err="1" smtClean="0"/>
              <a:t>Listeners</a:t>
            </a:r>
            <a:endParaRPr lang="fr-FR" dirty="0"/>
          </a:p>
        </p:txBody>
      </p:sp>
      <p:graphicFrame>
        <p:nvGraphicFramePr>
          <p:cNvPr id="14" name="Tableau 13"/>
          <p:cNvGraphicFramePr>
            <a:graphicFrameLocks noGrp="1"/>
          </p:cNvGraphicFramePr>
          <p:nvPr/>
        </p:nvGraphicFramePr>
        <p:xfrm>
          <a:off x="838200" y="1590677"/>
          <a:ext cx="11010900" cy="3962400"/>
        </p:xfrm>
        <a:graphic>
          <a:graphicData uri="http://schemas.openxmlformats.org/drawingml/2006/table">
            <a:tbl>
              <a:tblPr/>
              <a:tblGrid>
                <a:gridCol w="3670300"/>
                <a:gridCol w="3670300"/>
                <a:gridCol w="3670300"/>
              </a:tblGrid>
              <a:tr h="609600">
                <a:tc>
                  <a:txBody>
                    <a:bodyPr/>
                    <a:lstStyle/>
                    <a:p>
                      <a:r>
                        <a:rPr lang="fr-FR" b="1"/>
                        <a:t>Listener</a:t>
                      </a:r>
                      <a:endParaRPr lang="fr-FR"/>
                    </a:p>
                  </a:txBody>
                  <a:tcPr anchor="ctr">
                    <a:lnL>
                      <a:noFill/>
                    </a:lnL>
                    <a:lnR>
                      <a:noFill/>
                    </a:lnR>
                    <a:lnT>
                      <a:noFill/>
                    </a:lnT>
                    <a:lnB>
                      <a:noFill/>
                    </a:lnB>
                  </a:tcPr>
                </a:tc>
                <a:tc>
                  <a:txBody>
                    <a:bodyPr/>
                    <a:lstStyle/>
                    <a:p>
                      <a:r>
                        <a:rPr lang="fr-FR" b="1"/>
                        <a:t>Événement surveillé</a:t>
                      </a:r>
                      <a:endParaRPr lang="fr-FR"/>
                    </a:p>
                  </a:txBody>
                  <a:tcPr anchor="ctr">
                    <a:lnL>
                      <a:noFill/>
                    </a:lnL>
                    <a:lnR>
                      <a:noFill/>
                    </a:lnR>
                    <a:lnT>
                      <a:noFill/>
                    </a:lnT>
                    <a:lnB>
                      <a:noFill/>
                    </a:lnB>
                  </a:tcPr>
                </a:tc>
                <a:tc>
                  <a:txBody>
                    <a:bodyPr/>
                    <a:lstStyle/>
                    <a:p>
                      <a:r>
                        <a:rPr lang="fr-FR" b="1"/>
                        <a:t>Interface associée</a:t>
                      </a:r>
                      <a:endParaRPr lang="fr-FR"/>
                    </a:p>
                  </a:txBody>
                  <a:tcPr anchor="ctr">
                    <a:lnL>
                      <a:noFill/>
                    </a:lnL>
                    <a:lnR>
                      <a:noFill/>
                    </a:lnR>
                    <a:lnT>
                      <a:noFill/>
                    </a:lnT>
                    <a:lnB>
                      <a:noFill/>
                    </a:lnB>
                  </a:tcPr>
                </a:tc>
              </a:tr>
              <a:tr h="609600">
                <a:tc>
                  <a:txBody>
                    <a:bodyPr/>
                    <a:lstStyle/>
                    <a:p>
                      <a:r>
                        <a:rPr lang="fr-FR"/>
                        <a:t>Listener de contexte</a:t>
                      </a:r>
                    </a:p>
                  </a:txBody>
                  <a:tcPr anchor="ctr">
                    <a:lnL>
                      <a:noFill/>
                    </a:lnL>
                    <a:lnR>
                      <a:noFill/>
                    </a:lnR>
                    <a:lnT>
                      <a:noFill/>
                    </a:lnT>
                    <a:lnB>
                      <a:noFill/>
                    </a:lnB>
                  </a:tcPr>
                </a:tc>
                <a:tc>
                  <a:txBody>
                    <a:bodyPr/>
                    <a:lstStyle/>
                    <a:p>
                      <a:r>
                        <a:rPr lang="fr-FR"/>
                        <a:t>Démarrage/arrêt de l'application</a:t>
                      </a:r>
                    </a:p>
                  </a:txBody>
                  <a:tcPr anchor="ctr">
                    <a:lnL>
                      <a:noFill/>
                    </a:lnL>
                    <a:lnR>
                      <a:noFill/>
                    </a:lnR>
                    <a:lnT>
                      <a:noFill/>
                    </a:lnT>
                    <a:lnB>
                      <a:noFill/>
                    </a:lnB>
                  </a:tcPr>
                </a:tc>
                <a:tc>
                  <a:txBody>
                    <a:bodyPr/>
                    <a:lstStyle/>
                    <a:p>
                      <a:r>
                        <a:rPr lang="fr-FR"/>
                        <a:t>ServletContextListener</a:t>
                      </a:r>
                    </a:p>
                  </a:txBody>
                  <a:tcPr anchor="ctr">
                    <a:lnL>
                      <a:noFill/>
                    </a:lnL>
                    <a:lnR>
                      <a:noFill/>
                    </a:lnR>
                    <a:lnT>
                      <a:noFill/>
                    </a:lnT>
                    <a:lnB>
                      <a:noFill/>
                    </a:lnB>
                  </a:tcPr>
                </a:tc>
              </a:tr>
              <a:tr h="609600">
                <a:tc>
                  <a:txBody>
                    <a:bodyPr/>
                    <a:lstStyle/>
                    <a:p>
                      <a:r>
                        <a:rPr lang="fr-FR"/>
                        <a:t>Listener de session</a:t>
                      </a:r>
                    </a:p>
                  </a:txBody>
                  <a:tcPr anchor="ctr">
                    <a:lnL>
                      <a:noFill/>
                    </a:lnL>
                    <a:lnR>
                      <a:noFill/>
                    </a:lnR>
                    <a:lnT>
                      <a:noFill/>
                    </a:lnT>
                    <a:lnB>
                      <a:noFill/>
                    </a:lnB>
                  </a:tcPr>
                </a:tc>
                <a:tc>
                  <a:txBody>
                    <a:bodyPr/>
                    <a:lstStyle/>
                    <a:p>
                      <a:r>
                        <a:rPr lang="fr-FR"/>
                        <a:t>Création/destruction de session</a:t>
                      </a:r>
                    </a:p>
                  </a:txBody>
                  <a:tcPr anchor="ctr">
                    <a:lnL>
                      <a:noFill/>
                    </a:lnL>
                    <a:lnR>
                      <a:noFill/>
                    </a:lnR>
                    <a:lnT>
                      <a:noFill/>
                    </a:lnT>
                    <a:lnB>
                      <a:noFill/>
                    </a:lnB>
                  </a:tcPr>
                </a:tc>
                <a:tc>
                  <a:txBody>
                    <a:bodyPr/>
                    <a:lstStyle/>
                    <a:p>
                      <a:r>
                        <a:rPr lang="fr-FR"/>
                        <a:t>HttpSessionListener</a:t>
                      </a:r>
                    </a:p>
                  </a:txBody>
                  <a:tcPr anchor="ctr">
                    <a:lnL>
                      <a:noFill/>
                    </a:lnL>
                    <a:lnR>
                      <a:noFill/>
                    </a:lnR>
                    <a:lnT>
                      <a:noFill/>
                    </a:lnT>
                    <a:lnB>
                      <a:noFill/>
                    </a:lnB>
                  </a:tcPr>
                </a:tc>
              </a:tr>
              <a:tr h="609600">
                <a:tc>
                  <a:txBody>
                    <a:bodyPr/>
                    <a:lstStyle/>
                    <a:p>
                      <a:r>
                        <a:rPr lang="fr-FR"/>
                        <a:t>Listener de requête</a:t>
                      </a:r>
                    </a:p>
                  </a:txBody>
                  <a:tcPr anchor="ctr">
                    <a:lnL>
                      <a:noFill/>
                    </a:lnL>
                    <a:lnR>
                      <a:noFill/>
                    </a:lnR>
                    <a:lnT>
                      <a:noFill/>
                    </a:lnT>
                    <a:lnB>
                      <a:noFill/>
                    </a:lnB>
                  </a:tcPr>
                </a:tc>
                <a:tc>
                  <a:txBody>
                    <a:bodyPr/>
                    <a:lstStyle/>
                    <a:p>
                      <a:r>
                        <a:rPr lang="fr-FR"/>
                        <a:t>Début/fin d'une requête HTTP</a:t>
                      </a:r>
                    </a:p>
                  </a:txBody>
                  <a:tcPr anchor="ctr">
                    <a:lnL>
                      <a:noFill/>
                    </a:lnL>
                    <a:lnR>
                      <a:noFill/>
                    </a:lnR>
                    <a:lnT>
                      <a:noFill/>
                    </a:lnT>
                    <a:lnB>
                      <a:noFill/>
                    </a:lnB>
                  </a:tcPr>
                </a:tc>
                <a:tc>
                  <a:txBody>
                    <a:bodyPr/>
                    <a:lstStyle/>
                    <a:p>
                      <a:r>
                        <a:rPr lang="fr-FR"/>
                        <a:t>ServletRequestListener</a:t>
                      </a:r>
                    </a:p>
                  </a:txBody>
                  <a:tcPr anchor="ctr">
                    <a:lnL>
                      <a:noFill/>
                    </a:lnL>
                    <a:lnR>
                      <a:noFill/>
                    </a:lnR>
                    <a:lnT>
                      <a:noFill/>
                    </a:lnT>
                    <a:lnB>
                      <a:noFill/>
                    </a:lnB>
                  </a:tcPr>
                </a:tc>
              </a:tr>
              <a:tr h="1524000">
                <a:tc>
                  <a:txBody>
                    <a:bodyPr/>
                    <a:lstStyle/>
                    <a:p>
                      <a:r>
                        <a:rPr lang="fr-FR"/>
                        <a:t>Listener d’attributs</a:t>
                      </a:r>
                    </a:p>
                  </a:txBody>
                  <a:tcPr anchor="ctr">
                    <a:lnL>
                      <a:noFill/>
                    </a:lnL>
                    <a:lnR>
                      <a:noFill/>
                    </a:lnR>
                    <a:lnT>
                      <a:noFill/>
                    </a:lnT>
                    <a:lnB>
                      <a:noFill/>
                    </a:lnB>
                  </a:tcPr>
                </a:tc>
                <a:tc>
                  <a:txBody>
                    <a:bodyPr/>
                    <a:lstStyle/>
                    <a:p>
                      <a:r>
                        <a:rPr lang="fr-FR"/>
                        <a:t>Ajout/modification/suppression d’attributs</a:t>
                      </a:r>
                    </a:p>
                  </a:txBody>
                  <a:tcPr anchor="ctr">
                    <a:lnL>
                      <a:noFill/>
                    </a:lnL>
                    <a:lnR>
                      <a:noFill/>
                    </a:lnR>
                    <a:lnT>
                      <a:noFill/>
                    </a:lnT>
                    <a:lnB>
                      <a:noFill/>
                    </a:lnB>
                  </a:tcPr>
                </a:tc>
                <a:tc>
                  <a:txBody>
                    <a:bodyPr/>
                    <a:lstStyle/>
                    <a:p>
                      <a:r>
                        <a:rPr lang="fr-FR" dirty="0" err="1"/>
                        <a:t>ServletContextAttributeListener</a:t>
                      </a:r>
                      <a:r>
                        <a:rPr lang="fr-FR" dirty="0"/>
                        <a:t>, </a:t>
                      </a:r>
                      <a:r>
                        <a:rPr lang="fr-FR" dirty="0" err="1"/>
                        <a:t>HttpSessionAttributeListener</a:t>
                      </a:r>
                      <a:r>
                        <a:rPr lang="fr-FR" dirty="0"/>
                        <a:t>, </a:t>
                      </a:r>
                      <a:r>
                        <a:rPr lang="fr-FR" dirty="0" err="1"/>
                        <a:t>ServletRequestAttributeListener</a:t>
                      </a:r>
                      <a:endParaRPr lang="fr-FR" dirty="0"/>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79356347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Exemple : </a:t>
            </a:r>
            <a:r>
              <a:rPr lang="fr-FR" dirty="0" err="1" smtClean="0"/>
              <a:t>Listener</a:t>
            </a:r>
            <a:r>
              <a:rPr lang="fr-FR" dirty="0" smtClean="0"/>
              <a:t> du Cycle de Vie de l’Application</a:t>
            </a:r>
            <a:endParaRPr lang="fr-FR" dirty="0"/>
          </a:p>
        </p:txBody>
      </p:sp>
      <p:sp>
        <p:nvSpPr>
          <p:cNvPr id="4" name="Espace réservé du contenu 3"/>
          <p:cNvSpPr>
            <a:spLocks noGrp="1"/>
          </p:cNvSpPr>
          <p:nvPr>
            <p:ph idx="1"/>
          </p:nvPr>
        </p:nvSpPr>
        <p:spPr/>
        <p:txBody>
          <a:bodyPr>
            <a:normAutofit fontScale="25000" lnSpcReduction="20000"/>
          </a:bodyPr>
          <a:lstStyle/>
          <a:p>
            <a:r>
              <a:rPr lang="fr-FR" sz="4500" b="1" dirty="0" smtClean="0">
                <a:latin typeface="Times New Roman" panose="02020603050405020304" pitchFamily="18" charset="0"/>
                <a:cs typeface="Times New Roman" panose="02020603050405020304" pitchFamily="18" charset="0"/>
              </a:rPr>
              <a:t>Ce </a:t>
            </a:r>
            <a:r>
              <a:rPr lang="fr-FR" sz="4500" b="1" dirty="0" err="1" smtClean="0">
                <a:latin typeface="Times New Roman" panose="02020603050405020304" pitchFamily="18" charset="0"/>
                <a:cs typeface="Times New Roman" panose="02020603050405020304" pitchFamily="18" charset="0"/>
              </a:rPr>
              <a:t>listener</a:t>
            </a:r>
            <a:r>
              <a:rPr lang="fr-FR" sz="4500" b="1" dirty="0" smtClean="0">
                <a:latin typeface="Times New Roman" panose="02020603050405020304" pitchFamily="18" charset="0"/>
                <a:cs typeface="Times New Roman" panose="02020603050405020304" pitchFamily="18" charset="0"/>
              </a:rPr>
              <a:t> affiche un message lors du démarrage et de l’arrêt du serveur.</a:t>
            </a:r>
          </a:p>
          <a:p>
            <a:pPr marL="0" indent="0">
              <a:buNone/>
            </a:pPr>
            <a:endParaRPr lang="fr-FR" sz="4500" b="1" dirty="0" smtClean="0">
              <a:latin typeface="Times New Roman" panose="02020603050405020304" pitchFamily="18" charset="0"/>
              <a:cs typeface="Times New Roman" panose="02020603050405020304" pitchFamily="18" charset="0"/>
            </a:endParaRPr>
          </a:p>
          <a:p>
            <a:pPr marL="0" indent="0">
              <a:buNone/>
            </a:pPr>
            <a:r>
              <a:rPr lang="fr-FR" sz="4500" b="1" dirty="0" smtClean="0">
                <a:latin typeface="Times New Roman" panose="02020603050405020304" pitchFamily="18" charset="0"/>
                <a:cs typeface="Times New Roman" panose="02020603050405020304" pitchFamily="18" charset="0"/>
              </a:rPr>
              <a:t>@</a:t>
            </a:r>
            <a:r>
              <a:rPr lang="fr-FR" sz="4500" b="1" dirty="0" err="1" smtClean="0">
                <a:latin typeface="Times New Roman" panose="02020603050405020304" pitchFamily="18" charset="0"/>
                <a:cs typeface="Times New Roman" panose="02020603050405020304" pitchFamily="18" charset="0"/>
              </a:rPr>
              <a:t>WebListener</a:t>
            </a:r>
            <a:endParaRPr lang="fr-FR" sz="4500" b="1" dirty="0" smtClean="0">
              <a:latin typeface="Times New Roman" panose="02020603050405020304" pitchFamily="18" charset="0"/>
              <a:cs typeface="Times New Roman" panose="02020603050405020304" pitchFamily="18" charset="0"/>
            </a:endParaRPr>
          </a:p>
          <a:p>
            <a:pPr marL="0" indent="0">
              <a:buNone/>
            </a:pPr>
            <a:r>
              <a:rPr lang="fr-FR" sz="4500" b="1" dirty="0" smtClean="0">
                <a:latin typeface="Times New Roman" panose="02020603050405020304" pitchFamily="18" charset="0"/>
                <a:cs typeface="Times New Roman" panose="02020603050405020304" pitchFamily="18" charset="0"/>
              </a:rPr>
              <a:t>public class </a:t>
            </a:r>
            <a:r>
              <a:rPr lang="fr-FR" sz="4500" b="1" dirty="0" err="1" smtClean="0">
                <a:latin typeface="Times New Roman" panose="02020603050405020304" pitchFamily="18" charset="0"/>
                <a:cs typeface="Times New Roman" panose="02020603050405020304" pitchFamily="18" charset="0"/>
              </a:rPr>
              <a:t>AppListener</a:t>
            </a:r>
            <a:r>
              <a:rPr lang="fr-FR" sz="4500" b="1" dirty="0" smtClean="0">
                <a:latin typeface="Times New Roman" panose="02020603050405020304" pitchFamily="18" charset="0"/>
                <a:cs typeface="Times New Roman" panose="02020603050405020304" pitchFamily="18" charset="0"/>
              </a:rPr>
              <a:t> </a:t>
            </a:r>
            <a:r>
              <a:rPr lang="fr-FR" sz="4500" b="1" dirty="0" err="1" smtClean="0">
                <a:latin typeface="Times New Roman" panose="02020603050405020304" pitchFamily="18" charset="0"/>
                <a:cs typeface="Times New Roman" panose="02020603050405020304" pitchFamily="18" charset="0"/>
              </a:rPr>
              <a:t>implements</a:t>
            </a:r>
            <a:r>
              <a:rPr lang="fr-FR" sz="4500" b="1" dirty="0" smtClean="0">
                <a:latin typeface="Times New Roman" panose="02020603050405020304" pitchFamily="18" charset="0"/>
                <a:cs typeface="Times New Roman" panose="02020603050405020304" pitchFamily="18" charset="0"/>
              </a:rPr>
              <a:t> </a:t>
            </a:r>
            <a:r>
              <a:rPr lang="fr-FR" sz="4500" b="1" dirty="0" err="1" smtClean="0">
                <a:latin typeface="Times New Roman" panose="02020603050405020304" pitchFamily="18" charset="0"/>
                <a:cs typeface="Times New Roman" panose="02020603050405020304" pitchFamily="18" charset="0"/>
              </a:rPr>
              <a:t>ServletContextListener</a:t>
            </a:r>
            <a:r>
              <a:rPr lang="fr-FR" sz="4500" b="1" dirty="0" smtClean="0">
                <a:latin typeface="Times New Roman" panose="02020603050405020304" pitchFamily="18" charset="0"/>
                <a:cs typeface="Times New Roman" panose="02020603050405020304" pitchFamily="18" charset="0"/>
              </a:rPr>
              <a:t> {</a:t>
            </a:r>
          </a:p>
          <a:p>
            <a:pPr marL="0" indent="0">
              <a:buNone/>
            </a:pPr>
            <a:endParaRPr lang="fr-FR" sz="4500" b="1" dirty="0" smtClean="0">
              <a:latin typeface="Times New Roman" panose="02020603050405020304" pitchFamily="18" charset="0"/>
              <a:cs typeface="Times New Roman" panose="02020603050405020304" pitchFamily="18" charset="0"/>
            </a:endParaRPr>
          </a:p>
          <a:p>
            <a:pPr marL="0" indent="0">
              <a:buNone/>
            </a:pPr>
            <a:r>
              <a:rPr lang="fr-FR" sz="4500" b="1" dirty="0" smtClean="0">
                <a:latin typeface="Times New Roman" panose="02020603050405020304" pitchFamily="18" charset="0"/>
                <a:cs typeface="Times New Roman" panose="02020603050405020304" pitchFamily="18" charset="0"/>
              </a:rPr>
              <a:t>    @</a:t>
            </a:r>
            <a:r>
              <a:rPr lang="fr-FR" sz="4500" b="1" dirty="0" err="1" smtClean="0">
                <a:latin typeface="Times New Roman" panose="02020603050405020304" pitchFamily="18" charset="0"/>
                <a:cs typeface="Times New Roman" panose="02020603050405020304" pitchFamily="18" charset="0"/>
              </a:rPr>
              <a:t>Override</a:t>
            </a:r>
            <a:endParaRPr lang="fr-FR" sz="4500" b="1" dirty="0" smtClean="0">
              <a:latin typeface="Times New Roman" panose="02020603050405020304" pitchFamily="18" charset="0"/>
              <a:cs typeface="Times New Roman" panose="02020603050405020304" pitchFamily="18" charset="0"/>
            </a:endParaRPr>
          </a:p>
          <a:p>
            <a:pPr marL="0" indent="0">
              <a:buNone/>
            </a:pPr>
            <a:r>
              <a:rPr lang="fr-FR" sz="4500" b="1" dirty="0" smtClean="0">
                <a:latin typeface="Times New Roman" panose="02020603050405020304" pitchFamily="18" charset="0"/>
                <a:cs typeface="Times New Roman" panose="02020603050405020304" pitchFamily="18" charset="0"/>
              </a:rPr>
              <a:t>    public </a:t>
            </a:r>
            <a:r>
              <a:rPr lang="fr-FR" sz="4500" b="1" dirty="0" err="1" smtClean="0">
                <a:latin typeface="Times New Roman" panose="02020603050405020304" pitchFamily="18" charset="0"/>
                <a:cs typeface="Times New Roman" panose="02020603050405020304" pitchFamily="18" charset="0"/>
              </a:rPr>
              <a:t>void</a:t>
            </a:r>
            <a:r>
              <a:rPr lang="fr-FR" sz="4500" b="1" dirty="0" smtClean="0">
                <a:latin typeface="Times New Roman" panose="02020603050405020304" pitchFamily="18" charset="0"/>
                <a:cs typeface="Times New Roman" panose="02020603050405020304" pitchFamily="18" charset="0"/>
              </a:rPr>
              <a:t> </a:t>
            </a:r>
            <a:r>
              <a:rPr lang="fr-FR" sz="4500" b="1" dirty="0" err="1" smtClean="0">
                <a:latin typeface="Times New Roman" panose="02020603050405020304" pitchFamily="18" charset="0"/>
                <a:cs typeface="Times New Roman" panose="02020603050405020304" pitchFamily="18" charset="0"/>
              </a:rPr>
              <a:t>contextInitialized</a:t>
            </a:r>
            <a:r>
              <a:rPr lang="fr-FR" sz="4500" b="1" dirty="0" smtClean="0">
                <a:latin typeface="Times New Roman" panose="02020603050405020304" pitchFamily="18" charset="0"/>
                <a:cs typeface="Times New Roman" panose="02020603050405020304" pitchFamily="18" charset="0"/>
              </a:rPr>
              <a:t>(</a:t>
            </a:r>
            <a:r>
              <a:rPr lang="fr-FR" sz="4500" b="1" dirty="0" err="1" smtClean="0">
                <a:latin typeface="Times New Roman" panose="02020603050405020304" pitchFamily="18" charset="0"/>
                <a:cs typeface="Times New Roman" panose="02020603050405020304" pitchFamily="18" charset="0"/>
              </a:rPr>
              <a:t>ServletContextEvent</a:t>
            </a:r>
            <a:r>
              <a:rPr lang="fr-FR" sz="4500" b="1" dirty="0" smtClean="0">
                <a:latin typeface="Times New Roman" panose="02020603050405020304" pitchFamily="18" charset="0"/>
                <a:cs typeface="Times New Roman" panose="02020603050405020304" pitchFamily="18" charset="0"/>
              </a:rPr>
              <a:t> </a:t>
            </a:r>
            <a:r>
              <a:rPr lang="fr-FR" sz="4500" b="1" dirty="0" err="1" smtClean="0">
                <a:latin typeface="Times New Roman" panose="02020603050405020304" pitchFamily="18" charset="0"/>
                <a:cs typeface="Times New Roman" panose="02020603050405020304" pitchFamily="18" charset="0"/>
              </a:rPr>
              <a:t>sce</a:t>
            </a:r>
            <a:r>
              <a:rPr lang="fr-FR" sz="4500" b="1" dirty="0" smtClean="0">
                <a:latin typeface="Times New Roman" panose="02020603050405020304" pitchFamily="18" charset="0"/>
                <a:cs typeface="Times New Roman" panose="02020603050405020304" pitchFamily="18" charset="0"/>
              </a:rPr>
              <a:t>) {</a:t>
            </a:r>
          </a:p>
          <a:p>
            <a:pPr marL="0" indent="0">
              <a:buNone/>
            </a:pPr>
            <a:r>
              <a:rPr lang="fr-FR" sz="4500" b="1" dirty="0" smtClean="0">
                <a:latin typeface="Times New Roman" panose="02020603050405020304" pitchFamily="18" charset="0"/>
                <a:cs typeface="Times New Roman" panose="02020603050405020304" pitchFamily="18" charset="0"/>
              </a:rPr>
              <a:t>        </a:t>
            </a:r>
            <a:r>
              <a:rPr lang="fr-FR" sz="4500" b="1" dirty="0" err="1" smtClean="0">
                <a:latin typeface="Times New Roman" panose="02020603050405020304" pitchFamily="18" charset="0"/>
                <a:cs typeface="Times New Roman" panose="02020603050405020304" pitchFamily="18" charset="0"/>
              </a:rPr>
              <a:t>System.out.println</a:t>
            </a:r>
            <a:r>
              <a:rPr lang="fr-FR" sz="4500" b="1" dirty="0" smtClean="0">
                <a:latin typeface="Times New Roman" panose="02020603050405020304" pitchFamily="18" charset="0"/>
                <a:cs typeface="Times New Roman" panose="02020603050405020304" pitchFamily="18" charset="0"/>
              </a:rPr>
              <a:t>("Application démarrée !");</a:t>
            </a:r>
          </a:p>
          <a:p>
            <a:pPr marL="0" indent="0">
              <a:buNone/>
            </a:pPr>
            <a:r>
              <a:rPr lang="fr-FR" sz="4500" b="1" dirty="0" smtClean="0">
                <a:latin typeface="Times New Roman" panose="02020603050405020304" pitchFamily="18" charset="0"/>
                <a:cs typeface="Times New Roman" panose="02020603050405020304" pitchFamily="18" charset="0"/>
              </a:rPr>
              <a:t>    }</a:t>
            </a:r>
          </a:p>
          <a:p>
            <a:pPr marL="0" indent="0">
              <a:buNone/>
            </a:pPr>
            <a:endParaRPr lang="fr-FR" sz="4500" b="1" dirty="0" smtClean="0">
              <a:latin typeface="Times New Roman" panose="02020603050405020304" pitchFamily="18" charset="0"/>
              <a:cs typeface="Times New Roman" panose="02020603050405020304" pitchFamily="18" charset="0"/>
            </a:endParaRPr>
          </a:p>
          <a:p>
            <a:pPr marL="0" indent="0">
              <a:buNone/>
            </a:pPr>
            <a:r>
              <a:rPr lang="fr-FR" sz="4500" b="1" dirty="0" smtClean="0">
                <a:latin typeface="Times New Roman" panose="02020603050405020304" pitchFamily="18" charset="0"/>
                <a:cs typeface="Times New Roman" panose="02020603050405020304" pitchFamily="18" charset="0"/>
              </a:rPr>
              <a:t>    @</a:t>
            </a:r>
            <a:r>
              <a:rPr lang="fr-FR" sz="4500" b="1" dirty="0" err="1" smtClean="0">
                <a:latin typeface="Times New Roman" panose="02020603050405020304" pitchFamily="18" charset="0"/>
                <a:cs typeface="Times New Roman" panose="02020603050405020304" pitchFamily="18" charset="0"/>
              </a:rPr>
              <a:t>Override</a:t>
            </a:r>
            <a:endParaRPr lang="fr-FR" sz="4500" b="1" dirty="0" smtClean="0">
              <a:latin typeface="Times New Roman" panose="02020603050405020304" pitchFamily="18" charset="0"/>
              <a:cs typeface="Times New Roman" panose="02020603050405020304" pitchFamily="18" charset="0"/>
            </a:endParaRPr>
          </a:p>
          <a:p>
            <a:pPr marL="0" indent="0">
              <a:buNone/>
            </a:pPr>
            <a:r>
              <a:rPr lang="fr-FR" sz="4500" b="1" dirty="0" smtClean="0">
                <a:latin typeface="Times New Roman" panose="02020603050405020304" pitchFamily="18" charset="0"/>
                <a:cs typeface="Times New Roman" panose="02020603050405020304" pitchFamily="18" charset="0"/>
              </a:rPr>
              <a:t>    public </a:t>
            </a:r>
            <a:r>
              <a:rPr lang="fr-FR" sz="4500" b="1" dirty="0" err="1" smtClean="0">
                <a:latin typeface="Times New Roman" panose="02020603050405020304" pitchFamily="18" charset="0"/>
                <a:cs typeface="Times New Roman" panose="02020603050405020304" pitchFamily="18" charset="0"/>
              </a:rPr>
              <a:t>void</a:t>
            </a:r>
            <a:r>
              <a:rPr lang="fr-FR" sz="4500" b="1" dirty="0" smtClean="0">
                <a:latin typeface="Times New Roman" panose="02020603050405020304" pitchFamily="18" charset="0"/>
                <a:cs typeface="Times New Roman" panose="02020603050405020304" pitchFamily="18" charset="0"/>
              </a:rPr>
              <a:t> </a:t>
            </a:r>
            <a:r>
              <a:rPr lang="fr-FR" sz="4500" b="1" dirty="0" err="1" smtClean="0">
                <a:latin typeface="Times New Roman" panose="02020603050405020304" pitchFamily="18" charset="0"/>
                <a:cs typeface="Times New Roman" panose="02020603050405020304" pitchFamily="18" charset="0"/>
              </a:rPr>
              <a:t>contextDestroyed</a:t>
            </a:r>
            <a:r>
              <a:rPr lang="fr-FR" sz="4500" b="1" dirty="0" smtClean="0">
                <a:latin typeface="Times New Roman" panose="02020603050405020304" pitchFamily="18" charset="0"/>
                <a:cs typeface="Times New Roman" panose="02020603050405020304" pitchFamily="18" charset="0"/>
              </a:rPr>
              <a:t>(</a:t>
            </a:r>
            <a:r>
              <a:rPr lang="fr-FR" sz="4500" b="1" dirty="0" err="1" smtClean="0">
                <a:latin typeface="Times New Roman" panose="02020603050405020304" pitchFamily="18" charset="0"/>
                <a:cs typeface="Times New Roman" panose="02020603050405020304" pitchFamily="18" charset="0"/>
              </a:rPr>
              <a:t>ServletContextEvent</a:t>
            </a:r>
            <a:r>
              <a:rPr lang="fr-FR" sz="4500" b="1" dirty="0" smtClean="0">
                <a:latin typeface="Times New Roman" panose="02020603050405020304" pitchFamily="18" charset="0"/>
                <a:cs typeface="Times New Roman" panose="02020603050405020304" pitchFamily="18" charset="0"/>
              </a:rPr>
              <a:t> </a:t>
            </a:r>
            <a:r>
              <a:rPr lang="fr-FR" sz="4500" b="1" dirty="0" err="1" smtClean="0">
                <a:latin typeface="Times New Roman" panose="02020603050405020304" pitchFamily="18" charset="0"/>
                <a:cs typeface="Times New Roman" panose="02020603050405020304" pitchFamily="18" charset="0"/>
              </a:rPr>
              <a:t>sce</a:t>
            </a:r>
            <a:r>
              <a:rPr lang="fr-FR" sz="4500" b="1" dirty="0" smtClean="0">
                <a:latin typeface="Times New Roman" panose="02020603050405020304" pitchFamily="18" charset="0"/>
                <a:cs typeface="Times New Roman" panose="02020603050405020304" pitchFamily="18" charset="0"/>
              </a:rPr>
              <a:t>) {</a:t>
            </a:r>
          </a:p>
          <a:p>
            <a:pPr marL="0" indent="0">
              <a:buNone/>
            </a:pPr>
            <a:r>
              <a:rPr lang="fr-FR" sz="4500" b="1" dirty="0" smtClean="0">
                <a:latin typeface="Times New Roman" panose="02020603050405020304" pitchFamily="18" charset="0"/>
                <a:cs typeface="Times New Roman" panose="02020603050405020304" pitchFamily="18" charset="0"/>
              </a:rPr>
              <a:t>        </a:t>
            </a:r>
            <a:r>
              <a:rPr lang="fr-FR" sz="4500" b="1" dirty="0" err="1" smtClean="0">
                <a:latin typeface="Times New Roman" panose="02020603050405020304" pitchFamily="18" charset="0"/>
                <a:cs typeface="Times New Roman" panose="02020603050405020304" pitchFamily="18" charset="0"/>
              </a:rPr>
              <a:t>System.out.println</a:t>
            </a:r>
            <a:r>
              <a:rPr lang="fr-FR" sz="4500" b="1" dirty="0" smtClean="0">
                <a:latin typeface="Times New Roman" panose="02020603050405020304" pitchFamily="18" charset="0"/>
                <a:cs typeface="Times New Roman" panose="02020603050405020304" pitchFamily="18" charset="0"/>
              </a:rPr>
              <a:t>("Application arrêtée !");</a:t>
            </a:r>
          </a:p>
          <a:p>
            <a:pPr marL="0" indent="0">
              <a:buNone/>
            </a:pPr>
            <a:r>
              <a:rPr lang="fr-FR" sz="4500" b="1" dirty="0" smtClean="0">
                <a:latin typeface="Times New Roman" panose="02020603050405020304" pitchFamily="18" charset="0"/>
                <a:cs typeface="Times New Roman" panose="02020603050405020304" pitchFamily="18" charset="0"/>
              </a:rPr>
              <a:t>    }</a:t>
            </a:r>
          </a:p>
          <a:p>
            <a:pPr marL="0" indent="0">
              <a:buNone/>
            </a:pPr>
            <a:r>
              <a:rPr lang="fr-FR" sz="4500" b="1" dirty="0" smtClean="0">
                <a:latin typeface="Times New Roman" panose="02020603050405020304" pitchFamily="18" charset="0"/>
                <a:cs typeface="Times New Roman" panose="02020603050405020304" pitchFamily="18" charset="0"/>
              </a:rPr>
              <a:t>}</a:t>
            </a:r>
          </a:p>
          <a:p>
            <a:pPr marL="0" indent="0">
              <a:buNone/>
            </a:pPr>
            <a:endParaRPr lang="fr-FR" dirty="0"/>
          </a:p>
        </p:txBody>
      </p:sp>
    </p:spTree>
    <p:extLst>
      <p:ext uri="{BB962C8B-B14F-4D97-AF65-F5344CB8AC3E}">
        <p14:creationId xmlns:p14="http://schemas.microsoft.com/office/powerpoint/2010/main" val="18692616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10000"/>
          </a:bodyPr>
          <a:lstStyle/>
          <a:p>
            <a:pPr marL="0" indent="0">
              <a:buNone/>
            </a:pPr>
            <a:r>
              <a:rPr lang="fr-FR" dirty="0" smtClean="0"/>
              <a:t>@</a:t>
            </a:r>
            <a:r>
              <a:rPr lang="fr-FR" dirty="0" err="1" smtClean="0"/>
              <a:t>WebListener</a:t>
            </a:r>
            <a:r>
              <a:rPr lang="fr-FR" dirty="0" smtClean="0"/>
              <a:t> </a:t>
            </a:r>
          </a:p>
          <a:p>
            <a:pPr marL="0" indent="0">
              <a:buNone/>
            </a:pPr>
            <a:r>
              <a:rPr lang="fr-FR" dirty="0" smtClean="0"/>
              <a:t>public class </a:t>
            </a:r>
            <a:r>
              <a:rPr lang="fr-FR" dirty="0" err="1" smtClean="0"/>
              <a:t>RequestListener</a:t>
            </a:r>
            <a:r>
              <a:rPr lang="fr-FR" dirty="0" smtClean="0"/>
              <a:t> </a:t>
            </a:r>
            <a:r>
              <a:rPr lang="fr-FR" dirty="0" err="1" smtClean="0"/>
              <a:t>implements</a:t>
            </a:r>
            <a:r>
              <a:rPr lang="fr-FR" dirty="0" smtClean="0"/>
              <a:t> </a:t>
            </a:r>
            <a:r>
              <a:rPr lang="fr-FR" dirty="0" err="1" smtClean="0"/>
              <a:t>ServletRequestListener</a:t>
            </a:r>
            <a:r>
              <a:rPr lang="fr-FR" dirty="0" smtClean="0"/>
              <a:t> {    </a:t>
            </a:r>
          </a:p>
          <a:p>
            <a:pPr marL="0" indent="0">
              <a:buNone/>
            </a:pPr>
            <a:r>
              <a:rPr lang="fr-FR" dirty="0" smtClean="0"/>
              <a:t>@</a:t>
            </a:r>
            <a:r>
              <a:rPr lang="fr-FR" dirty="0" err="1" smtClean="0"/>
              <a:t>Override</a:t>
            </a:r>
            <a:r>
              <a:rPr lang="fr-FR" dirty="0" smtClean="0"/>
              <a:t>    public </a:t>
            </a:r>
            <a:r>
              <a:rPr lang="fr-FR" dirty="0" err="1" smtClean="0"/>
              <a:t>void</a:t>
            </a:r>
            <a:r>
              <a:rPr lang="fr-FR" dirty="0" smtClean="0"/>
              <a:t> </a:t>
            </a:r>
            <a:r>
              <a:rPr lang="fr-FR" dirty="0" err="1" smtClean="0"/>
              <a:t>requestInitialized</a:t>
            </a:r>
            <a:r>
              <a:rPr lang="fr-FR" dirty="0" smtClean="0"/>
              <a:t>(</a:t>
            </a:r>
            <a:r>
              <a:rPr lang="fr-FR" dirty="0" err="1" smtClean="0"/>
              <a:t>ServletRequestEvent</a:t>
            </a:r>
            <a:r>
              <a:rPr lang="fr-FR" dirty="0" smtClean="0"/>
              <a:t> </a:t>
            </a:r>
            <a:r>
              <a:rPr lang="fr-FR" dirty="0" err="1" smtClean="0"/>
              <a:t>sre</a:t>
            </a:r>
            <a:r>
              <a:rPr lang="fr-FR" dirty="0" smtClean="0"/>
              <a:t>)</a:t>
            </a:r>
          </a:p>
          <a:p>
            <a:pPr marL="0" indent="0">
              <a:buNone/>
            </a:pPr>
            <a:r>
              <a:rPr lang="fr-FR" dirty="0" smtClean="0"/>
              <a:t> {       </a:t>
            </a:r>
          </a:p>
          <a:p>
            <a:pPr marL="0" indent="0">
              <a:buNone/>
            </a:pPr>
            <a:r>
              <a:rPr lang="fr-FR" dirty="0" smtClean="0"/>
              <a:t> </a:t>
            </a:r>
            <a:r>
              <a:rPr lang="fr-FR" dirty="0" err="1" smtClean="0"/>
              <a:t>System.out.println</a:t>
            </a:r>
            <a:r>
              <a:rPr lang="fr-FR" dirty="0" smtClean="0"/>
              <a:t>("Nouvelle requête reçue !");    }  </a:t>
            </a:r>
          </a:p>
          <a:p>
            <a:pPr marL="0" indent="0">
              <a:buNone/>
            </a:pPr>
            <a:r>
              <a:rPr lang="fr-FR" dirty="0" smtClean="0"/>
              <a:t>  @</a:t>
            </a:r>
            <a:r>
              <a:rPr lang="fr-FR" dirty="0" err="1" smtClean="0"/>
              <a:t>Override</a:t>
            </a:r>
            <a:r>
              <a:rPr lang="fr-FR" dirty="0" smtClean="0"/>
              <a:t>    public </a:t>
            </a:r>
            <a:r>
              <a:rPr lang="fr-FR" dirty="0" err="1" smtClean="0"/>
              <a:t>void</a:t>
            </a:r>
            <a:r>
              <a:rPr lang="fr-FR" dirty="0" smtClean="0"/>
              <a:t> </a:t>
            </a:r>
            <a:r>
              <a:rPr lang="fr-FR" dirty="0" err="1" smtClean="0"/>
              <a:t>requestDestroyed</a:t>
            </a:r>
            <a:r>
              <a:rPr lang="fr-FR" dirty="0" smtClean="0"/>
              <a:t>(</a:t>
            </a:r>
            <a:r>
              <a:rPr lang="fr-FR" dirty="0" err="1" smtClean="0"/>
              <a:t>ServletRequestEvent</a:t>
            </a:r>
            <a:r>
              <a:rPr lang="fr-FR" dirty="0" smtClean="0"/>
              <a:t> </a:t>
            </a:r>
            <a:r>
              <a:rPr lang="fr-FR" dirty="0" err="1" smtClean="0"/>
              <a:t>sre</a:t>
            </a:r>
            <a:r>
              <a:rPr lang="fr-FR" dirty="0" smtClean="0"/>
              <a:t>)</a:t>
            </a:r>
          </a:p>
          <a:p>
            <a:pPr marL="0" indent="0">
              <a:buNone/>
            </a:pPr>
            <a:r>
              <a:rPr lang="fr-FR" dirty="0" smtClean="0"/>
              <a:t> {       </a:t>
            </a:r>
          </a:p>
          <a:p>
            <a:pPr marL="0" indent="0">
              <a:buNone/>
            </a:pPr>
            <a:r>
              <a:rPr lang="fr-FR" dirty="0" smtClean="0"/>
              <a:t> </a:t>
            </a:r>
            <a:r>
              <a:rPr lang="fr-FR" dirty="0" err="1" smtClean="0"/>
              <a:t>System.out.println</a:t>
            </a:r>
            <a:r>
              <a:rPr lang="fr-FR" dirty="0" smtClean="0"/>
              <a:t>("Requête terminée !");   </a:t>
            </a:r>
          </a:p>
          <a:p>
            <a:pPr marL="0" indent="0">
              <a:buNone/>
            </a:pPr>
            <a:r>
              <a:rPr lang="fr-FR" dirty="0" smtClean="0"/>
              <a:t> }</a:t>
            </a:r>
          </a:p>
          <a:p>
            <a:pPr marL="0" indent="0">
              <a:buNone/>
            </a:pPr>
            <a:r>
              <a:rPr lang="fr-FR" dirty="0" smtClean="0"/>
              <a:t>}</a:t>
            </a:r>
            <a:endParaRPr lang="fr-FR" dirty="0"/>
          </a:p>
        </p:txBody>
      </p:sp>
    </p:spTree>
    <p:extLst>
      <p:ext uri="{BB962C8B-B14F-4D97-AF65-F5344CB8AC3E}">
        <p14:creationId xmlns:p14="http://schemas.microsoft.com/office/powerpoint/2010/main" val="2385118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Principales spécifications </a:t>
            </a:r>
            <a:r>
              <a:rPr lang="fr-FR" dirty="0" err="1" smtClean="0"/>
              <a:t>jakarta</a:t>
            </a:r>
            <a:r>
              <a:rPr lang="fr-FR" dirty="0" smtClean="0"/>
              <a:t> EE</a:t>
            </a:r>
            <a:endParaRPr lang="fr-FR" dirty="0"/>
          </a:p>
        </p:txBody>
      </p:sp>
      <p:sp>
        <p:nvSpPr>
          <p:cNvPr id="3" name="Espace réservé du contenu 2"/>
          <p:cNvSpPr>
            <a:spLocks noGrp="1"/>
          </p:cNvSpPr>
          <p:nvPr>
            <p:ph idx="1"/>
          </p:nvPr>
        </p:nvSpPr>
        <p:spPr/>
        <p:txBody>
          <a:bodyPr>
            <a:normAutofit lnSpcReduction="10000"/>
          </a:bodyPr>
          <a:lstStyle/>
          <a:p>
            <a:pPr>
              <a:buFont typeface="Arial" panose="020B0604020202020204" pitchFamily="34" charset="0"/>
              <a:buChar char="•"/>
            </a:pPr>
            <a:r>
              <a:rPr lang="fr-FR" dirty="0"/>
              <a:t>Jakarta EE 10 comprend </a:t>
            </a:r>
            <a:r>
              <a:rPr lang="fr-FR" b="1" dirty="0"/>
              <a:t>une quarantaine de spécifications</a:t>
            </a:r>
            <a:r>
              <a:rPr lang="fr-FR" dirty="0"/>
              <a:t>, couvrant divers domaines tels que le développement web, la persistance, la sécurité, </a:t>
            </a:r>
            <a:r>
              <a:rPr lang="fr-FR" dirty="0" smtClean="0"/>
              <a:t>les </a:t>
            </a:r>
            <a:r>
              <a:rPr lang="fr-FR" dirty="0"/>
              <a:t>services </a:t>
            </a:r>
            <a:r>
              <a:rPr lang="fr-FR" dirty="0" smtClean="0"/>
              <a:t>distribués, </a:t>
            </a:r>
            <a:r>
              <a:rPr lang="fr-FR" dirty="0" err="1" smtClean="0"/>
              <a:t>etc</a:t>
            </a:r>
            <a:endParaRPr lang="fr-FR" dirty="0" smtClean="0"/>
          </a:p>
          <a:p>
            <a:pPr>
              <a:buFont typeface="Arial" panose="020B0604020202020204" pitchFamily="34" charset="0"/>
              <a:buChar char="•"/>
            </a:pPr>
            <a:r>
              <a:rPr lang="fr-FR" dirty="0"/>
              <a:t>Spécifications en relation avec le </a:t>
            </a:r>
            <a:r>
              <a:rPr lang="fr-FR" dirty="0" smtClean="0"/>
              <a:t>Web</a:t>
            </a:r>
          </a:p>
          <a:p>
            <a:pPr lvl="1">
              <a:buFont typeface="Arial" panose="020B0604020202020204" pitchFamily="34" charset="0"/>
              <a:buChar char="•"/>
            </a:pPr>
            <a:r>
              <a:rPr lang="fr-FR" dirty="0"/>
              <a:t> Jakarta Servlet </a:t>
            </a:r>
            <a:r>
              <a:rPr lang="fr-FR" dirty="0" smtClean="0"/>
              <a:t>6.0</a:t>
            </a:r>
          </a:p>
          <a:p>
            <a:pPr lvl="2">
              <a:buFont typeface="Arial" panose="020B0604020202020204" pitchFamily="34" charset="0"/>
              <a:buChar char="•"/>
            </a:pPr>
            <a:r>
              <a:rPr lang="fr-FR" dirty="0" smtClean="0"/>
              <a:t>Base </a:t>
            </a:r>
            <a:r>
              <a:rPr lang="fr-FR" dirty="0"/>
              <a:t>du développement web dynamique</a:t>
            </a:r>
            <a:r>
              <a:rPr lang="fr-FR" dirty="0" smtClean="0"/>
              <a:t>.</a:t>
            </a:r>
          </a:p>
          <a:p>
            <a:pPr lvl="2">
              <a:buFont typeface="Arial" panose="020B0604020202020204" pitchFamily="34" charset="0"/>
              <a:buChar char="•"/>
            </a:pPr>
            <a:r>
              <a:rPr lang="fr-FR" dirty="0" smtClean="0"/>
              <a:t>Gère </a:t>
            </a:r>
            <a:r>
              <a:rPr lang="fr-FR" dirty="0"/>
              <a:t>les requêtes HTTP, les sessions et les filtres</a:t>
            </a:r>
            <a:r>
              <a:rPr lang="fr-FR" dirty="0" smtClean="0"/>
              <a:t>.</a:t>
            </a:r>
          </a:p>
          <a:p>
            <a:pPr lvl="2">
              <a:buFont typeface="Arial" panose="020B0604020202020204" pitchFamily="34" charset="0"/>
              <a:buChar char="•"/>
            </a:pPr>
            <a:r>
              <a:rPr lang="fr-FR" dirty="0" smtClean="0"/>
              <a:t>Supporte </a:t>
            </a:r>
            <a:r>
              <a:rPr lang="fr-FR" dirty="0"/>
              <a:t>HTTP/2 et HTTP/3</a:t>
            </a:r>
            <a:r>
              <a:rPr lang="fr-FR" dirty="0" smtClean="0"/>
              <a:t>.</a:t>
            </a:r>
          </a:p>
          <a:p>
            <a:pPr lvl="1">
              <a:buFont typeface="Arial" panose="020B0604020202020204" pitchFamily="34" charset="0"/>
              <a:buChar char="•"/>
            </a:pPr>
            <a:r>
              <a:rPr lang="fr-FR" dirty="0"/>
              <a:t>Jakarta Faces 4.0 (JSF – </a:t>
            </a:r>
            <a:r>
              <a:rPr lang="fr-FR" dirty="0" err="1"/>
              <a:t>JavaServer</a:t>
            </a:r>
            <a:r>
              <a:rPr lang="fr-FR" dirty="0"/>
              <a:t> Faces</a:t>
            </a:r>
            <a:r>
              <a:rPr lang="fr-FR" dirty="0" smtClean="0"/>
              <a:t>)</a:t>
            </a:r>
          </a:p>
          <a:p>
            <a:pPr lvl="2">
              <a:buFont typeface="Arial" panose="020B0604020202020204" pitchFamily="34" charset="0"/>
              <a:buChar char="•"/>
            </a:pPr>
            <a:r>
              <a:rPr lang="fr-FR" dirty="0" smtClean="0"/>
              <a:t>Framework </a:t>
            </a:r>
            <a:r>
              <a:rPr lang="fr-FR" dirty="0"/>
              <a:t>de composants UI basé sur MVC</a:t>
            </a:r>
            <a:r>
              <a:rPr lang="fr-FR" dirty="0" smtClean="0"/>
              <a:t>.</a:t>
            </a:r>
          </a:p>
          <a:p>
            <a:pPr lvl="2">
              <a:buFont typeface="Arial" panose="020B0604020202020204" pitchFamily="34" charset="0"/>
              <a:buChar char="•"/>
            </a:pPr>
            <a:r>
              <a:rPr lang="fr-FR" dirty="0" smtClean="0"/>
              <a:t>Permet </a:t>
            </a:r>
            <a:r>
              <a:rPr lang="fr-FR" dirty="0"/>
              <a:t>de créer des applications web avec des interfaces riches</a:t>
            </a:r>
            <a:r>
              <a:rPr lang="fr-FR" dirty="0" smtClean="0"/>
              <a:t>.</a:t>
            </a:r>
          </a:p>
          <a:p>
            <a:pPr lvl="1">
              <a:buFont typeface="Arial" panose="020B0604020202020204" pitchFamily="34" charset="0"/>
              <a:buChar char="•"/>
            </a:pPr>
            <a:r>
              <a:rPr lang="fr-FR" dirty="0"/>
              <a:t>Jakarta </a:t>
            </a:r>
            <a:r>
              <a:rPr lang="fr-FR" dirty="0" err="1"/>
              <a:t>RESTful</a:t>
            </a:r>
            <a:r>
              <a:rPr lang="fr-FR" dirty="0"/>
              <a:t> Web Services </a:t>
            </a:r>
            <a:endParaRPr lang="fr-FR" dirty="0" smtClean="0"/>
          </a:p>
          <a:p>
            <a:pPr lvl="2">
              <a:buFont typeface="Arial" panose="020B0604020202020204" pitchFamily="34" charset="0"/>
              <a:buChar char="•"/>
            </a:pPr>
            <a:r>
              <a:rPr lang="fr-FR" dirty="0" smtClean="0"/>
              <a:t>3.1 </a:t>
            </a:r>
            <a:r>
              <a:rPr lang="fr-FR" dirty="0"/>
              <a:t>(JAX-RS)Définition des services web </a:t>
            </a:r>
            <a:r>
              <a:rPr lang="fr-FR" dirty="0" err="1"/>
              <a:t>RESTful</a:t>
            </a:r>
            <a:r>
              <a:rPr lang="fr-FR" dirty="0" smtClean="0"/>
              <a:t>.</a:t>
            </a:r>
          </a:p>
          <a:p>
            <a:pPr lvl="2">
              <a:buFont typeface="Arial" panose="020B0604020202020204" pitchFamily="34" charset="0"/>
              <a:buChar char="•"/>
            </a:pPr>
            <a:r>
              <a:rPr lang="fr-FR" dirty="0" smtClean="0"/>
              <a:t>Support </a:t>
            </a:r>
            <a:r>
              <a:rPr lang="fr-FR" dirty="0"/>
              <a:t>natif de JSON, XML et des filtres de requêtes</a:t>
            </a:r>
            <a:r>
              <a:rPr lang="fr-FR" dirty="0" smtClean="0"/>
              <a:t>.</a:t>
            </a:r>
          </a:p>
          <a:p>
            <a:pPr lvl="2">
              <a:buFont typeface="Arial" panose="020B0604020202020204" pitchFamily="34" charset="0"/>
              <a:buChar char="•"/>
            </a:pPr>
            <a:r>
              <a:rPr lang="fr-FR" dirty="0" smtClean="0"/>
              <a:t>Ajout </a:t>
            </a:r>
            <a:r>
              <a:rPr lang="fr-FR" dirty="0"/>
              <a:t>du support des méthodes PATCH et OPTIONS.</a:t>
            </a:r>
            <a:endParaRPr lang="fr-FR" dirty="0" smtClean="0"/>
          </a:p>
        </p:txBody>
      </p:sp>
    </p:spTree>
    <p:extLst>
      <p:ext uri="{BB962C8B-B14F-4D97-AF65-F5344CB8AC3E}">
        <p14:creationId xmlns:p14="http://schemas.microsoft.com/office/powerpoint/2010/main" val="19595010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Explication :</a:t>
            </a:r>
            <a:br>
              <a:rPr lang="fr-FR" dirty="0" smtClean="0"/>
            </a:br>
            <a:endParaRPr lang="fr-FR" dirty="0"/>
          </a:p>
        </p:txBody>
      </p:sp>
      <p:sp>
        <p:nvSpPr>
          <p:cNvPr id="3" name="Espace réservé du contenu 2"/>
          <p:cNvSpPr>
            <a:spLocks noGrp="1"/>
          </p:cNvSpPr>
          <p:nvPr>
            <p:ph idx="1"/>
          </p:nvPr>
        </p:nvSpPr>
        <p:spPr/>
        <p:txBody>
          <a:bodyPr/>
          <a:lstStyle/>
          <a:p>
            <a:r>
              <a:rPr lang="fr-FR" dirty="0" err="1" smtClean="0"/>
              <a:t>requestInitialized</a:t>
            </a:r>
            <a:r>
              <a:rPr lang="fr-FR" dirty="0" smtClean="0"/>
              <a:t>() : Exécuté à la réception d'une requête.</a:t>
            </a:r>
          </a:p>
          <a:p>
            <a:r>
              <a:rPr lang="fr-FR" dirty="0" err="1" smtClean="0"/>
              <a:t>requestDestroyed</a:t>
            </a:r>
            <a:r>
              <a:rPr lang="fr-FR" dirty="0" smtClean="0"/>
              <a:t>() : Exécuté quand la réponse est envoyée.</a:t>
            </a:r>
            <a:endParaRPr lang="fr-FR" dirty="0"/>
          </a:p>
        </p:txBody>
      </p:sp>
    </p:spTree>
    <p:extLst>
      <p:ext uri="{BB962C8B-B14F-4D97-AF65-F5344CB8AC3E}">
        <p14:creationId xmlns:p14="http://schemas.microsoft.com/office/powerpoint/2010/main" val="170542009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05438"/>
            <a:ext cx="10515600" cy="1325563"/>
          </a:xfrm>
        </p:spPr>
        <p:txBody>
          <a:bodyPr/>
          <a:lstStyle/>
          <a:p>
            <a:r>
              <a:rPr lang="fr-FR" dirty="0" smtClean="0"/>
              <a:t>Exemple d’un servlet </a:t>
            </a:r>
            <a:endParaRPr lang="fr-FR" dirty="0"/>
          </a:p>
        </p:txBody>
      </p:sp>
      <p:sp>
        <p:nvSpPr>
          <p:cNvPr id="3" name="Espace réservé du contenu 2"/>
          <p:cNvSpPr>
            <a:spLocks noGrp="1"/>
          </p:cNvSpPr>
          <p:nvPr>
            <p:ph idx="1"/>
          </p:nvPr>
        </p:nvSpPr>
        <p:spPr/>
        <p:txBody>
          <a:bodyPr>
            <a:noAutofit/>
          </a:bodyPr>
          <a:lstStyle/>
          <a:p>
            <a:r>
              <a:rPr lang="fr-FR" sz="1200" dirty="0">
                <a:latin typeface="Times New Roman" panose="02020603050405020304" pitchFamily="18" charset="0"/>
                <a:cs typeface="Times New Roman" panose="02020603050405020304" pitchFamily="18" charset="0"/>
              </a:rPr>
              <a:t>package org.jakartaeerecipe.chapter01.recipe01_02;</a:t>
            </a:r>
          </a:p>
          <a:p>
            <a:r>
              <a:rPr lang="fr-FR" sz="1200" dirty="0">
                <a:latin typeface="Times New Roman" panose="02020603050405020304" pitchFamily="18" charset="0"/>
                <a:cs typeface="Times New Roman" panose="02020603050405020304" pitchFamily="18" charset="0"/>
              </a:rPr>
              <a:t>import </a:t>
            </a:r>
            <a:r>
              <a:rPr lang="fr-FR" sz="1200" dirty="0" err="1">
                <a:latin typeface="Times New Roman" panose="02020603050405020304" pitchFamily="18" charset="0"/>
                <a:cs typeface="Times New Roman" panose="02020603050405020304" pitchFamily="18" charset="0"/>
              </a:rPr>
              <a:t>jakarta.servlet.annotation</a:t>
            </a:r>
            <a:r>
              <a:rPr lang="fr-FR" sz="1200" dirty="0">
                <a:latin typeface="Times New Roman" panose="02020603050405020304" pitchFamily="18" charset="0"/>
                <a:cs typeface="Times New Roman" panose="02020603050405020304" pitchFamily="18" charset="0"/>
              </a:rPr>
              <a:t>.*;</a:t>
            </a:r>
          </a:p>
          <a:p>
            <a:r>
              <a:rPr lang="fr-FR" sz="1200" dirty="0">
                <a:latin typeface="Times New Roman" panose="02020603050405020304" pitchFamily="18" charset="0"/>
                <a:cs typeface="Times New Roman" panose="02020603050405020304" pitchFamily="18" charset="0"/>
              </a:rPr>
              <a:t>import </a:t>
            </a:r>
            <a:r>
              <a:rPr lang="fr-FR" sz="1200" dirty="0" err="1">
                <a:latin typeface="Times New Roman" panose="02020603050405020304" pitchFamily="18" charset="0"/>
                <a:cs typeface="Times New Roman" panose="02020603050405020304" pitchFamily="18" charset="0"/>
              </a:rPr>
              <a:t>jakarta.servlet.http</a:t>
            </a:r>
            <a:r>
              <a:rPr lang="fr-FR" sz="1200" dirty="0">
                <a:latin typeface="Times New Roman" panose="02020603050405020304" pitchFamily="18" charset="0"/>
                <a:cs typeface="Times New Roman" panose="02020603050405020304" pitchFamily="18" charset="0"/>
              </a:rPr>
              <a:t>.*;</a:t>
            </a:r>
          </a:p>
          <a:p>
            <a:r>
              <a:rPr lang="fr-FR" sz="1200" dirty="0">
                <a:latin typeface="Times New Roman" panose="02020603050405020304" pitchFamily="18" charset="0"/>
                <a:cs typeface="Times New Roman" panose="02020603050405020304" pitchFamily="18" charset="0"/>
              </a:rPr>
              <a:t>import java.io.*;</a:t>
            </a:r>
          </a:p>
          <a:p>
            <a:r>
              <a:rPr lang="en-US" sz="1200" dirty="0">
                <a:latin typeface="Times New Roman" panose="02020603050405020304" pitchFamily="18" charset="0"/>
                <a:cs typeface="Times New Roman" panose="02020603050405020304" pitchFamily="18" charset="0"/>
              </a:rPr>
              <a:t>public class </a:t>
            </a:r>
            <a:r>
              <a:rPr lang="en-US" sz="1200" dirty="0" err="1">
                <a:latin typeface="Times New Roman" panose="02020603050405020304" pitchFamily="18" charset="0"/>
                <a:cs typeface="Times New Roman" panose="02020603050405020304" pitchFamily="18" charset="0"/>
              </a:rPr>
              <a:t>SimpleServlet</a:t>
            </a:r>
            <a:r>
              <a:rPr lang="en-US" sz="1200" dirty="0">
                <a:latin typeface="Times New Roman" panose="02020603050405020304" pitchFamily="18" charset="0"/>
                <a:cs typeface="Times New Roman" panose="02020603050405020304" pitchFamily="18" charset="0"/>
              </a:rPr>
              <a:t> extends </a:t>
            </a:r>
            <a:r>
              <a:rPr lang="en-US" sz="1200" dirty="0" err="1">
                <a:latin typeface="Times New Roman" panose="02020603050405020304" pitchFamily="18" charset="0"/>
                <a:cs typeface="Times New Roman" panose="02020603050405020304" pitchFamily="18" charset="0"/>
              </a:rPr>
              <a:t>HttpServlet</a:t>
            </a:r>
            <a:r>
              <a:rPr lang="en-US" sz="1200" dirty="0">
                <a:latin typeface="Times New Roman" panose="02020603050405020304" pitchFamily="18" charset="0"/>
                <a:cs typeface="Times New Roman" panose="02020603050405020304" pitchFamily="18" charset="0"/>
              </a:rPr>
              <a:t> {</a:t>
            </a:r>
          </a:p>
          <a:p>
            <a:r>
              <a:rPr lang="fr-FR" sz="1200" dirty="0" err="1">
                <a:latin typeface="Times New Roman" panose="02020603050405020304" pitchFamily="18" charset="0"/>
                <a:cs typeface="Times New Roman" panose="02020603050405020304" pitchFamily="18" charset="0"/>
              </a:rPr>
              <a:t>private</a:t>
            </a:r>
            <a:r>
              <a:rPr lang="fr-FR" sz="1200" dirty="0">
                <a:latin typeface="Times New Roman" panose="02020603050405020304" pitchFamily="18" charset="0"/>
                <a:cs typeface="Times New Roman" panose="02020603050405020304" pitchFamily="18" charset="0"/>
              </a:rPr>
              <a:t> String message;</a:t>
            </a:r>
          </a:p>
          <a:p>
            <a:r>
              <a:rPr lang="fr-FR" sz="1200" dirty="0">
                <a:latin typeface="Times New Roman" panose="02020603050405020304" pitchFamily="18" charset="0"/>
                <a:cs typeface="Times New Roman" panose="02020603050405020304" pitchFamily="18" charset="0"/>
              </a:rPr>
              <a:t>@</a:t>
            </a:r>
            <a:r>
              <a:rPr lang="fr-FR" sz="1200" dirty="0" err="1">
                <a:latin typeface="Times New Roman" panose="02020603050405020304" pitchFamily="18" charset="0"/>
                <a:cs typeface="Times New Roman" panose="02020603050405020304" pitchFamily="18" charset="0"/>
              </a:rPr>
              <a:t>Override</a:t>
            </a:r>
            <a:endParaRPr lang="fr-FR" sz="1200" dirty="0">
              <a:latin typeface="Times New Roman" panose="02020603050405020304" pitchFamily="18" charset="0"/>
              <a:cs typeface="Times New Roman" panose="02020603050405020304" pitchFamily="18" charset="0"/>
            </a:endParaRPr>
          </a:p>
          <a:p>
            <a:r>
              <a:rPr lang="fr-FR" sz="1200" dirty="0">
                <a:latin typeface="Times New Roman" panose="02020603050405020304" pitchFamily="18" charset="0"/>
                <a:cs typeface="Times New Roman" panose="02020603050405020304" pitchFamily="18" charset="0"/>
              </a:rPr>
              <a:t>public </a:t>
            </a:r>
            <a:r>
              <a:rPr lang="fr-FR" sz="1200" dirty="0" err="1">
                <a:latin typeface="Times New Roman" panose="02020603050405020304" pitchFamily="18" charset="0"/>
                <a:cs typeface="Times New Roman" panose="02020603050405020304" pitchFamily="18" charset="0"/>
              </a:rPr>
              <a:t>void</a:t>
            </a:r>
            <a:r>
              <a:rPr lang="fr-FR" sz="1200" dirty="0">
                <a:latin typeface="Times New Roman" panose="02020603050405020304" pitchFamily="18" charset="0"/>
                <a:cs typeface="Times New Roman" panose="02020603050405020304" pitchFamily="18" charset="0"/>
              </a:rPr>
              <a:t> </a:t>
            </a:r>
            <a:r>
              <a:rPr lang="fr-FR" sz="1200" dirty="0" err="1">
                <a:latin typeface="Times New Roman" panose="02020603050405020304" pitchFamily="18" charset="0"/>
                <a:cs typeface="Times New Roman" panose="02020603050405020304" pitchFamily="18" charset="0"/>
              </a:rPr>
              <a:t>init</a:t>
            </a:r>
            <a:r>
              <a:rPr lang="fr-FR"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message = "Welcome to Java EE to Jakarta EE 10 Recipes!";</a:t>
            </a:r>
          </a:p>
          <a:p>
            <a:r>
              <a:rPr lang="fr-FR" sz="1200" dirty="0">
                <a:latin typeface="Times New Roman" panose="02020603050405020304" pitchFamily="18" charset="0"/>
                <a:cs typeface="Times New Roman" panose="02020603050405020304" pitchFamily="18" charset="0"/>
              </a:rPr>
              <a:t>}</a:t>
            </a:r>
          </a:p>
          <a:p>
            <a:r>
              <a:rPr lang="fr-FR"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Processes requests for both HTTP</a:t>
            </a:r>
          </a:p>
          <a:p>
            <a:r>
              <a:rPr lang="fr-FR" sz="1200" dirty="0">
                <a:latin typeface="Times New Roman" panose="02020603050405020304" pitchFamily="18" charset="0"/>
                <a:cs typeface="Times New Roman" panose="02020603050405020304" pitchFamily="18" charset="0"/>
              </a:rPr>
              <a:t>* &lt;code&gt;GET&lt;/code&gt; and</a:t>
            </a:r>
          </a:p>
          <a:p>
            <a:r>
              <a:rPr lang="fr-FR" sz="1200" dirty="0">
                <a:latin typeface="Times New Roman" panose="02020603050405020304" pitchFamily="18" charset="0"/>
                <a:cs typeface="Times New Roman" panose="02020603050405020304" pitchFamily="18" charset="0"/>
              </a:rPr>
              <a:t>* &lt;code&gt;POST&lt;/code&gt; </a:t>
            </a:r>
            <a:r>
              <a:rPr lang="fr-FR" sz="1200" dirty="0" err="1">
                <a:latin typeface="Times New Roman" panose="02020603050405020304" pitchFamily="18" charset="0"/>
                <a:cs typeface="Times New Roman" panose="02020603050405020304" pitchFamily="18" charset="0"/>
              </a:rPr>
              <a:t>methods</a:t>
            </a:r>
            <a:r>
              <a:rPr lang="fr-FR" sz="1200" dirty="0">
                <a:latin typeface="Times New Roman" panose="02020603050405020304" pitchFamily="18" charset="0"/>
                <a:cs typeface="Times New Roman" panose="02020603050405020304" pitchFamily="18" charset="0"/>
              </a:rPr>
              <a:t>.</a:t>
            </a:r>
          </a:p>
          <a:p>
            <a:r>
              <a:rPr lang="fr-FR" sz="1200" dirty="0">
                <a:latin typeface="Times New Roman" panose="02020603050405020304" pitchFamily="18" charset="0"/>
                <a:cs typeface="Times New Roman" panose="02020603050405020304" pitchFamily="18" charset="0"/>
              </a:rPr>
              <a:t>*</a:t>
            </a:r>
          </a:p>
          <a:p>
            <a:r>
              <a:rPr lang="fr-FR" sz="1200" dirty="0">
                <a:latin typeface="Times New Roman" panose="02020603050405020304" pitchFamily="18" charset="0"/>
                <a:cs typeface="Times New Roman" panose="02020603050405020304" pitchFamily="18" charset="0"/>
              </a:rPr>
              <a:t>* @</a:t>
            </a:r>
            <a:r>
              <a:rPr lang="fr-FR" sz="1200" dirty="0" err="1">
                <a:latin typeface="Times New Roman" panose="02020603050405020304" pitchFamily="18" charset="0"/>
                <a:cs typeface="Times New Roman" panose="02020603050405020304" pitchFamily="18" charset="0"/>
              </a:rPr>
              <a:t>param</a:t>
            </a:r>
            <a:r>
              <a:rPr lang="fr-FR" sz="1200" dirty="0">
                <a:latin typeface="Times New Roman" panose="02020603050405020304" pitchFamily="18" charset="0"/>
                <a:cs typeface="Times New Roman" panose="02020603050405020304" pitchFamily="18" charset="0"/>
              </a:rPr>
              <a:t> </a:t>
            </a:r>
            <a:r>
              <a:rPr lang="fr-FR" sz="1200" dirty="0" err="1">
                <a:latin typeface="Times New Roman" panose="02020603050405020304" pitchFamily="18" charset="0"/>
                <a:cs typeface="Times New Roman" panose="02020603050405020304" pitchFamily="18" charset="0"/>
              </a:rPr>
              <a:t>request</a:t>
            </a:r>
            <a:r>
              <a:rPr lang="fr-FR" sz="1200" dirty="0">
                <a:latin typeface="Times New Roman" panose="02020603050405020304" pitchFamily="18" charset="0"/>
                <a:cs typeface="Times New Roman" panose="02020603050405020304" pitchFamily="18" charset="0"/>
              </a:rPr>
              <a:t> servlet </a:t>
            </a:r>
            <a:r>
              <a:rPr lang="fr-FR" sz="1200" dirty="0" err="1">
                <a:latin typeface="Times New Roman" panose="02020603050405020304" pitchFamily="18" charset="0"/>
                <a:cs typeface="Times New Roman" panose="02020603050405020304" pitchFamily="18" charset="0"/>
              </a:rPr>
              <a:t>request</a:t>
            </a:r>
            <a:endParaRPr lang="fr-FR" sz="1200" dirty="0">
              <a:latin typeface="Times New Roman" panose="02020603050405020304" pitchFamily="18" charset="0"/>
              <a:cs typeface="Times New Roman" panose="02020603050405020304" pitchFamily="18" charset="0"/>
            </a:endParaRPr>
          </a:p>
          <a:p>
            <a:r>
              <a:rPr lang="fr-FR" sz="1200" dirty="0">
                <a:latin typeface="Times New Roman" panose="02020603050405020304" pitchFamily="18" charset="0"/>
                <a:cs typeface="Times New Roman" panose="02020603050405020304" pitchFamily="18" charset="0"/>
              </a:rPr>
              <a:t>* @</a:t>
            </a:r>
            <a:r>
              <a:rPr lang="fr-FR" sz="1200" dirty="0" err="1">
                <a:latin typeface="Times New Roman" panose="02020603050405020304" pitchFamily="18" charset="0"/>
                <a:cs typeface="Times New Roman" panose="02020603050405020304" pitchFamily="18" charset="0"/>
              </a:rPr>
              <a:t>param</a:t>
            </a:r>
            <a:r>
              <a:rPr lang="fr-FR" sz="1200" dirty="0">
                <a:latin typeface="Times New Roman" panose="02020603050405020304" pitchFamily="18" charset="0"/>
                <a:cs typeface="Times New Roman" panose="02020603050405020304" pitchFamily="18" charset="0"/>
              </a:rPr>
              <a:t> </a:t>
            </a:r>
            <a:r>
              <a:rPr lang="fr-FR" sz="1200" dirty="0" err="1">
                <a:latin typeface="Times New Roman" panose="02020603050405020304" pitchFamily="18" charset="0"/>
                <a:cs typeface="Times New Roman" panose="02020603050405020304" pitchFamily="18" charset="0"/>
              </a:rPr>
              <a:t>response</a:t>
            </a:r>
            <a:r>
              <a:rPr lang="fr-FR" sz="1200" dirty="0">
                <a:latin typeface="Times New Roman" panose="02020603050405020304" pitchFamily="18" charset="0"/>
                <a:cs typeface="Times New Roman" panose="02020603050405020304" pitchFamily="18" charset="0"/>
              </a:rPr>
              <a:t> servlet </a:t>
            </a:r>
            <a:r>
              <a:rPr lang="fr-FR" sz="1200" dirty="0" err="1">
                <a:latin typeface="Times New Roman" panose="02020603050405020304" pitchFamily="18" charset="0"/>
                <a:cs typeface="Times New Roman" panose="02020603050405020304" pitchFamily="18" charset="0"/>
              </a:rPr>
              <a:t>response</a:t>
            </a:r>
            <a:endParaRPr lang="fr-FR"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@throws </a:t>
            </a:r>
            <a:r>
              <a:rPr lang="en-US" sz="1200" dirty="0" err="1">
                <a:latin typeface="Times New Roman" panose="02020603050405020304" pitchFamily="18" charset="0"/>
                <a:cs typeface="Times New Roman" panose="02020603050405020304" pitchFamily="18" charset="0"/>
              </a:rPr>
              <a:t>ServletException</a:t>
            </a:r>
            <a:r>
              <a:rPr lang="en-US" sz="1200" dirty="0">
                <a:latin typeface="Times New Roman" panose="02020603050405020304" pitchFamily="18" charset="0"/>
                <a:cs typeface="Times New Roman" panose="02020603050405020304" pitchFamily="18" charset="0"/>
              </a:rPr>
              <a:t> if a servlet-specific error occurs</a:t>
            </a:r>
          </a:p>
          <a:p>
            <a:r>
              <a:rPr lang="en-US" sz="1200" dirty="0">
                <a:latin typeface="Times New Roman" panose="02020603050405020304" pitchFamily="18" charset="0"/>
                <a:cs typeface="Times New Roman" panose="02020603050405020304" pitchFamily="18" charset="0"/>
              </a:rPr>
              <a:t>* @throws </a:t>
            </a:r>
            <a:r>
              <a:rPr lang="en-US" sz="1200" dirty="0" err="1">
                <a:latin typeface="Times New Roman" panose="02020603050405020304" pitchFamily="18" charset="0"/>
                <a:cs typeface="Times New Roman" panose="02020603050405020304" pitchFamily="18" charset="0"/>
              </a:rPr>
              <a:t>IOException</a:t>
            </a:r>
            <a:r>
              <a:rPr lang="en-US" sz="1200" dirty="0">
                <a:latin typeface="Times New Roman" panose="02020603050405020304" pitchFamily="18" charset="0"/>
                <a:cs typeface="Times New Roman" panose="02020603050405020304" pitchFamily="18" charset="0"/>
              </a:rPr>
              <a:t> if an I/O error occurs</a:t>
            </a:r>
          </a:p>
          <a:p>
            <a:r>
              <a:rPr lang="fr-FR"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protected void </a:t>
            </a:r>
            <a:r>
              <a:rPr lang="en-US" sz="1200" dirty="0" err="1">
                <a:latin typeface="Times New Roman" panose="02020603050405020304" pitchFamily="18" charset="0"/>
                <a:cs typeface="Times New Roman" panose="02020603050405020304" pitchFamily="18" charset="0"/>
              </a:rPr>
              <a:t>processRequest</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HttpServletRequest</a:t>
            </a:r>
            <a:r>
              <a:rPr lang="en-US" sz="1200" dirty="0">
                <a:latin typeface="Times New Roman" panose="02020603050405020304" pitchFamily="18" charset="0"/>
                <a:cs typeface="Times New Roman" panose="02020603050405020304" pitchFamily="18" charset="0"/>
              </a:rPr>
              <a:t> request, </a:t>
            </a:r>
            <a:r>
              <a:rPr lang="en-US" sz="1200" dirty="0" err="1">
                <a:latin typeface="Times New Roman" panose="02020603050405020304" pitchFamily="18" charset="0"/>
                <a:cs typeface="Times New Roman" panose="02020603050405020304" pitchFamily="18" charset="0"/>
              </a:rPr>
              <a:t>HttpServletResponse</a:t>
            </a:r>
            <a:r>
              <a:rPr lang="en-US" sz="1200" dirty="0">
                <a:latin typeface="Times New Roman" panose="02020603050405020304" pitchFamily="18" charset="0"/>
                <a:cs typeface="Times New Roman" panose="02020603050405020304" pitchFamily="18" charset="0"/>
              </a:rPr>
              <a:t> response)</a:t>
            </a:r>
          </a:p>
          <a:p>
            <a:r>
              <a:rPr lang="fr-FR" sz="1200" dirty="0" err="1">
                <a:latin typeface="Times New Roman" panose="02020603050405020304" pitchFamily="18" charset="0"/>
                <a:cs typeface="Times New Roman" panose="02020603050405020304" pitchFamily="18" charset="0"/>
              </a:rPr>
              <a:t>throws</a:t>
            </a:r>
            <a:r>
              <a:rPr lang="fr-FR" sz="1200" dirty="0">
                <a:latin typeface="Times New Roman" panose="02020603050405020304" pitchFamily="18" charset="0"/>
                <a:cs typeface="Times New Roman" panose="02020603050405020304" pitchFamily="18" charset="0"/>
              </a:rPr>
              <a:t> </a:t>
            </a:r>
            <a:r>
              <a:rPr lang="fr-FR" sz="1200" dirty="0" err="1">
                <a:latin typeface="Times New Roman" panose="02020603050405020304" pitchFamily="18" charset="0"/>
                <a:cs typeface="Times New Roman" panose="02020603050405020304" pitchFamily="18" charset="0"/>
              </a:rPr>
              <a:t>ServletException</a:t>
            </a:r>
            <a:r>
              <a:rPr lang="fr-FR" sz="1200" dirty="0">
                <a:latin typeface="Times New Roman" panose="02020603050405020304" pitchFamily="18" charset="0"/>
                <a:cs typeface="Times New Roman" panose="02020603050405020304" pitchFamily="18" charset="0"/>
              </a:rPr>
              <a:t>, </a:t>
            </a:r>
            <a:r>
              <a:rPr lang="fr-FR" sz="1200" dirty="0" err="1">
                <a:latin typeface="Times New Roman" panose="02020603050405020304" pitchFamily="18" charset="0"/>
                <a:cs typeface="Times New Roman" panose="02020603050405020304" pitchFamily="18" charset="0"/>
              </a:rPr>
              <a:t>IOException</a:t>
            </a:r>
            <a:r>
              <a:rPr lang="fr-FR" sz="1200" dirty="0">
                <a:latin typeface="Times New Roman" panose="02020603050405020304" pitchFamily="18" charset="0"/>
                <a:cs typeface="Times New Roman" panose="02020603050405020304" pitchFamily="18" charset="0"/>
              </a:rPr>
              <a:t> {</a:t>
            </a:r>
          </a:p>
          <a:p>
            <a:r>
              <a:rPr lang="fr-FR" sz="1200" dirty="0" err="1">
                <a:latin typeface="Times New Roman" panose="02020603050405020304" pitchFamily="18" charset="0"/>
                <a:cs typeface="Times New Roman" panose="02020603050405020304" pitchFamily="18" charset="0"/>
              </a:rPr>
              <a:t>response.setContentType</a:t>
            </a:r>
            <a:r>
              <a:rPr lang="fr-FR" sz="1200" dirty="0">
                <a:latin typeface="Times New Roman" panose="02020603050405020304" pitchFamily="18" charset="0"/>
                <a:cs typeface="Times New Roman" panose="02020603050405020304" pitchFamily="18" charset="0"/>
              </a:rPr>
              <a:t>("</a:t>
            </a:r>
            <a:r>
              <a:rPr lang="fr-FR" sz="1200" dirty="0" err="1">
                <a:latin typeface="Times New Roman" panose="02020603050405020304" pitchFamily="18" charset="0"/>
                <a:cs typeface="Times New Roman" panose="02020603050405020304" pitchFamily="18" charset="0"/>
              </a:rPr>
              <a:t>text</a:t>
            </a:r>
            <a:r>
              <a:rPr lang="fr-FR" sz="1200" dirty="0">
                <a:latin typeface="Times New Roman" panose="02020603050405020304" pitchFamily="18" charset="0"/>
                <a:cs typeface="Times New Roman" panose="02020603050405020304" pitchFamily="18" charset="0"/>
              </a:rPr>
              <a:t>/</a:t>
            </a:r>
            <a:r>
              <a:rPr lang="fr-FR" sz="1200" dirty="0" err="1">
                <a:latin typeface="Times New Roman" panose="02020603050405020304" pitchFamily="18" charset="0"/>
                <a:cs typeface="Times New Roman" panose="02020603050405020304" pitchFamily="18" charset="0"/>
              </a:rPr>
              <a:t>html;charset</a:t>
            </a:r>
            <a:r>
              <a:rPr lang="fr-FR" sz="1200" dirty="0">
                <a:latin typeface="Times New Roman" panose="02020603050405020304" pitchFamily="18" charset="0"/>
                <a:cs typeface="Times New Roman" panose="02020603050405020304" pitchFamily="18" charset="0"/>
              </a:rPr>
              <a:t>=UTF-8");</a:t>
            </a:r>
          </a:p>
          <a:p>
            <a:r>
              <a:rPr lang="fr-FR" sz="1200" dirty="0" err="1">
                <a:latin typeface="Times New Roman" panose="02020603050405020304" pitchFamily="18" charset="0"/>
                <a:cs typeface="Times New Roman" panose="02020603050405020304" pitchFamily="18" charset="0"/>
              </a:rPr>
              <a:t>try</a:t>
            </a:r>
            <a:r>
              <a:rPr lang="fr-FR" sz="1200" dirty="0">
                <a:latin typeface="Times New Roman" panose="02020603050405020304" pitchFamily="18" charset="0"/>
                <a:cs typeface="Times New Roman" panose="02020603050405020304" pitchFamily="18" charset="0"/>
              </a:rPr>
              <a:t> (</a:t>
            </a:r>
            <a:r>
              <a:rPr lang="fr-FR" sz="1200" dirty="0" err="1">
                <a:latin typeface="Times New Roman" panose="02020603050405020304" pitchFamily="18" charset="0"/>
                <a:cs typeface="Times New Roman" panose="02020603050405020304" pitchFamily="18" charset="0"/>
              </a:rPr>
              <a:t>PrintWriter</a:t>
            </a:r>
            <a:r>
              <a:rPr lang="fr-FR" sz="1200" dirty="0">
                <a:latin typeface="Times New Roman" panose="02020603050405020304" pitchFamily="18" charset="0"/>
                <a:cs typeface="Times New Roman" panose="02020603050405020304" pitchFamily="18" charset="0"/>
              </a:rPr>
              <a:t> out = </a:t>
            </a:r>
            <a:r>
              <a:rPr lang="fr-FR" sz="1200" dirty="0" err="1">
                <a:latin typeface="Times New Roman" panose="02020603050405020304" pitchFamily="18" charset="0"/>
                <a:cs typeface="Times New Roman" panose="02020603050405020304" pitchFamily="18" charset="0"/>
              </a:rPr>
              <a:t>response.getWriter</a:t>
            </a:r>
            <a:r>
              <a:rPr lang="fr-FR"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357525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Cookies et des Sessions avec Jakarta Servlet</a:t>
            </a:r>
            <a:endParaRPr lang="fr-FR" dirty="0"/>
          </a:p>
        </p:txBody>
      </p:sp>
      <p:sp>
        <p:nvSpPr>
          <p:cNvPr id="3" name="Espace réservé du contenu 2"/>
          <p:cNvSpPr>
            <a:spLocks noGrp="1"/>
          </p:cNvSpPr>
          <p:nvPr>
            <p:ph idx="1"/>
          </p:nvPr>
        </p:nvSpPr>
        <p:spPr/>
        <p:txBody>
          <a:bodyPr/>
          <a:lstStyle/>
          <a:p>
            <a:pPr marL="0" indent="0">
              <a:buNone/>
            </a:pPr>
            <a:endParaRPr lang="fr-FR" dirty="0"/>
          </a:p>
        </p:txBody>
      </p:sp>
    </p:spTree>
    <p:extLst>
      <p:ext uri="{BB962C8B-B14F-4D97-AF65-F5344CB8AC3E}">
        <p14:creationId xmlns:p14="http://schemas.microsoft.com/office/powerpoint/2010/main" val="354788780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 cookie</a:t>
            </a:r>
            <a:endParaRPr lang="fr-FR" dirty="0"/>
          </a:p>
        </p:txBody>
      </p:sp>
      <p:sp>
        <p:nvSpPr>
          <p:cNvPr id="3" name="Espace réservé du contenu 2"/>
          <p:cNvSpPr>
            <a:spLocks noGrp="1"/>
          </p:cNvSpPr>
          <p:nvPr>
            <p:ph idx="1"/>
          </p:nvPr>
        </p:nvSpPr>
        <p:spPr/>
        <p:txBody>
          <a:bodyPr/>
          <a:lstStyle/>
          <a:p>
            <a:pPr>
              <a:buFont typeface="Arial" panose="020B0604020202020204" pitchFamily="34" charset="0"/>
              <a:buChar char="•"/>
            </a:pPr>
            <a:r>
              <a:rPr lang="fr-FR" dirty="0"/>
              <a:t>Un cookie est tout simplement un couple clé/valeur. </a:t>
            </a:r>
            <a:endParaRPr lang="fr-FR" dirty="0" smtClean="0"/>
          </a:p>
          <a:p>
            <a:pPr>
              <a:buFont typeface="Arial" panose="020B0604020202020204" pitchFamily="34" charset="0"/>
              <a:buChar char="•"/>
            </a:pPr>
            <a:r>
              <a:rPr lang="fr-FR" dirty="0" smtClean="0"/>
              <a:t>La </a:t>
            </a:r>
            <a:r>
              <a:rPr lang="fr-FR" dirty="0"/>
              <a:t>clé et la valeur sont représentées sous la forme d’une chaîne de caractères. </a:t>
            </a:r>
            <a:endParaRPr lang="fr-FR" dirty="0" smtClean="0"/>
          </a:p>
          <a:p>
            <a:pPr>
              <a:buFont typeface="Arial" panose="020B0604020202020204" pitchFamily="34" charset="0"/>
              <a:buChar char="•"/>
            </a:pPr>
            <a:r>
              <a:rPr lang="fr-FR" dirty="0" smtClean="0"/>
              <a:t>La </a:t>
            </a:r>
            <a:r>
              <a:rPr lang="fr-FR" dirty="0"/>
              <a:t>taille d’un cookie ne peut pas dépasser 4 096 octets. </a:t>
            </a:r>
            <a:endParaRPr lang="fr-FR" dirty="0" smtClean="0"/>
          </a:p>
          <a:p>
            <a:pPr>
              <a:buFont typeface="Arial" panose="020B0604020202020204" pitchFamily="34" charset="0"/>
              <a:buChar char="•"/>
            </a:pPr>
            <a:r>
              <a:rPr lang="fr-FR" dirty="0" smtClean="0"/>
              <a:t>Les </a:t>
            </a:r>
            <a:r>
              <a:rPr lang="fr-FR" dirty="0"/>
              <a:t>cookies peuvent être vus comme des petits fichiers contenant des informations. </a:t>
            </a:r>
            <a:endParaRPr lang="fr-FR" dirty="0" smtClean="0"/>
          </a:p>
          <a:p>
            <a:pPr>
              <a:buFont typeface="Arial" panose="020B0604020202020204" pitchFamily="34" charset="0"/>
              <a:buChar char="•"/>
            </a:pPr>
            <a:r>
              <a:rPr lang="fr-FR" dirty="0" smtClean="0"/>
              <a:t>Ils </a:t>
            </a:r>
            <a:r>
              <a:rPr lang="fr-FR" dirty="0"/>
              <a:t>sont créés par le serveur et envoyés vers le navigateur qui s’occupe de les stocker.</a:t>
            </a:r>
          </a:p>
          <a:p>
            <a:pPr>
              <a:buFont typeface="Arial" panose="020B0604020202020204" pitchFamily="34" charset="0"/>
              <a:buChar char="•"/>
            </a:pPr>
            <a:r>
              <a:rPr lang="fr-FR" dirty="0"/>
              <a:t>Lorsque le client effectue une nouvelle requête vers l’application ayant fourni les cookies, ceux-ci sont renvoyés vers le serveur</a:t>
            </a:r>
            <a:r>
              <a:rPr lang="fr-FR" dirty="0" smtClean="0"/>
              <a:t>.</a:t>
            </a:r>
          </a:p>
          <a:p>
            <a:pPr>
              <a:buFont typeface="Arial" panose="020B0604020202020204" pitchFamily="34" charset="0"/>
              <a:buChar char="•"/>
            </a:pPr>
            <a:r>
              <a:rPr lang="fr-FR" dirty="0" smtClean="0"/>
              <a:t> </a:t>
            </a:r>
            <a:r>
              <a:rPr lang="fr-FR" dirty="0"/>
              <a:t>Ils peuvent permettre au serveur de se souvenir du dialogue en cours. </a:t>
            </a:r>
            <a:endParaRPr lang="fr-FR" dirty="0" smtClean="0"/>
          </a:p>
          <a:p>
            <a:pPr>
              <a:buFont typeface="Arial" panose="020B0604020202020204" pitchFamily="34" charset="0"/>
              <a:buChar char="•"/>
            </a:pPr>
            <a:r>
              <a:rPr lang="fr-FR" dirty="0" smtClean="0"/>
              <a:t> Le </a:t>
            </a:r>
            <a:r>
              <a:rPr lang="fr-FR" dirty="0"/>
              <a:t>serveur renverra à son tour les cookies si ceux-ci ont été modifiés.</a:t>
            </a:r>
          </a:p>
        </p:txBody>
      </p:sp>
    </p:spTree>
    <p:extLst>
      <p:ext uri="{BB962C8B-B14F-4D97-AF65-F5344CB8AC3E}">
        <p14:creationId xmlns:p14="http://schemas.microsoft.com/office/powerpoint/2010/main" val="295068133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cookies</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1086" y="2081349"/>
            <a:ext cx="8090263" cy="3979817"/>
          </a:xfrm>
        </p:spPr>
      </p:pic>
    </p:spTree>
    <p:extLst>
      <p:ext uri="{BB962C8B-B14F-4D97-AF65-F5344CB8AC3E}">
        <p14:creationId xmlns:p14="http://schemas.microsoft.com/office/powerpoint/2010/main" val="288108281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Cookies</a:t>
            </a:r>
            <a:endParaRPr lang="fr-FR" dirty="0"/>
          </a:p>
        </p:txBody>
      </p:sp>
      <p:sp>
        <p:nvSpPr>
          <p:cNvPr id="3" name="Espace réservé du contenu 2"/>
          <p:cNvSpPr>
            <a:spLocks noGrp="1"/>
          </p:cNvSpPr>
          <p:nvPr>
            <p:ph idx="1"/>
          </p:nvPr>
        </p:nvSpPr>
        <p:spPr/>
        <p:txBody>
          <a:bodyPr/>
          <a:lstStyle/>
          <a:p>
            <a:pPr marL="0" indent="0">
              <a:buNone/>
            </a:pPr>
            <a:endParaRPr lang="fr-FR" dirty="0" smtClean="0">
              <a:solidFill>
                <a:srgbClr val="C00000"/>
              </a:solidFill>
            </a:endParaRPr>
          </a:p>
          <a:p>
            <a:pPr marL="0" indent="0">
              <a:buNone/>
            </a:pPr>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3095980494"/>
              </p:ext>
            </p:extLst>
          </p:nvPr>
        </p:nvGraphicFramePr>
        <p:xfrm>
          <a:off x="838200" y="3269774"/>
          <a:ext cx="10515600" cy="1463040"/>
        </p:xfrm>
        <a:graphic>
          <a:graphicData uri="http://schemas.openxmlformats.org/drawingml/2006/table">
            <a:tbl>
              <a:tblPr/>
              <a:tblGrid>
                <a:gridCol w="5257800"/>
                <a:gridCol w="5257800"/>
              </a:tblGrid>
              <a:tr h="0">
                <a:tc>
                  <a:txBody>
                    <a:bodyPr/>
                    <a:lstStyle/>
                    <a:p>
                      <a:r>
                        <a:rPr lang="fr-FR" b="1" dirty="0"/>
                        <a:t>Classe/Interface</a:t>
                      </a:r>
                      <a:endParaRPr lang="fr-FR"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b="1"/>
                        <a:t>Description</a:t>
                      </a:r>
                      <a:endParaRPr lang="fr-F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a:txBody>
                    <a:bodyPr/>
                    <a:lstStyle/>
                    <a:p>
                      <a:r>
                        <a:rPr lang="fr-FR" dirty="0" err="1"/>
                        <a:t>jakarta.servlet.http.Cookie</a:t>
                      </a:r>
                      <a:endParaRPr lang="fr-FR"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a:t>Représente un cookie HTTP.</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a:txBody>
                    <a:bodyPr/>
                    <a:lstStyle/>
                    <a:p>
                      <a:r>
                        <a:rPr lang="fr-FR" dirty="0" err="1"/>
                        <a:t>HttpServletRequest.getCookies</a:t>
                      </a:r>
                      <a:r>
                        <a:rPr lang="fr-FR" dirty="0"/>
                        <a:t>()</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dirty="0"/>
                        <a:t>Récupère les cookies envoyés par le client.</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a:txBody>
                    <a:bodyPr/>
                    <a:lstStyle/>
                    <a:p>
                      <a:r>
                        <a:rPr lang="fr-FR" dirty="0" err="1"/>
                        <a:t>HttpServletResponse.addCookie</a:t>
                      </a:r>
                      <a:r>
                        <a:rPr lang="fr-FR" dirty="0"/>
                        <a:t>(Cookie </a:t>
                      </a:r>
                      <a:r>
                        <a:rPr lang="fr-FR" dirty="0" err="1"/>
                        <a:t>cookie</a:t>
                      </a:r>
                      <a:r>
                        <a:rPr lang="fr-FR" dirty="0"/>
                        <a:t>)</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dirty="0"/>
                        <a:t>Ajoute un cookie à la réponse HTTP.</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0155508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Exemple : Création et Envoi d’un Cookie</a:t>
            </a:r>
            <a:endParaRPr lang="fr-FR" dirty="0"/>
          </a:p>
        </p:txBody>
      </p:sp>
      <p:sp>
        <p:nvSpPr>
          <p:cNvPr id="3" name="Espace réservé du contenu 2"/>
          <p:cNvSpPr>
            <a:spLocks noGrp="1"/>
          </p:cNvSpPr>
          <p:nvPr>
            <p:ph idx="1"/>
          </p:nvPr>
        </p:nvSpPr>
        <p:spPr/>
        <p:txBody>
          <a:bodyPr>
            <a:normAutofit lnSpcReduction="10000"/>
          </a:bodyPr>
          <a:lstStyle/>
          <a:p>
            <a:pPr marL="0" indent="0">
              <a:buNone/>
            </a:pPr>
            <a:r>
              <a:rPr lang="fr-FR" dirty="0" smtClean="0"/>
              <a:t>@</a:t>
            </a:r>
            <a:r>
              <a:rPr lang="fr-FR" dirty="0" err="1" smtClean="0"/>
              <a:t>WebServlet</a:t>
            </a:r>
            <a:r>
              <a:rPr lang="fr-FR" dirty="0" smtClean="0"/>
              <a:t>("/</a:t>
            </a:r>
            <a:r>
              <a:rPr lang="fr-FR" dirty="0" err="1" smtClean="0"/>
              <a:t>setCookie</a:t>
            </a:r>
            <a:r>
              <a:rPr lang="fr-FR" dirty="0" smtClean="0"/>
              <a:t>")</a:t>
            </a:r>
          </a:p>
          <a:p>
            <a:pPr marL="0" indent="0">
              <a:buNone/>
            </a:pPr>
            <a:r>
              <a:rPr lang="fr-FR" dirty="0" smtClean="0"/>
              <a:t>public class </a:t>
            </a:r>
            <a:r>
              <a:rPr lang="fr-FR" dirty="0" err="1" smtClean="0"/>
              <a:t>SetCookieServlet</a:t>
            </a:r>
            <a:r>
              <a:rPr lang="fr-FR" dirty="0" smtClean="0"/>
              <a:t> </a:t>
            </a:r>
            <a:r>
              <a:rPr lang="fr-FR" dirty="0" err="1" smtClean="0"/>
              <a:t>extends</a:t>
            </a:r>
            <a:r>
              <a:rPr lang="fr-FR" dirty="0" smtClean="0"/>
              <a:t> </a:t>
            </a:r>
            <a:r>
              <a:rPr lang="fr-FR" dirty="0" err="1" smtClean="0"/>
              <a:t>HttpServlet</a:t>
            </a:r>
            <a:r>
              <a:rPr lang="fr-FR" dirty="0" smtClean="0"/>
              <a:t> </a:t>
            </a:r>
          </a:p>
          <a:p>
            <a:pPr marL="0" indent="0">
              <a:buNone/>
            </a:pPr>
            <a:r>
              <a:rPr lang="fr-FR" dirty="0" smtClean="0"/>
              <a:t>{  </a:t>
            </a:r>
          </a:p>
          <a:p>
            <a:pPr marL="0" indent="0">
              <a:buNone/>
            </a:pPr>
            <a:r>
              <a:rPr lang="fr-FR" dirty="0" smtClean="0"/>
              <a:t>  @</a:t>
            </a:r>
            <a:r>
              <a:rPr lang="fr-FR" dirty="0" err="1" smtClean="0"/>
              <a:t>Override</a:t>
            </a:r>
            <a:r>
              <a:rPr lang="fr-FR" dirty="0" smtClean="0"/>
              <a:t>    </a:t>
            </a:r>
            <a:r>
              <a:rPr lang="fr-FR" dirty="0" err="1" smtClean="0"/>
              <a:t>protected</a:t>
            </a:r>
            <a:r>
              <a:rPr lang="fr-FR" dirty="0" smtClean="0"/>
              <a:t> </a:t>
            </a:r>
            <a:r>
              <a:rPr lang="fr-FR" dirty="0" err="1" smtClean="0"/>
              <a:t>void</a:t>
            </a:r>
            <a:r>
              <a:rPr lang="fr-FR" dirty="0" smtClean="0"/>
              <a:t> </a:t>
            </a:r>
            <a:r>
              <a:rPr lang="fr-FR" dirty="0" err="1" smtClean="0"/>
              <a:t>doGet</a:t>
            </a:r>
            <a:r>
              <a:rPr lang="fr-FR" dirty="0" smtClean="0"/>
              <a:t>(</a:t>
            </a:r>
            <a:r>
              <a:rPr lang="fr-FR" dirty="0" err="1" smtClean="0"/>
              <a:t>HttpServletRequest</a:t>
            </a:r>
            <a:r>
              <a:rPr lang="fr-FR" dirty="0" smtClean="0"/>
              <a:t> </a:t>
            </a:r>
            <a:r>
              <a:rPr lang="fr-FR" dirty="0" err="1" smtClean="0"/>
              <a:t>req</a:t>
            </a:r>
            <a:r>
              <a:rPr lang="fr-FR" dirty="0" smtClean="0"/>
              <a:t>, </a:t>
            </a:r>
            <a:r>
              <a:rPr lang="fr-FR" dirty="0" err="1" smtClean="0"/>
              <a:t>HttpServletResponse</a:t>
            </a:r>
            <a:r>
              <a:rPr lang="fr-FR" dirty="0" smtClean="0"/>
              <a:t> </a:t>
            </a:r>
            <a:r>
              <a:rPr lang="fr-FR" dirty="0" err="1" smtClean="0"/>
              <a:t>resp</a:t>
            </a:r>
            <a:r>
              <a:rPr lang="fr-FR" dirty="0" smtClean="0"/>
              <a:t>) </a:t>
            </a:r>
            <a:r>
              <a:rPr lang="fr-FR" dirty="0" err="1" smtClean="0"/>
              <a:t>throws</a:t>
            </a:r>
            <a:r>
              <a:rPr lang="fr-FR" dirty="0" smtClean="0"/>
              <a:t> </a:t>
            </a:r>
            <a:r>
              <a:rPr lang="fr-FR" dirty="0" err="1" smtClean="0"/>
              <a:t>ServletException</a:t>
            </a:r>
            <a:r>
              <a:rPr lang="fr-FR" dirty="0" smtClean="0"/>
              <a:t>, </a:t>
            </a:r>
            <a:r>
              <a:rPr lang="fr-FR" dirty="0" err="1" smtClean="0"/>
              <a:t>IOException</a:t>
            </a:r>
            <a:r>
              <a:rPr lang="fr-FR" dirty="0" smtClean="0"/>
              <a:t> </a:t>
            </a:r>
          </a:p>
          <a:p>
            <a:pPr marL="0" indent="0">
              <a:buNone/>
            </a:pPr>
            <a:r>
              <a:rPr lang="fr-FR" dirty="0" smtClean="0"/>
              <a:t>{        Cookie </a:t>
            </a:r>
            <a:r>
              <a:rPr lang="fr-FR" dirty="0" err="1" smtClean="0"/>
              <a:t>userCookie</a:t>
            </a:r>
            <a:r>
              <a:rPr lang="fr-FR" dirty="0" smtClean="0"/>
              <a:t> = new Cookie("</a:t>
            </a:r>
            <a:r>
              <a:rPr lang="fr-FR" dirty="0" err="1" smtClean="0"/>
              <a:t>username</a:t>
            </a:r>
            <a:r>
              <a:rPr lang="fr-FR" dirty="0" smtClean="0"/>
              <a:t>", "</a:t>
            </a:r>
            <a:r>
              <a:rPr lang="fr-FR" dirty="0" err="1" smtClean="0"/>
              <a:t>JohnDoe</a:t>
            </a:r>
            <a:r>
              <a:rPr lang="fr-FR" dirty="0" smtClean="0"/>
              <a:t>"); // Création du cookie        </a:t>
            </a:r>
          </a:p>
          <a:p>
            <a:pPr marL="0" indent="0">
              <a:buNone/>
            </a:pPr>
            <a:r>
              <a:rPr lang="fr-FR" dirty="0" err="1" smtClean="0"/>
              <a:t>userCookie.setMaxAge</a:t>
            </a:r>
            <a:r>
              <a:rPr lang="fr-FR" dirty="0" smtClean="0"/>
              <a:t>(60 * 60 * 24); // Expire après 1 jour        </a:t>
            </a:r>
          </a:p>
          <a:p>
            <a:pPr marL="0" indent="0">
              <a:buNone/>
            </a:pPr>
            <a:r>
              <a:rPr lang="fr-FR" dirty="0" err="1" smtClean="0"/>
              <a:t>resp.addCookie</a:t>
            </a:r>
            <a:r>
              <a:rPr lang="fr-FR" dirty="0" smtClean="0"/>
              <a:t>(</a:t>
            </a:r>
            <a:r>
              <a:rPr lang="fr-FR" dirty="0" err="1" smtClean="0"/>
              <a:t>userCookie</a:t>
            </a:r>
            <a:r>
              <a:rPr lang="fr-FR" dirty="0" smtClean="0"/>
              <a:t>); // Ajout du cookie à la réponse        </a:t>
            </a:r>
            <a:r>
              <a:rPr lang="fr-FR" dirty="0" err="1" smtClean="0"/>
              <a:t>resp.setContentType</a:t>
            </a:r>
            <a:r>
              <a:rPr lang="fr-FR" dirty="0" smtClean="0"/>
              <a:t>("</a:t>
            </a:r>
            <a:r>
              <a:rPr lang="fr-FR" dirty="0" err="1" smtClean="0"/>
              <a:t>text</a:t>
            </a:r>
            <a:r>
              <a:rPr lang="fr-FR" dirty="0" smtClean="0"/>
              <a:t>/plain");       </a:t>
            </a:r>
          </a:p>
          <a:p>
            <a:pPr marL="0" indent="0">
              <a:buNone/>
            </a:pPr>
            <a:r>
              <a:rPr lang="fr-FR" dirty="0" err="1" smtClean="0"/>
              <a:t>resp.getWriter</a:t>
            </a:r>
            <a:r>
              <a:rPr lang="fr-FR" dirty="0" smtClean="0"/>
              <a:t>().</a:t>
            </a:r>
            <a:r>
              <a:rPr lang="fr-FR" dirty="0" err="1" smtClean="0"/>
              <a:t>write</a:t>
            </a:r>
            <a:r>
              <a:rPr lang="fr-FR" dirty="0" smtClean="0"/>
              <a:t>("Cookie enregistré avec succès !");    }}</a:t>
            </a:r>
            <a:endParaRPr lang="fr-FR" dirty="0"/>
          </a:p>
        </p:txBody>
      </p:sp>
    </p:spTree>
    <p:extLst>
      <p:ext uri="{BB962C8B-B14F-4D97-AF65-F5344CB8AC3E}">
        <p14:creationId xmlns:p14="http://schemas.microsoft.com/office/powerpoint/2010/main" val="189453551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 Lecture d’un Cookie</a:t>
            </a:r>
            <a:endParaRPr lang="fr-FR" dirty="0"/>
          </a:p>
        </p:txBody>
      </p:sp>
      <p:sp>
        <p:nvSpPr>
          <p:cNvPr id="3" name="Espace réservé du contenu 2"/>
          <p:cNvSpPr>
            <a:spLocks noGrp="1"/>
          </p:cNvSpPr>
          <p:nvPr>
            <p:ph idx="1"/>
          </p:nvPr>
        </p:nvSpPr>
        <p:spPr/>
        <p:txBody>
          <a:bodyPr>
            <a:normAutofit fontScale="77500" lnSpcReduction="20000"/>
          </a:bodyPr>
          <a:lstStyle/>
          <a:p>
            <a:r>
              <a:rPr lang="fr-FR" dirty="0" smtClean="0"/>
              <a:t>Cette servlet récupère et affiche la valeur du cookie "</a:t>
            </a:r>
            <a:r>
              <a:rPr lang="fr-FR" dirty="0" err="1" smtClean="0"/>
              <a:t>username</a:t>
            </a:r>
            <a:r>
              <a:rPr lang="fr-FR" dirty="0" smtClean="0"/>
              <a:t>".</a:t>
            </a:r>
          </a:p>
          <a:p>
            <a:pPr marL="0" indent="0">
              <a:buNone/>
            </a:pPr>
            <a:r>
              <a:rPr lang="fr-FR" dirty="0" smtClean="0"/>
              <a:t>@</a:t>
            </a:r>
            <a:r>
              <a:rPr lang="fr-FR" dirty="0" err="1" smtClean="0"/>
              <a:t>WebServlet</a:t>
            </a:r>
            <a:r>
              <a:rPr lang="fr-FR" dirty="0" smtClean="0"/>
              <a:t>("/</a:t>
            </a:r>
            <a:r>
              <a:rPr lang="fr-FR" dirty="0" err="1" smtClean="0"/>
              <a:t>getCookie</a:t>
            </a:r>
            <a:r>
              <a:rPr lang="fr-FR" dirty="0" smtClean="0"/>
              <a:t>")</a:t>
            </a:r>
          </a:p>
          <a:p>
            <a:pPr marL="0" indent="0">
              <a:buNone/>
            </a:pPr>
            <a:r>
              <a:rPr lang="fr-FR" dirty="0" smtClean="0"/>
              <a:t>public class </a:t>
            </a:r>
            <a:r>
              <a:rPr lang="fr-FR" dirty="0" err="1" smtClean="0"/>
              <a:t>GetCookieServlet</a:t>
            </a:r>
            <a:r>
              <a:rPr lang="fr-FR" dirty="0" smtClean="0"/>
              <a:t> </a:t>
            </a:r>
            <a:r>
              <a:rPr lang="fr-FR" dirty="0" err="1" smtClean="0"/>
              <a:t>extends</a:t>
            </a:r>
            <a:r>
              <a:rPr lang="fr-FR" dirty="0" smtClean="0"/>
              <a:t> </a:t>
            </a:r>
            <a:r>
              <a:rPr lang="fr-FR" dirty="0" err="1" smtClean="0"/>
              <a:t>HttpServlet</a:t>
            </a:r>
            <a:r>
              <a:rPr lang="fr-FR" dirty="0" smtClean="0"/>
              <a:t> </a:t>
            </a:r>
          </a:p>
          <a:p>
            <a:pPr marL="0" indent="0">
              <a:buNone/>
            </a:pPr>
            <a:r>
              <a:rPr lang="fr-FR" dirty="0" smtClean="0"/>
              <a:t>{    </a:t>
            </a:r>
          </a:p>
          <a:p>
            <a:pPr marL="0" indent="0">
              <a:buNone/>
            </a:pPr>
            <a:r>
              <a:rPr lang="fr-FR" dirty="0" smtClean="0"/>
              <a:t>@</a:t>
            </a:r>
            <a:r>
              <a:rPr lang="fr-FR" dirty="0" err="1" smtClean="0"/>
              <a:t>Override</a:t>
            </a:r>
            <a:r>
              <a:rPr lang="fr-FR" dirty="0" smtClean="0"/>
              <a:t>    </a:t>
            </a:r>
            <a:r>
              <a:rPr lang="fr-FR" dirty="0" err="1" smtClean="0"/>
              <a:t>protected</a:t>
            </a:r>
            <a:r>
              <a:rPr lang="fr-FR" dirty="0" smtClean="0"/>
              <a:t> </a:t>
            </a:r>
            <a:r>
              <a:rPr lang="fr-FR" dirty="0" err="1" smtClean="0"/>
              <a:t>void</a:t>
            </a:r>
            <a:r>
              <a:rPr lang="fr-FR" dirty="0" smtClean="0"/>
              <a:t> </a:t>
            </a:r>
            <a:r>
              <a:rPr lang="fr-FR" dirty="0" err="1" smtClean="0"/>
              <a:t>doGet</a:t>
            </a:r>
            <a:r>
              <a:rPr lang="fr-FR" dirty="0" smtClean="0"/>
              <a:t>(</a:t>
            </a:r>
            <a:r>
              <a:rPr lang="fr-FR" dirty="0" err="1" smtClean="0"/>
              <a:t>HttpServletRequest</a:t>
            </a:r>
            <a:r>
              <a:rPr lang="fr-FR" dirty="0" smtClean="0"/>
              <a:t> </a:t>
            </a:r>
            <a:r>
              <a:rPr lang="fr-FR" dirty="0" err="1" smtClean="0"/>
              <a:t>req</a:t>
            </a:r>
            <a:r>
              <a:rPr lang="fr-FR" dirty="0" smtClean="0"/>
              <a:t>, </a:t>
            </a:r>
            <a:r>
              <a:rPr lang="fr-FR" dirty="0" err="1" smtClean="0"/>
              <a:t>HttpServletResponse</a:t>
            </a:r>
            <a:r>
              <a:rPr lang="fr-FR" dirty="0" smtClean="0"/>
              <a:t> </a:t>
            </a:r>
            <a:r>
              <a:rPr lang="fr-FR" dirty="0" err="1" smtClean="0"/>
              <a:t>resp</a:t>
            </a:r>
            <a:r>
              <a:rPr lang="fr-FR" dirty="0" smtClean="0"/>
              <a:t>) </a:t>
            </a:r>
            <a:r>
              <a:rPr lang="fr-FR" dirty="0" err="1" smtClean="0"/>
              <a:t>throws</a:t>
            </a:r>
            <a:r>
              <a:rPr lang="fr-FR" dirty="0" smtClean="0"/>
              <a:t> </a:t>
            </a:r>
            <a:r>
              <a:rPr lang="fr-FR" dirty="0" err="1" smtClean="0"/>
              <a:t>ServletException</a:t>
            </a:r>
            <a:r>
              <a:rPr lang="fr-FR" dirty="0" smtClean="0"/>
              <a:t>, </a:t>
            </a:r>
            <a:r>
              <a:rPr lang="fr-FR" dirty="0" err="1" smtClean="0"/>
              <a:t>IOException</a:t>
            </a:r>
            <a:r>
              <a:rPr lang="fr-FR" dirty="0" smtClean="0"/>
              <a:t> {      </a:t>
            </a:r>
          </a:p>
          <a:p>
            <a:pPr marL="0" indent="0">
              <a:buNone/>
            </a:pPr>
            <a:r>
              <a:rPr lang="fr-FR" dirty="0" smtClean="0"/>
              <a:t>  Cookie[] cookies = </a:t>
            </a:r>
            <a:r>
              <a:rPr lang="fr-FR" dirty="0" err="1" smtClean="0"/>
              <a:t>req.getCookies</a:t>
            </a:r>
            <a:r>
              <a:rPr lang="fr-FR" dirty="0" smtClean="0"/>
              <a:t>();       </a:t>
            </a:r>
          </a:p>
          <a:p>
            <a:pPr marL="0" indent="0">
              <a:buNone/>
            </a:pPr>
            <a:r>
              <a:rPr lang="fr-FR" dirty="0" smtClean="0"/>
              <a:t>String </a:t>
            </a:r>
            <a:r>
              <a:rPr lang="fr-FR" dirty="0" err="1" smtClean="0"/>
              <a:t>username</a:t>
            </a:r>
            <a:r>
              <a:rPr lang="fr-FR" dirty="0" smtClean="0"/>
              <a:t> = "Inconnu";     </a:t>
            </a:r>
          </a:p>
          <a:p>
            <a:pPr marL="0" indent="0">
              <a:buNone/>
            </a:pPr>
            <a:r>
              <a:rPr lang="fr-FR" dirty="0" smtClean="0"/>
              <a:t>   if (cookies != </a:t>
            </a:r>
            <a:r>
              <a:rPr lang="fr-FR" dirty="0" err="1" smtClean="0"/>
              <a:t>null</a:t>
            </a:r>
            <a:r>
              <a:rPr lang="fr-FR" dirty="0" smtClean="0"/>
              <a:t>) {            for (Cookie </a:t>
            </a:r>
            <a:r>
              <a:rPr lang="fr-FR" dirty="0" err="1" smtClean="0"/>
              <a:t>cookie</a:t>
            </a:r>
            <a:r>
              <a:rPr lang="fr-FR" dirty="0" smtClean="0"/>
              <a:t> : cookies) {                if (</a:t>
            </a:r>
            <a:r>
              <a:rPr lang="fr-FR" dirty="0" err="1" smtClean="0"/>
              <a:t>cookie.getName</a:t>
            </a:r>
            <a:r>
              <a:rPr lang="fr-FR" dirty="0" smtClean="0"/>
              <a:t>().</a:t>
            </a:r>
            <a:r>
              <a:rPr lang="fr-FR" dirty="0" err="1" smtClean="0"/>
              <a:t>equals</a:t>
            </a:r>
            <a:r>
              <a:rPr lang="fr-FR" dirty="0" smtClean="0"/>
              <a:t>("</a:t>
            </a:r>
            <a:r>
              <a:rPr lang="fr-FR" dirty="0" err="1" smtClean="0"/>
              <a:t>username</a:t>
            </a:r>
            <a:r>
              <a:rPr lang="fr-FR" dirty="0" smtClean="0"/>
              <a:t>")) </a:t>
            </a:r>
          </a:p>
          <a:p>
            <a:pPr marL="0" indent="0">
              <a:buNone/>
            </a:pPr>
            <a:r>
              <a:rPr lang="fr-FR" dirty="0" smtClean="0"/>
              <a:t>{                </a:t>
            </a:r>
          </a:p>
          <a:p>
            <a:pPr marL="0" indent="0">
              <a:buNone/>
            </a:pPr>
            <a:r>
              <a:rPr lang="fr-FR" dirty="0" smtClean="0"/>
              <a:t>    </a:t>
            </a:r>
            <a:r>
              <a:rPr lang="fr-FR" dirty="0" err="1" smtClean="0"/>
              <a:t>username</a:t>
            </a:r>
            <a:r>
              <a:rPr lang="fr-FR" dirty="0" smtClean="0"/>
              <a:t> = </a:t>
            </a:r>
            <a:r>
              <a:rPr lang="fr-FR" dirty="0" err="1" smtClean="0"/>
              <a:t>cookie.getValue</a:t>
            </a:r>
            <a:r>
              <a:rPr lang="fr-FR" dirty="0" smtClean="0"/>
              <a:t>();                }            }        }        </a:t>
            </a:r>
            <a:r>
              <a:rPr lang="fr-FR" dirty="0" err="1" smtClean="0"/>
              <a:t>resp.setContentType</a:t>
            </a:r>
            <a:r>
              <a:rPr lang="fr-FR" dirty="0" smtClean="0"/>
              <a:t>("</a:t>
            </a:r>
            <a:r>
              <a:rPr lang="fr-FR" dirty="0" err="1" smtClean="0"/>
              <a:t>text</a:t>
            </a:r>
            <a:r>
              <a:rPr lang="fr-FR" dirty="0" smtClean="0"/>
              <a:t>/plain");        </a:t>
            </a:r>
          </a:p>
          <a:p>
            <a:pPr marL="0" indent="0">
              <a:buNone/>
            </a:pPr>
            <a:r>
              <a:rPr lang="fr-FR" dirty="0" err="1" smtClean="0"/>
              <a:t>resp.getWriter</a:t>
            </a:r>
            <a:r>
              <a:rPr lang="fr-FR" dirty="0" smtClean="0"/>
              <a:t>().</a:t>
            </a:r>
            <a:r>
              <a:rPr lang="fr-FR" dirty="0" err="1" smtClean="0"/>
              <a:t>write</a:t>
            </a:r>
            <a:r>
              <a:rPr lang="fr-FR" dirty="0" smtClean="0"/>
              <a:t>("Nom d'utilisateur stocké : " + </a:t>
            </a:r>
            <a:r>
              <a:rPr lang="fr-FR" dirty="0" err="1" smtClean="0"/>
              <a:t>username</a:t>
            </a:r>
            <a:r>
              <a:rPr lang="fr-FR" dirty="0" smtClean="0"/>
              <a:t>);    }}</a:t>
            </a:r>
            <a:endParaRPr lang="fr-FR" dirty="0"/>
          </a:p>
        </p:txBody>
      </p:sp>
    </p:spTree>
    <p:extLst>
      <p:ext uri="{BB962C8B-B14F-4D97-AF65-F5344CB8AC3E}">
        <p14:creationId xmlns:p14="http://schemas.microsoft.com/office/powerpoint/2010/main" val="14240628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Suppression d’un Cookie</a:t>
            </a:r>
            <a:endParaRPr lang="fr-FR" dirty="0"/>
          </a:p>
        </p:txBody>
      </p:sp>
      <p:sp>
        <p:nvSpPr>
          <p:cNvPr id="3" name="Espace réservé du contenu 2"/>
          <p:cNvSpPr>
            <a:spLocks noGrp="1"/>
          </p:cNvSpPr>
          <p:nvPr>
            <p:ph idx="1"/>
          </p:nvPr>
        </p:nvSpPr>
        <p:spPr/>
        <p:txBody>
          <a:bodyPr/>
          <a:lstStyle/>
          <a:p>
            <a:pPr marL="0" indent="0">
              <a:buNone/>
            </a:pPr>
            <a:r>
              <a:rPr lang="fr-FR" dirty="0" smtClean="0"/>
              <a:t>@</a:t>
            </a:r>
            <a:r>
              <a:rPr lang="fr-FR" dirty="0" err="1" smtClean="0"/>
              <a:t>WebServlet</a:t>
            </a:r>
            <a:r>
              <a:rPr lang="fr-FR" dirty="0" smtClean="0"/>
              <a:t>("/</a:t>
            </a:r>
            <a:r>
              <a:rPr lang="fr-FR" dirty="0" err="1" smtClean="0"/>
              <a:t>deleteCookie</a:t>
            </a:r>
            <a:r>
              <a:rPr lang="fr-FR" dirty="0" smtClean="0"/>
              <a:t>")</a:t>
            </a:r>
          </a:p>
          <a:p>
            <a:pPr marL="0" indent="0">
              <a:buNone/>
            </a:pPr>
            <a:r>
              <a:rPr lang="fr-FR" dirty="0" smtClean="0"/>
              <a:t>public class </a:t>
            </a:r>
            <a:r>
              <a:rPr lang="fr-FR" dirty="0" err="1" smtClean="0"/>
              <a:t>DeleteCookieServlet</a:t>
            </a:r>
            <a:r>
              <a:rPr lang="fr-FR" dirty="0" smtClean="0"/>
              <a:t> </a:t>
            </a:r>
            <a:r>
              <a:rPr lang="fr-FR" dirty="0" err="1" smtClean="0"/>
              <a:t>extends</a:t>
            </a:r>
            <a:r>
              <a:rPr lang="fr-FR" dirty="0" smtClean="0"/>
              <a:t> </a:t>
            </a:r>
            <a:r>
              <a:rPr lang="fr-FR" dirty="0" err="1" smtClean="0"/>
              <a:t>HttpServlet</a:t>
            </a:r>
            <a:r>
              <a:rPr lang="fr-FR" dirty="0" smtClean="0"/>
              <a:t> {    @</a:t>
            </a:r>
            <a:r>
              <a:rPr lang="fr-FR" dirty="0" err="1" smtClean="0"/>
              <a:t>Override</a:t>
            </a:r>
            <a:r>
              <a:rPr lang="fr-FR" dirty="0" smtClean="0"/>
              <a:t>    </a:t>
            </a:r>
            <a:r>
              <a:rPr lang="fr-FR" dirty="0" err="1" smtClean="0"/>
              <a:t>protected</a:t>
            </a:r>
            <a:r>
              <a:rPr lang="fr-FR" dirty="0" smtClean="0"/>
              <a:t> </a:t>
            </a:r>
            <a:r>
              <a:rPr lang="fr-FR" dirty="0" err="1" smtClean="0"/>
              <a:t>void</a:t>
            </a:r>
            <a:r>
              <a:rPr lang="fr-FR" dirty="0" smtClean="0"/>
              <a:t> </a:t>
            </a:r>
            <a:r>
              <a:rPr lang="fr-FR" dirty="0" err="1" smtClean="0"/>
              <a:t>doGet</a:t>
            </a:r>
            <a:r>
              <a:rPr lang="fr-FR" dirty="0" smtClean="0"/>
              <a:t>(</a:t>
            </a:r>
            <a:r>
              <a:rPr lang="fr-FR" dirty="0" err="1" smtClean="0"/>
              <a:t>HttpServletRequest</a:t>
            </a:r>
            <a:r>
              <a:rPr lang="fr-FR" dirty="0" smtClean="0"/>
              <a:t> </a:t>
            </a:r>
            <a:r>
              <a:rPr lang="fr-FR" dirty="0" err="1" smtClean="0"/>
              <a:t>req</a:t>
            </a:r>
            <a:r>
              <a:rPr lang="fr-FR" dirty="0" smtClean="0"/>
              <a:t>, </a:t>
            </a:r>
            <a:r>
              <a:rPr lang="fr-FR" dirty="0" err="1" smtClean="0"/>
              <a:t>HttpServletResponse</a:t>
            </a:r>
            <a:r>
              <a:rPr lang="fr-FR" dirty="0" smtClean="0"/>
              <a:t> </a:t>
            </a:r>
            <a:r>
              <a:rPr lang="fr-FR" dirty="0" err="1" smtClean="0"/>
              <a:t>resp</a:t>
            </a:r>
            <a:r>
              <a:rPr lang="fr-FR" dirty="0" smtClean="0"/>
              <a:t>) </a:t>
            </a:r>
            <a:r>
              <a:rPr lang="fr-FR" dirty="0" err="1" smtClean="0"/>
              <a:t>throws</a:t>
            </a:r>
            <a:r>
              <a:rPr lang="fr-FR" dirty="0" smtClean="0"/>
              <a:t> </a:t>
            </a:r>
            <a:r>
              <a:rPr lang="fr-FR" dirty="0" err="1" smtClean="0"/>
              <a:t>ServletException</a:t>
            </a:r>
            <a:r>
              <a:rPr lang="fr-FR" dirty="0" smtClean="0"/>
              <a:t>, </a:t>
            </a:r>
            <a:r>
              <a:rPr lang="fr-FR" dirty="0" err="1" smtClean="0"/>
              <a:t>IOException</a:t>
            </a:r>
            <a:r>
              <a:rPr lang="fr-FR" dirty="0" smtClean="0"/>
              <a:t> {        Cookie </a:t>
            </a:r>
            <a:r>
              <a:rPr lang="fr-FR" dirty="0" err="1" smtClean="0"/>
              <a:t>cookie</a:t>
            </a:r>
            <a:r>
              <a:rPr lang="fr-FR" dirty="0" smtClean="0"/>
              <a:t> = new Cookie("</a:t>
            </a:r>
            <a:r>
              <a:rPr lang="fr-FR" dirty="0" err="1" smtClean="0"/>
              <a:t>username</a:t>
            </a:r>
            <a:r>
              <a:rPr lang="fr-FR" dirty="0" smtClean="0"/>
              <a:t>", "");        </a:t>
            </a:r>
            <a:r>
              <a:rPr lang="fr-FR" dirty="0" err="1" smtClean="0"/>
              <a:t>cookie.setMaxAge</a:t>
            </a:r>
            <a:r>
              <a:rPr lang="fr-FR" dirty="0" smtClean="0"/>
              <a:t>(0); // Expire immédiatement        </a:t>
            </a:r>
            <a:r>
              <a:rPr lang="fr-FR" dirty="0" err="1" smtClean="0"/>
              <a:t>resp.addCookie</a:t>
            </a:r>
            <a:r>
              <a:rPr lang="fr-FR" dirty="0" smtClean="0"/>
              <a:t>(cookie);        </a:t>
            </a:r>
            <a:r>
              <a:rPr lang="fr-FR" dirty="0" err="1" smtClean="0"/>
              <a:t>resp.getWriter</a:t>
            </a:r>
            <a:r>
              <a:rPr lang="fr-FR" dirty="0" smtClean="0"/>
              <a:t>().</a:t>
            </a:r>
            <a:r>
              <a:rPr lang="fr-FR" dirty="0" err="1" smtClean="0"/>
              <a:t>write</a:t>
            </a:r>
            <a:r>
              <a:rPr lang="fr-FR" dirty="0" smtClean="0"/>
              <a:t>("Cookie supprimé !");    }}</a:t>
            </a:r>
            <a:endParaRPr lang="fr-FR" dirty="0"/>
          </a:p>
        </p:txBody>
      </p:sp>
    </p:spTree>
    <p:extLst>
      <p:ext uri="{BB962C8B-B14F-4D97-AF65-F5344CB8AC3E}">
        <p14:creationId xmlns:p14="http://schemas.microsoft.com/office/powerpoint/2010/main" val="96790270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Sessions</a:t>
            </a:r>
            <a:endParaRPr lang="fr-FR" dirty="0"/>
          </a:p>
        </p:txBody>
      </p:sp>
      <p:sp>
        <p:nvSpPr>
          <p:cNvPr id="3" name="Espace réservé du contenu 2"/>
          <p:cNvSpPr>
            <a:spLocks noGrp="1"/>
          </p:cNvSpPr>
          <p:nvPr>
            <p:ph idx="1"/>
          </p:nvPr>
        </p:nvSpPr>
        <p:spPr>
          <a:xfrm>
            <a:off x="838200" y="1825625"/>
            <a:ext cx="10515600" cy="1012825"/>
          </a:xfrm>
        </p:spPr>
        <p:txBody>
          <a:bodyPr/>
          <a:lstStyle/>
          <a:p>
            <a:r>
              <a:rPr lang="fr-FR" dirty="0" smtClean="0"/>
              <a:t>Une session HTTP est un mécanisme permettant de stocker des données utilisateur côté serveur pendant une certaine durée.</a:t>
            </a:r>
          </a:p>
          <a:p>
            <a:endParaRPr lang="fr-FR" dirty="0"/>
          </a:p>
        </p:txBody>
      </p:sp>
      <p:graphicFrame>
        <p:nvGraphicFramePr>
          <p:cNvPr id="16" name="Tableau 15"/>
          <p:cNvGraphicFramePr>
            <a:graphicFrameLocks noGrp="1"/>
          </p:cNvGraphicFramePr>
          <p:nvPr>
            <p:extLst>
              <p:ext uri="{D42A27DB-BD31-4B8C-83A1-F6EECF244321}">
                <p14:modId xmlns:p14="http://schemas.microsoft.com/office/powerpoint/2010/main" val="3374508743"/>
              </p:ext>
            </p:extLst>
          </p:nvPr>
        </p:nvGraphicFramePr>
        <p:xfrm>
          <a:off x="838200" y="2904014"/>
          <a:ext cx="10515600" cy="2194560"/>
        </p:xfrm>
        <a:graphic>
          <a:graphicData uri="http://schemas.openxmlformats.org/drawingml/2006/table">
            <a:tbl>
              <a:tblPr/>
              <a:tblGrid>
                <a:gridCol w="5257800"/>
                <a:gridCol w="5257800"/>
              </a:tblGrid>
              <a:tr h="0">
                <a:tc>
                  <a:txBody>
                    <a:bodyPr/>
                    <a:lstStyle/>
                    <a:p>
                      <a:r>
                        <a:rPr lang="fr-FR" b="1" dirty="0"/>
                        <a:t>Classe/Interface</a:t>
                      </a:r>
                      <a:endParaRPr lang="fr-FR"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b="1"/>
                        <a:t>Description</a:t>
                      </a:r>
                      <a:endParaRPr lang="fr-F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a:txBody>
                    <a:bodyPr/>
                    <a:lstStyle/>
                    <a:p>
                      <a:r>
                        <a:rPr lang="fr-FR" dirty="0" err="1"/>
                        <a:t>jakarta.servlet.http.HttpSession</a:t>
                      </a:r>
                      <a:endParaRPr lang="fr-FR"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a:t>Représente une session utilisateur.</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a:txBody>
                    <a:bodyPr/>
                    <a:lstStyle/>
                    <a:p>
                      <a:r>
                        <a:rPr lang="fr-FR" dirty="0" err="1"/>
                        <a:t>HttpServletRequest.getSession</a:t>
                      </a:r>
                      <a:r>
                        <a:rPr lang="fr-FR" dirty="0"/>
                        <a:t>()</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a:t>Récupère ou crée une session.</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a:txBody>
                    <a:bodyPr/>
                    <a:lstStyle/>
                    <a:p>
                      <a:r>
                        <a:rPr lang="fr-FR" dirty="0" err="1"/>
                        <a:t>HttpSession.setAttribute</a:t>
                      </a:r>
                      <a:r>
                        <a:rPr lang="fr-FR" dirty="0"/>
                        <a:t>(String </a:t>
                      </a:r>
                      <a:r>
                        <a:rPr lang="fr-FR" dirty="0" err="1"/>
                        <a:t>name</a:t>
                      </a:r>
                      <a:r>
                        <a:rPr lang="fr-FR" dirty="0"/>
                        <a:t>, Object value)</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a:t>Stocke une valeur dans la session.</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a:txBody>
                    <a:bodyPr/>
                    <a:lstStyle/>
                    <a:p>
                      <a:r>
                        <a:rPr lang="fr-FR" dirty="0" err="1"/>
                        <a:t>HttpSession.getAttribute</a:t>
                      </a:r>
                      <a:r>
                        <a:rPr lang="fr-FR" dirty="0"/>
                        <a:t>(String </a:t>
                      </a:r>
                      <a:r>
                        <a:rPr lang="fr-FR" dirty="0" err="1"/>
                        <a:t>name</a:t>
                      </a:r>
                      <a:r>
                        <a:rPr lang="fr-FR" dirty="0"/>
                        <a:t>)</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a:t>Récupère une valeur stockée.</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a:txBody>
                    <a:bodyPr/>
                    <a:lstStyle/>
                    <a:p>
                      <a:r>
                        <a:rPr lang="fr-FR" dirty="0" err="1"/>
                        <a:t>HttpSession.invalidate</a:t>
                      </a:r>
                      <a:r>
                        <a:rPr lang="fr-FR" dirty="0"/>
                        <a:t>()</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dirty="0"/>
                        <a:t>Supprime la session.</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67320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Principales spécifications </a:t>
            </a:r>
            <a:r>
              <a:rPr lang="fr-FR" dirty="0" err="1"/>
              <a:t>jakarta</a:t>
            </a:r>
            <a:r>
              <a:rPr lang="fr-FR" dirty="0"/>
              <a:t> EE</a:t>
            </a:r>
          </a:p>
        </p:txBody>
      </p:sp>
      <p:sp>
        <p:nvSpPr>
          <p:cNvPr id="3" name="Espace réservé du contenu 2"/>
          <p:cNvSpPr>
            <a:spLocks noGrp="1"/>
          </p:cNvSpPr>
          <p:nvPr>
            <p:ph idx="1"/>
          </p:nvPr>
        </p:nvSpPr>
        <p:spPr/>
        <p:txBody>
          <a:bodyPr>
            <a:normAutofit fontScale="92500" lnSpcReduction="10000"/>
          </a:bodyPr>
          <a:lstStyle/>
          <a:p>
            <a:pPr>
              <a:buFont typeface="Arial" panose="020B0604020202020204" pitchFamily="34" charset="0"/>
              <a:buChar char="•"/>
            </a:pPr>
            <a:r>
              <a:rPr lang="fr-FR" dirty="0" smtClean="0"/>
              <a:t>Jakarta </a:t>
            </a:r>
            <a:r>
              <a:rPr lang="fr-FR" dirty="0" err="1"/>
              <a:t>WebSocket</a:t>
            </a:r>
            <a:r>
              <a:rPr lang="fr-FR" dirty="0"/>
              <a:t> </a:t>
            </a:r>
            <a:endParaRPr lang="fr-FR" dirty="0" smtClean="0"/>
          </a:p>
          <a:p>
            <a:pPr lvl="1">
              <a:buFont typeface="Arial" panose="020B0604020202020204" pitchFamily="34" charset="0"/>
              <a:buChar char="•"/>
            </a:pPr>
            <a:r>
              <a:rPr lang="fr-FR" dirty="0" smtClean="0"/>
              <a:t>Permet </a:t>
            </a:r>
            <a:r>
              <a:rPr lang="fr-FR" dirty="0"/>
              <a:t>la communication bidirectionnelle en temps réel</a:t>
            </a:r>
            <a:r>
              <a:rPr lang="fr-FR" dirty="0" smtClean="0"/>
              <a:t>.</a:t>
            </a:r>
          </a:p>
          <a:p>
            <a:pPr lvl="1">
              <a:buFont typeface="Arial" panose="020B0604020202020204" pitchFamily="34" charset="0"/>
              <a:buChar char="•"/>
            </a:pPr>
            <a:r>
              <a:rPr lang="fr-FR" dirty="0" smtClean="0"/>
              <a:t>Utilisé </a:t>
            </a:r>
            <a:r>
              <a:rPr lang="fr-FR" dirty="0"/>
              <a:t>pour le chat, les notifications push et les applications interactives</a:t>
            </a:r>
            <a:r>
              <a:rPr lang="fr-FR" dirty="0" smtClean="0"/>
              <a:t>.</a:t>
            </a:r>
          </a:p>
          <a:p>
            <a:pPr>
              <a:buFont typeface="Arial" panose="020B0604020202020204" pitchFamily="34" charset="0"/>
              <a:buChar char="•"/>
            </a:pPr>
            <a:r>
              <a:rPr lang="fr-FR" dirty="0"/>
              <a:t>Jakarta Server Pages 3.1 (JSP</a:t>
            </a:r>
            <a:r>
              <a:rPr lang="fr-FR" dirty="0" smtClean="0"/>
              <a:t>)</a:t>
            </a:r>
          </a:p>
          <a:p>
            <a:pPr lvl="1">
              <a:buFont typeface="Arial" panose="020B0604020202020204" pitchFamily="34" charset="0"/>
              <a:buChar char="•"/>
            </a:pPr>
            <a:r>
              <a:rPr lang="fr-FR" dirty="0" smtClean="0"/>
              <a:t>Permet </a:t>
            </a:r>
            <a:r>
              <a:rPr lang="fr-FR" dirty="0"/>
              <a:t>d’intégrer du code Java directement dans des pages HTML</a:t>
            </a:r>
            <a:r>
              <a:rPr lang="fr-FR" dirty="0" smtClean="0"/>
              <a:t>.</a:t>
            </a:r>
          </a:p>
          <a:p>
            <a:pPr lvl="1">
              <a:buFont typeface="Arial" panose="020B0604020202020204" pitchFamily="34" charset="0"/>
              <a:buChar char="•"/>
            </a:pPr>
            <a:r>
              <a:rPr lang="fr-FR" dirty="0" smtClean="0"/>
              <a:t>Moins </a:t>
            </a:r>
            <a:r>
              <a:rPr lang="fr-FR" dirty="0"/>
              <a:t>utilisé aujourd’hui, au profit de Jakarta Faces et des </a:t>
            </a:r>
            <a:r>
              <a:rPr lang="fr-FR" dirty="0" err="1"/>
              <a:t>frameworks</a:t>
            </a:r>
            <a:r>
              <a:rPr lang="fr-FR" dirty="0"/>
              <a:t> modernes</a:t>
            </a:r>
            <a:r>
              <a:rPr lang="fr-FR" dirty="0" smtClean="0"/>
              <a:t>.</a:t>
            </a:r>
            <a:endParaRPr lang="fr-FR" dirty="0"/>
          </a:p>
          <a:p>
            <a:pPr>
              <a:buFont typeface="Arial" panose="020B0604020202020204" pitchFamily="34" charset="0"/>
              <a:buChar char="•"/>
            </a:pPr>
            <a:r>
              <a:rPr lang="fr-FR" dirty="0"/>
              <a:t>Jakarta Server Pages Standard Tag Library 3.0 (JSTL</a:t>
            </a:r>
            <a:r>
              <a:rPr lang="fr-FR" dirty="0" smtClean="0"/>
              <a:t>)</a:t>
            </a:r>
          </a:p>
          <a:p>
            <a:pPr lvl="1">
              <a:buFont typeface="Arial" panose="020B0604020202020204" pitchFamily="34" charset="0"/>
              <a:buChar char="•"/>
            </a:pPr>
            <a:r>
              <a:rPr lang="fr-FR" dirty="0" smtClean="0"/>
              <a:t>Fournit </a:t>
            </a:r>
            <a:r>
              <a:rPr lang="fr-FR" dirty="0"/>
              <a:t>des balises standards pour JSP (boucles, conditions, internationalisation</a:t>
            </a:r>
            <a:r>
              <a:rPr lang="fr-FR" dirty="0" smtClean="0"/>
              <a:t>).</a:t>
            </a:r>
          </a:p>
          <a:p>
            <a:pPr lvl="1">
              <a:buFont typeface="Arial" panose="020B0604020202020204" pitchFamily="34" charset="0"/>
              <a:buChar char="•"/>
            </a:pPr>
            <a:r>
              <a:rPr lang="fr-FR" dirty="0" smtClean="0"/>
              <a:t>Facilite </a:t>
            </a:r>
            <a:r>
              <a:rPr lang="fr-FR" dirty="0"/>
              <a:t>le développement d’interfaces dynamiques</a:t>
            </a:r>
            <a:r>
              <a:rPr lang="fr-FR" dirty="0" smtClean="0"/>
              <a:t>.</a:t>
            </a:r>
          </a:p>
          <a:p>
            <a:pPr>
              <a:buFont typeface="Arial" panose="020B0604020202020204" pitchFamily="34" charset="0"/>
              <a:buChar char="•"/>
            </a:pPr>
            <a:r>
              <a:rPr lang="fr-FR" dirty="0"/>
              <a:t> Jakarta Expression </a:t>
            </a:r>
            <a:r>
              <a:rPr lang="fr-FR" dirty="0" err="1"/>
              <a:t>Language</a:t>
            </a:r>
            <a:r>
              <a:rPr lang="fr-FR" dirty="0"/>
              <a:t> 5.0 (EL</a:t>
            </a:r>
            <a:r>
              <a:rPr lang="fr-FR" dirty="0" smtClean="0"/>
              <a:t>)</a:t>
            </a:r>
          </a:p>
          <a:p>
            <a:pPr lvl="1">
              <a:buFont typeface="Arial" panose="020B0604020202020204" pitchFamily="34" charset="0"/>
              <a:buChar char="•"/>
            </a:pPr>
            <a:r>
              <a:rPr lang="fr-FR" dirty="0" smtClean="0"/>
              <a:t>Utilisé </a:t>
            </a:r>
            <a:r>
              <a:rPr lang="fr-FR" dirty="0"/>
              <a:t>dans JSP et JSF pour manipuler dynamiquement les données</a:t>
            </a:r>
            <a:r>
              <a:rPr lang="fr-FR" dirty="0" smtClean="0"/>
              <a:t>.</a:t>
            </a:r>
          </a:p>
          <a:p>
            <a:pPr lvl="1">
              <a:buFont typeface="Arial" panose="020B0604020202020204" pitchFamily="34" charset="0"/>
              <a:buChar char="•"/>
            </a:pPr>
            <a:r>
              <a:rPr lang="fr-FR" dirty="0" smtClean="0"/>
              <a:t>Permet </a:t>
            </a:r>
            <a:r>
              <a:rPr lang="fr-FR" dirty="0"/>
              <a:t>d'évaluer des expressions dans des fichiers XML et HTML.</a:t>
            </a:r>
          </a:p>
        </p:txBody>
      </p:sp>
    </p:spTree>
    <p:extLst>
      <p:ext uri="{BB962C8B-B14F-4D97-AF65-F5344CB8AC3E}">
        <p14:creationId xmlns:p14="http://schemas.microsoft.com/office/powerpoint/2010/main" val="254558446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Exemple : Création et Stockage d’une Valeur en Session</a:t>
            </a:r>
            <a:endParaRPr lang="fr-FR" dirty="0"/>
          </a:p>
        </p:txBody>
      </p:sp>
      <p:sp>
        <p:nvSpPr>
          <p:cNvPr id="3" name="Espace réservé du contenu 2"/>
          <p:cNvSpPr>
            <a:spLocks noGrp="1"/>
          </p:cNvSpPr>
          <p:nvPr>
            <p:ph idx="1"/>
          </p:nvPr>
        </p:nvSpPr>
        <p:spPr/>
        <p:txBody>
          <a:bodyPr>
            <a:normAutofit/>
          </a:bodyPr>
          <a:lstStyle/>
          <a:p>
            <a:r>
              <a:rPr lang="fr-FR" dirty="0" smtClean="0"/>
              <a:t>Cette servlet crée une session et stocke un nom d’utilisateur</a:t>
            </a:r>
          </a:p>
          <a:p>
            <a:pPr marL="0" indent="0">
              <a:buNone/>
            </a:pPr>
            <a:r>
              <a:rPr lang="fr-FR" dirty="0" smtClean="0"/>
              <a:t>@</a:t>
            </a:r>
            <a:r>
              <a:rPr lang="fr-FR" dirty="0" err="1" smtClean="0"/>
              <a:t>WebServlet</a:t>
            </a:r>
            <a:r>
              <a:rPr lang="fr-FR" dirty="0" smtClean="0"/>
              <a:t>("/</a:t>
            </a:r>
            <a:r>
              <a:rPr lang="fr-FR" dirty="0" err="1" smtClean="0"/>
              <a:t>setSession</a:t>
            </a:r>
            <a:r>
              <a:rPr lang="fr-FR" dirty="0" smtClean="0"/>
              <a:t>")</a:t>
            </a:r>
          </a:p>
          <a:p>
            <a:pPr marL="0" indent="0">
              <a:buNone/>
            </a:pPr>
            <a:r>
              <a:rPr lang="fr-FR" dirty="0" smtClean="0"/>
              <a:t>public class </a:t>
            </a:r>
            <a:r>
              <a:rPr lang="fr-FR" dirty="0" err="1" smtClean="0"/>
              <a:t>SetSessionServlet</a:t>
            </a:r>
            <a:r>
              <a:rPr lang="fr-FR" dirty="0" smtClean="0"/>
              <a:t> </a:t>
            </a:r>
            <a:r>
              <a:rPr lang="fr-FR" dirty="0" err="1" smtClean="0"/>
              <a:t>extends</a:t>
            </a:r>
            <a:r>
              <a:rPr lang="fr-FR" dirty="0" smtClean="0"/>
              <a:t> </a:t>
            </a:r>
            <a:r>
              <a:rPr lang="fr-FR" dirty="0" err="1" smtClean="0"/>
              <a:t>HttpServlet</a:t>
            </a:r>
            <a:r>
              <a:rPr lang="fr-FR" dirty="0" smtClean="0"/>
              <a:t> {    </a:t>
            </a:r>
          </a:p>
          <a:p>
            <a:pPr marL="0" indent="0">
              <a:buNone/>
            </a:pPr>
            <a:r>
              <a:rPr lang="fr-FR" dirty="0" smtClean="0"/>
              <a:t>@</a:t>
            </a:r>
            <a:r>
              <a:rPr lang="fr-FR" dirty="0" err="1" smtClean="0"/>
              <a:t>Override</a:t>
            </a:r>
            <a:r>
              <a:rPr lang="fr-FR" dirty="0" smtClean="0"/>
              <a:t>    </a:t>
            </a:r>
          </a:p>
          <a:p>
            <a:pPr marL="0" indent="0">
              <a:buNone/>
            </a:pPr>
            <a:r>
              <a:rPr lang="fr-FR" dirty="0" err="1" smtClean="0"/>
              <a:t>protected</a:t>
            </a:r>
            <a:r>
              <a:rPr lang="fr-FR" dirty="0" smtClean="0"/>
              <a:t> </a:t>
            </a:r>
            <a:r>
              <a:rPr lang="fr-FR" dirty="0" err="1" smtClean="0"/>
              <a:t>void</a:t>
            </a:r>
            <a:r>
              <a:rPr lang="fr-FR" dirty="0" smtClean="0"/>
              <a:t> </a:t>
            </a:r>
            <a:r>
              <a:rPr lang="fr-FR" dirty="0" err="1" smtClean="0"/>
              <a:t>doGet</a:t>
            </a:r>
            <a:r>
              <a:rPr lang="fr-FR" dirty="0" smtClean="0"/>
              <a:t>(</a:t>
            </a:r>
            <a:r>
              <a:rPr lang="fr-FR" dirty="0" err="1" smtClean="0"/>
              <a:t>HttpServletRequest</a:t>
            </a:r>
            <a:r>
              <a:rPr lang="fr-FR" dirty="0" smtClean="0"/>
              <a:t> </a:t>
            </a:r>
            <a:r>
              <a:rPr lang="fr-FR" dirty="0" err="1" smtClean="0"/>
              <a:t>req</a:t>
            </a:r>
            <a:r>
              <a:rPr lang="fr-FR" dirty="0" smtClean="0"/>
              <a:t>, </a:t>
            </a:r>
            <a:r>
              <a:rPr lang="fr-FR" dirty="0" err="1" smtClean="0"/>
              <a:t>HttpServletResponse</a:t>
            </a:r>
            <a:r>
              <a:rPr lang="fr-FR" dirty="0" smtClean="0"/>
              <a:t> </a:t>
            </a:r>
            <a:r>
              <a:rPr lang="fr-FR" dirty="0" err="1" smtClean="0"/>
              <a:t>resp</a:t>
            </a:r>
            <a:r>
              <a:rPr lang="fr-FR" dirty="0" smtClean="0"/>
              <a:t>) </a:t>
            </a:r>
            <a:r>
              <a:rPr lang="fr-FR" dirty="0" err="1" smtClean="0"/>
              <a:t>throws</a:t>
            </a:r>
            <a:r>
              <a:rPr lang="fr-FR" dirty="0" smtClean="0"/>
              <a:t> </a:t>
            </a:r>
            <a:r>
              <a:rPr lang="fr-FR" dirty="0" err="1" smtClean="0"/>
              <a:t>ServletException</a:t>
            </a:r>
            <a:r>
              <a:rPr lang="fr-FR" dirty="0" smtClean="0"/>
              <a:t>, </a:t>
            </a:r>
            <a:r>
              <a:rPr lang="fr-FR" dirty="0" err="1" smtClean="0"/>
              <a:t>IOException</a:t>
            </a:r>
            <a:r>
              <a:rPr lang="fr-FR" dirty="0" smtClean="0"/>
              <a:t> {        </a:t>
            </a:r>
            <a:r>
              <a:rPr lang="fr-FR" dirty="0" err="1" smtClean="0"/>
              <a:t>HttpSession</a:t>
            </a:r>
            <a:r>
              <a:rPr lang="fr-FR" dirty="0" smtClean="0"/>
              <a:t> session = </a:t>
            </a:r>
            <a:r>
              <a:rPr lang="fr-FR" dirty="0" err="1" smtClean="0"/>
              <a:t>req.getSession</a:t>
            </a:r>
            <a:r>
              <a:rPr lang="fr-FR" dirty="0" smtClean="0"/>
              <a:t>(); // Crée ou récupère la session        </a:t>
            </a:r>
            <a:r>
              <a:rPr lang="fr-FR" dirty="0" err="1" smtClean="0"/>
              <a:t>session.setAttribute</a:t>
            </a:r>
            <a:r>
              <a:rPr lang="fr-FR" dirty="0" smtClean="0"/>
              <a:t>("</a:t>
            </a:r>
            <a:r>
              <a:rPr lang="fr-FR" dirty="0" err="1" smtClean="0"/>
              <a:t>username</a:t>
            </a:r>
            <a:r>
              <a:rPr lang="fr-FR" dirty="0" smtClean="0"/>
              <a:t>", "</a:t>
            </a:r>
            <a:r>
              <a:rPr lang="fr-FR" dirty="0" err="1" smtClean="0"/>
              <a:t>JohnDoe</a:t>
            </a:r>
            <a:r>
              <a:rPr lang="fr-FR" dirty="0" smtClean="0"/>
              <a:t>"); // Stocke un attribut        </a:t>
            </a:r>
            <a:r>
              <a:rPr lang="fr-FR" dirty="0" err="1" smtClean="0"/>
              <a:t>resp.setContentType</a:t>
            </a:r>
            <a:r>
              <a:rPr lang="fr-FR" dirty="0" smtClean="0"/>
              <a:t>("</a:t>
            </a:r>
            <a:r>
              <a:rPr lang="fr-FR" dirty="0" err="1" smtClean="0"/>
              <a:t>text</a:t>
            </a:r>
            <a:r>
              <a:rPr lang="fr-FR" dirty="0" smtClean="0"/>
              <a:t>/plain");        </a:t>
            </a:r>
            <a:r>
              <a:rPr lang="fr-FR" dirty="0" err="1" smtClean="0"/>
              <a:t>resp.getWriter</a:t>
            </a:r>
            <a:r>
              <a:rPr lang="fr-FR" dirty="0" smtClean="0"/>
              <a:t>().</a:t>
            </a:r>
            <a:r>
              <a:rPr lang="fr-FR" dirty="0" err="1" smtClean="0"/>
              <a:t>write</a:t>
            </a:r>
            <a:r>
              <a:rPr lang="fr-FR" dirty="0" smtClean="0"/>
              <a:t>("Session créée avec succès !");    }}</a:t>
            </a:r>
          </a:p>
          <a:p>
            <a:endParaRPr lang="fr-FR" dirty="0"/>
          </a:p>
        </p:txBody>
      </p:sp>
    </p:spTree>
    <p:extLst>
      <p:ext uri="{BB962C8B-B14F-4D97-AF65-F5344CB8AC3E}">
        <p14:creationId xmlns:p14="http://schemas.microsoft.com/office/powerpoint/2010/main" val="148151814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 Lecture des Données de Session</a:t>
            </a:r>
            <a:endParaRPr lang="fr-FR" dirty="0"/>
          </a:p>
        </p:txBody>
      </p:sp>
      <p:sp>
        <p:nvSpPr>
          <p:cNvPr id="3" name="Espace réservé du contenu 2"/>
          <p:cNvSpPr>
            <a:spLocks noGrp="1"/>
          </p:cNvSpPr>
          <p:nvPr>
            <p:ph idx="1"/>
          </p:nvPr>
        </p:nvSpPr>
        <p:spPr/>
        <p:txBody>
          <a:bodyPr/>
          <a:lstStyle/>
          <a:p>
            <a:r>
              <a:rPr lang="fr-FR" dirty="0" smtClean="0"/>
              <a:t>Cette servlet récupère la valeur stockée en session.</a:t>
            </a:r>
            <a:endParaRPr lang="fr-FR" dirty="0"/>
          </a:p>
          <a:p>
            <a:pPr marL="0" indent="0">
              <a:buNone/>
            </a:pPr>
            <a:r>
              <a:rPr lang="fr-FR" dirty="0" smtClean="0"/>
              <a:t>@</a:t>
            </a:r>
            <a:r>
              <a:rPr lang="fr-FR" dirty="0" err="1" smtClean="0"/>
              <a:t>WebServlet</a:t>
            </a:r>
            <a:r>
              <a:rPr lang="fr-FR" dirty="0" smtClean="0"/>
              <a:t>("/</a:t>
            </a:r>
            <a:r>
              <a:rPr lang="fr-FR" dirty="0" err="1" smtClean="0"/>
              <a:t>getSession</a:t>
            </a:r>
            <a:r>
              <a:rPr lang="fr-FR" dirty="0" smtClean="0"/>
              <a:t>")</a:t>
            </a:r>
          </a:p>
          <a:p>
            <a:r>
              <a:rPr lang="fr-FR" dirty="0" smtClean="0"/>
              <a:t>public class </a:t>
            </a:r>
            <a:r>
              <a:rPr lang="fr-FR" dirty="0" err="1" smtClean="0"/>
              <a:t>GetSessionServlet</a:t>
            </a:r>
            <a:r>
              <a:rPr lang="fr-FR" dirty="0" smtClean="0"/>
              <a:t> </a:t>
            </a:r>
            <a:r>
              <a:rPr lang="fr-FR" dirty="0" err="1" smtClean="0"/>
              <a:t>extends</a:t>
            </a:r>
            <a:r>
              <a:rPr lang="fr-FR" dirty="0" smtClean="0"/>
              <a:t> </a:t>
            </a:r>
            <a:r>
              <a:rPr lang="fr-FR" dirty="0" err="1" smtClean="0"/>
              <a:t>HttpServlet</a:t>
            </a:r>
            <a:r>
              <a:rPr lang="fr-FR" dirty="0" smtClean="0"/>
              <a:t> {    @</a:t>
            </a:r>
            <a:r>
              <a:rPr lang="fr-FR" dirty="0" err="1" smtClean="0"/>
              <a:t>Override</a:t>
            </a:r>
            <a:r>
              <a:rPr lang="fr-FR" dirty="0" smtClean="0"/>
              <a:t>    </a:t>
            </a:r>
            <a:r>
              <a:rPr lang="fr-FR" dirty="0" err="1" smtClean="0"/>
              <a:t>protected</a:t>
            </a:r>
            <a:r>
              <a:rPr lang="fr-FR" dirty="0" smtClean="0"/>
              <a:t> </a:t>
            </a:r>
            <a:r>
              <a:rPr lang="fr-FR" dirty="0" err="1" smtClean="0"/>
              <a:t>void</a:t>
            </a:r>
            <a:r>
              <a:rPr lang="fr-FR" dirty="0" smtClean="0"/>
              <a:t> </a:t>
            </a:r>
            <a:r>
              <a:rPr lang="fr-FR" dirty="0" err="1" smtClean="0"/>
              <a:t>doGet</a:t>
            </a:r>
            <a:r>
              <a:rPr lang="fr-FR" dirty="0" smtClean="0"/>
              <a:t>(</a:t>
            </a:r>
            <a:r>
              <a:rPr lang="fr-FR" dirty="0" err="1" smtClean="0"/>
              <a:t>HttpServletRequest</a:t>
            </a:r>
            <a:r>
              <a:rPr lang="fr-FR" dirty="0" smtClean="0"/>
              <a:t> </a:t>
            </a:r>
            <a:r>
              <a:rPr lang="fr-FR" dirty="0" err="1" smtClean="0"/>
              <a:t>req</a:t>
            </a:r>
            <a:r>
              <a:rPr lang="fr-FR" dirty="0" smtClean="0"/>
              <a:t>, </a:t>
            </a:r>
            <a:r>
              <a:rPr lang="fr-FR" dirty="0" err="1" smtClean="0"/>
              <a:t>HttpServletResponse</a:t>
            </a:r>
            <a:r>
              <a:rPr lang="fr-FR" dirty="0" smtClean="0"/>
              <a:t> </a:t>
            </a:r>
            <a:r>
              <a:rPr lang="fr-FR" dirty="0" err="1" smtClean="0"/>
              <a:t>resp</a:t>
            </a:r>
            <a:r>
              <a:rPr lang="fr-FR" dirty="0" smtClean="0"/>
              <a:t>) </a:t>
            </a:r>
            <a:r>
              <a:rPr lang="fr-FR" dirty="0" err="1" smtClean="0"/>
              <a:t>throws</a:t>
            </a:r>
            <a:r>
              <a:rPr lang="fr-FR" dirty="0" smtClean="0"/>
              <a:t> </a:t>
            </a:r>
            <a:r>
              <a:rPr lang="fr-FR" dirty="0" err="1" smtClean="0"/>
              <a:t>ServletException</a:t>
            </a:r>
            <a:r>
              <a:rPr lang="fr-FR" dirty="0" smtClean="0"/>
              <a:t>, </a:t>
            </a:r>
            <a:r>
              <a:rPr lang="fr-FR" dirty="0" err="1" smtClean="0"/>
              <a:t>IOException</a:t>
            </a:r>
            <a:r>
              <a:rPr lang="fr-FR" dirty="0" smtClean="0"/>
              <a:t> {        </a:t>
            </a:r>
            <a:r>
              <a:rPr lang="fr-FR" dirty="0" err="1" smtClean="0"/>
              <a:t>HttpSession</a:t>
            </a:r>
            <a:r>
              <a:rPr lang="fr-FR" dirty="0" smtClean="0"/>
              <a:t> session = </a:t>
            </a:r>
            <a:r>
              <a:rPr lang="fr-FR" dirty="0" err="1" smtClean="0"/>
              <a:t>req.getSession</a:t>
            </a:r>
            <a:r>
              <a:rPr lang="fr-FR" dirty="0" smtClean="0"/>
              <a:t>(false); // Ne crée pas de session si elle n'existe pas        String </a:t>
            </a:r>
            <a:r>
              <a:rPr lang="fr-FR" dirty="0" err="1" smtClean="0"/>
              <a:t>username</a:t>
            </a:r>
            <a:r>
              <a:rPr lang="fr-FR" dirty="0" smtClean="0"/>
              <a:t> = (session != </a:t>
            </a:r>
            <a:r>
              <a:rPr lang="fr-FR" dirty="0" err="1" smtClean="0"/>
              <a:t>null</a:t>
            </a:r>
            <a:r>
              <a:rPr lang="fr-FR" dirty="0" smtClean="0"/>
              <a:t>) ? (String) </a:t>
            </a:r>
          </a:p>
          <a:p>
            <a:r>
              <a:rPr lang="fr-FR" dirty="0" err="1" smtClean="0"/>
              <a:t>session.getAttribute</a:t>
            </a:r>
            <a:r>
              <a:rPr lang="fr-FR" dirty="0" smtClean="0"/>
              <a:t>("</a:t>
            </a:r>
            <a:r>
              <a:rPr lang="fr-FR" dirty="0" err="1" smtClean="0"/>
              <a:t>username</a:t>
            </a:r>
            <a:r>
              <a:rPr lang="fr-FR" dirty="0" smtClean="0"/>
              <a:t>") : "Aucune session active";        </a:t>
            </a:r>
            <a:r>
              <a:rPr lang="fr-FR" dirty="0" err="1" smtClean="0"/>
              <a:t>resp.setContentType</a:t>
            </a:r>
            <a:r>
              <a:rPr lang="fr-FR" dirty="0" smtClean="0"/>
              <a:t>("</a:t>
            </a:r>
            <a:r>
              <a:rPr lang="fr-FR" dirty="0" err="1" smtClean="0"/>
              <a:t>text</a:t>
            </a:r>
            <a:r>
              <a:rPr lang="fr-FR" dirty="0" smtClean="0"/>
              <a:t>/plain");        </a:t>
            </a:r>
          </a:p>
          <a:p>
            <a:r>
              <a:rPr lang="fr-FR" dirty="0" err="1" smtClean="0"/>
              <a:t>resp.getWriter</a:t>
            </a:r>
            <a:r>
              <a:rPr lang="fr-FR" dirty="0" smtClean="0"/>
              <a:t>().</a:t>
            </a:r>
            <a:r>
              <a:rPr lang="fr-FR" dirty="0" err="1" smtClean="0"/>
              <a:t>write</a:t>
            </a:r>
            <a:r>
              <a:rPr lang="fr-FR" dirty="0" smtClean="0"/>
              <a:t>("Utilisateur en session : " + </a:t>
            </a:r>
            <a:r>
              <a:rPr lang="fr-FR" dirty="0" err="1" smtClean="0"/>
              <a:t>username</a:t>
            </a:r>
            <a:r>
              <a:rPr lang="fr-FR" dirty="0" smtClean="0"/>
              <a:t>);    }</a:t>
            </a:r>
          </a:p>
          <a:p>
            <a:r>
              <a:rPr lang="fr-FR" dirty="0" smtClean="0"/>
              <a:t>}</a:t>
            </a:r>
            <a:endParaRPr lang="fr-FR" dirty="0"/>
          </a:p>
        </p:txBody>
      </p:sp>
    </p:spTree>
    <p:extLst>
      <p:ext uri="{BB962C8B-B14F-4D97-AF65-F5344CB8AC3E}">
        <p14:creationId xmlns:p14="http://schemas.microsoft.com/office/powerpoint/2010/main" val="393937110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Suppression d’une Session</a:t>
            </a:r>
            <a:endParaRPr lang="fr-FR" dirty="0"/>
          </a:p>
        </p:txBody>
      </p:sp>
      <p:sp>
        <p:nvSpPr>
          <p:cNvPr id="3" name="Espace réservé du contenu 2"/>
          <p:cNvSpPr>
            <a:spLocks noGrp="1"/>
          </p:cNvSpPr>
          <p:nvPr>
            <p:ph idx="1"/>
          </p:nvPr>
        </p:nvSpPr>
        <p:spPr/>
        <p:txBody>
          <a:bodyPr>
            <a:normAutofit lnSpcReduction="10000"/>
          </a:bodyPr>
          <a:lstStyle/>
          <a:p>
            <a:endParaRPr lang="fr-FR" dirty="0" smtClean="0"/>
          </a:p>
          <a:p>
            <a:pPr marL="0" indent="0">
              <a:buNone/>
            </a:pPr>
            <a:r>
              <a:rPr lang="fr-FR" dirty="0" smtClean="0"/>
              <a:t>@</a:t>
            </a:r>
            <a:r>
              <a:rPr lang="fr-FR" dirty="0" err="1" smtClean="0"/>
              <a:t>WebServlet</a:t>
            </a:r>
            <a:r>
              <a:rPr lang="fr-FR" dirty="0" smtClean="0"/>
              <a:t>("/</a:t>
            </a:r>
            <a:r>
              <a:rPr lang="fr-FR" dirty="0" err="1" smtClean="0"/>
              <a:t>logout</a:t>
            </a:r>
            <a:r>
              <a:rPr lang="fr-FR" dirty="0" smtClean="0"/>
              <a:t>")</a:t>
            </a:r>
          </a:p>
          <a:p>
            <a:pPr marL="0" indent="0">
              <a:buNone/>
            </a:pPr>
            <a:r>
              <a:rPr lang="fr-FR" dirty="0" smtClean="0"/>
              <a:t>public class </a:t>
            </a:r>
            <a:r>
              <a:rPr lang="fr-FR" dirty="0" err="1" smtClean="0"/>
              <a:t>LogoutServlet</a:t>
            </a:r>
            <a:r>
              <a:rPr lang="fr-FR" dirty="0" smtClean="0"/>
              <a:t> </a:t>
            </a:r>
            <a:r>
              <a:rPr lang="fr-FR" dirty="0" err="1" smtClean="0"/>
              <a:t>extends</a:t>
            </a:r>
            <a:r>
              <a:rPr lang="fr-FR" dirty="0" smtClean="0"/>
              <a:t> </a:t>
            </a:r>
            <a:r>
              <a:rPr lang="fr-FR" dirty="0" err="1" smtClean="0"/>
              <a:t>HttpServlet</a:t>
            </a:r>
            <a:r>
              <a:rPr lang="fr-FR" dirty="0" smtClean="0"/>
              <a:t> {  </a:t>
            </a:r>
          </a:p>
          <a:p>
            <a:pPr marL="0" indent="0">
              <a:buNone/>
            </a:pPr>
            <a:r>
              <a:rPr lang="fr-FR" dirty="0" smtClean="0"/>
              <a:t>  @</a:t>
            </a:r>
            <a:r>
              <a:rPr lang="fr-FR" dirty="0" err="1" smtClean="0"/>
              <a:t>Override</a:t>
            </a:r>
            <a:r>
              <a:rPr lang="fr-FR" dirty="0" smtClean="0"/>
              <a:t>    </a:t>
            </a:r>
            <a:r>
              <a:rPr lang="fr-FR" dirty="0" err="1" smtClean="0"/>
              <a:t>protected</a:t>
            </a:r>
            <a:r>
              <a:rPr lang="fr-FR" dirty="0" smtClean="0"/>
              <a:t> </a:t>
            </a:r>
            <a:r>
              <a:rPr lang="fr-FR" dirty="0" err="1" smtClean="0"/>
              <a:t>void</a:t>
            </a:r>
            <a:r>
              <a:rPr lang="fr-FR" dirty="0" smtClean="0"/>
              <a:t> </a:t>
            </a:r>
            <a:r>
              <a:rPr lang="fr-FR" dirty="0" err="1" smtClean="0"/>
              <a:t>doGet</a:t>
            </a:r>
            <a:r>
              <a:rPr lang="fr-FR" dirty="0" smtClean="0"/>
              <a:t>(</a:t>
            </a:r>
            <a:r>
              <a:rPr lang="fr-FR" dirty="0" err="1" smtClean="0"/>
              <a:t>HttpServletRequest</a:t>
            </a:r>
            <a:r>
              <a:rPr lang="fr-FR" dirty="0" smtClean="0"/>
              <a:t> </a:t>
            </a:r>
            <a:r>
              <a:rPr lang="fr-FR" dirty="0" err="1" smtClean="0"/>
              <a:t>req</a:t>
            </a:r>
            <a:r>
              <a:rPr lang="fr-FR" dirty="0" smtClean="0"/>
              <a:t>, </a:t>
            </a:r>
            <a:r>
              <a:rPr lang="fr-FR" dirty="0" err="1" smtClean="0"/>
              <a:t>HttpServletResponse</a:t>
            </a:r>
            <a:r>
              <a:rPr lang="fr-FR" dirty="0" smtClean="0"/>
              <a:t> </a:t>
            </a:r>
            <a:r>
              <a:rPr lang="fr-FR" dirty="0" err="1" smtClean="0"/>
              <a:t>resp</a:t>
            </a:r>
            <a:r>
              <a:rPr lang="fr-FR" dirty="0" smtClean="0"/>
              <a:t>) </a:t>
            </a:r>
            <a:r>
              <a:rPr lang="fr-FR" dirty="0" err="1" smtClean="0"/>
              <a:t>throws</a:t>
            </a:r>
            <a:r>
              <a:rPr lang="fr-FR" dirty="0" smtClean="0"/>
              <a:t> </a:t>
            </a:r>
            <a:r>
              <a:rPr lang="fr-FR" dirty="0" err="1" smtClean="0"/>
              <a:t>ServletException</a:t>
            </a:r>
            <a:r>
              <a:rPr lang="fr-FR" dirty="0" smtClean="0"/>
              <a:t>, </a:t>
            </a:r>
            <a:r>
              <a:rPr lang="fr-FR" dirty="0" err="1" smtClean="0"/>
              <a:t>IOException</a:t>
            </a:r>
            <a:r>
              <a:rPr lang="fr-FR" dirty="0" smtClean="0"/>
              <a:t> {      </a:t>
            </a:r>
          </a:p>
          <a:p>
            <a:pPr marL="0" indent="0">
              <a:buNone/>
            </a:pPr>
            <a:r>
              <a:rPr lang="fr-FR" dirty="0" smtClean="0"/>
              <a:t>  </a:t>
            </a:r>
            <a:r>
              <a:rPr lang="fr-FR" dirty="0" err="1" smtClean="0"/>
              <a:t>HttpSession</a:t>
            </a:r>
            <a:r>
              <a:rPr lang="fr-FR" dirty="0" smtClean="0"/>
              <a:t> session = </a:t>
            </a:r>
            <a:r>
              <a:rPr lang="fr-FR" dirty="0" err="1" smtClean="0"/>
              <a:t>req.getSession</a:t>
            </a:r>
            <a:r>
              <a:rPr lang="fr-FR" dirty="0" smtClean="0"/>
              <a:t>(false);      </a:t>
            </a:r>
          </a:p>
          <a:p>
            <a:pPr marL="0" indent="0">
              <a:buNone/>
            </a:pPr>
            <a:r>
              <a:rPr lang="fr-FR" dirty="0" smtClean="0"/>
              <a:t>  if (session != </a:t>
            </a:r>
            <a:r>
              <a:rPr lang="fr-FR" dirty="0" err="1" smtClean="0"/>
              <a:t>null</a:t>
            </a:r>
            <a:r>
              <a:rPr lang="fr-FR" dirty="0" smtClean="0"/>
              <a:t>) { </a:t>
            </a:r>
          </a:p>
          <a:p>
            <a:pPr marL="0" indent="0">
              <a:buNone/>
            </a:pPr>
            <a:r>
              <a:rPr lang="fr-FR" dirty="0" err="1" smtClean="0"/>
              <a:t>session.invalidate</a:t>
            </a:r>
            <a:r>
              <a:rPr lang="fr-FR" dirty="0" smtClean="0"/>
              <a:t>(); // Supprime la session        }       </a:t>
            </a:r>
          </a:p>
          <a:p>
            <a:pPr marL="0" indent="0">
              <a:buNone/>
            </a:pPr>
            <a:r>
              <a:rPr lang="fr-FR" dirty="0" smtClean="0"/>
              <a:t> </a:t>
            </a:r>
            <a:r>
              <a:rPr lang="fr-FR" dirty="0" err="1" smtClean="0"/>
              <a:t>resp.getWriter</a:t>
            </a:r>
            <a:r>
              <a:rPr lang="fr-FR" dirty="0" smtClean="0"/>
              <a:t>().</a:t>
            </a:r>
            <a:r>
              <a:rPr lang="fr-FR" dirty="0" err="1" smtClean="0"/>
              <a:t>write</a:t>
            </a:r>
            <a:r>
              <a:rPr lang="fr-FR" dirty="0" smtClean="0"/>
              <a:t>("Session terminée !");    }</a:t>
            </a:r>
          </a:p>
          <a:p>
            <a:pPr marL="0" indent="0">
              <a:buNone/>
            </a:pPr>
            <a:r>
              <a:rPr lang="fr-FR" dirty="0" smtClean="0"/>
              <a:t>}</a:t>
            </a:r>
            <a:endParaRPr lang="fr-FR" dirty="0"/>
          </a:p>
        </p:txBody>
      </p:sp>
    </p:spTree>
    <p:extLst>
      <p:ext uri="{BB962C8B-B14F-4D97-AF65-F5344CB8AC3E}">
        <p14:creationId xmlns:p14="http://schemas.microsoft.com/office/powerpoint/2010/main" val="138929287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Configuration de la Durée de Session</a:t>
            </a:r>
            <a:endParaRPr lang="fr-FR" dirty="0"/>
          </a:p>
        </p:txBody>
      </p:sp>
      <p:sp>
        <p:nvSpPr>
          <p:cNvPr id="3" name="Espace réservé du contenu 2"/>
          <p:cNvSpPr>
            <a:spLocks noGrp="1"/>
          </p:cNvSpPr>
          <p:nvPr>
            <p:ph idx="1"/>
          </p:nvPr>
        </p:nvSpPr>
        <p:spPr/>
        <p:txBody>
          <a:bodyPr/>
          <a:lstStyle/>
          <a:p>
            <a:r>
              <a:rPr lang="fr-FR" dirty="0" smtClean="0"/>
              <a:t>Par défaut, une session expire après 30 minutes d'inactivité.</a:t>
            </a:r>
          </a:p>
          <a:p>
            <a:r>
              <a:rPr lang="fr-FR" dirty="0" smtClean="0"/>
              <a:t>Pour changer cette durée dynamiquement :</a:t>
            </a:r>
            <a:endParaRPr lang="fr-FR" dirty="0"/>
          </a:p>
          <a:p>
            <a:pPr marL="0" indent="0">
              <a:buNone/>
            </a:pPr>
            <a:r>
              <a:rPr lang="fr-FR" dirty="0" err="1" smtClean="0"/>
              <a:t>session.setMaxInactiveInterval</a:t>
            </a:r>
            <a:r>
              <a:rPr lang="fr-FR" dirty="0" smtClean="0"/>
              <a:t>(60 * 60); // 1 heure</a:t>
            </a:r>
          </a:p>
          <a:p>
            <a:r>
              <a:rPr lang="fr-FR" dirty="0" smtClean="0"/>
              <a:t>Pour la configurer dans web.xml :</a:t>
            </a:r>
          </a:p>
          <a:p>
            <a:pPr marL="0" indent="0">
              <a:buNone/>
            </a:pPr>
            <a:r>
              <a:rPr lang="fr-FR" dirty="0" smtClean="0"/>
              <a:t>&lt;session-config&gt;    </a:t>
            </a:r>
          </a:p>
          <a:p>
            <a:pPr marL="0" indent="0">
              <a:buNone/>
            </a:pPr>
            <a:r>
              <a:rPr lang="fr-FR" dirty="0" smtClean="0"/>
              <a:t>&lt;session-timeout&gt;60&lt;/session-timeout&gt; </a:t>
            </a:r>
          </a:p>
          <a:p>
            <a:pPr marL="0" indent="0">
              <a:buNone/>
            </a:pPr>
            <a:r>
              <a:rPr lang="fr-FR" dirty="0" smtClean="0"/>
              <a:t>&lt;!-- Durée en minutes --&gt;</a:t>
            </a:r>
          </a:p>
          <a:p>
            <a:pPr marL="0" indent="0">
              <a:buNone/>
            </a:pPr>
            <a:r>
              <a:rPr lang="fr-FR" dirty="0" smtClean="0"/>
              <a:t>&lt;/session-config&gt;</a:t>
            </a:r>
            <a:endParaRPr lang="fr-FR" dirty="0"/>
          </a:p>
        </p:txBody>
      </p:sp>
    </p:spTree>
    <p:extLst>
      <p:ext uri="{BB962C8B-B14F-4D97-AF65-F5344CB8AC3E}">
        <p14:creationId xmlns:p14="http://schemas.microsoft.com/office/powerpoint/2010/main" val="420121349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Différences entre Cookies et Sessions</a:t>
            </a:r>
            <a:endParaRPr lang="fr-FR" dirty="0"/>
          </a:p>
        </p:txBody>
      </p:sp>
      <p:graphicFrame>
        <p:nvGraphicFramePr>
          <p:cNvPr id="9" name="Tableau 8"/>
          <p:cNvGraphicFramePr>
            <a:graphicFrameLocks noGrp="1"/>
          </p:cNvGraphicFramePr>
          <p:nvPr>
            <p:extLst>
              <p:ext uri="{D42A27DB-BD31-4B8C-83A1-F6EECF244321}">
                <p14:modId xmlns:p14="http://schemas.microsoft.com/office/powerpoint/2010/main" val="2955456035"/>
              </p:ext>
            </p:extLst>
          </p:nvPr>
        </p:nvGraphicFramePr>
        <p:xfrm>
          <a:off x="838200" y="2675414"/>
          <a:ext cx="10515600" cy="2651760"/>
        </p:xfrm>
        <a:graphic>
          <a:graphicData uri="http://schemas.openxmlformats.org/drawingml/2006/table">
            <a:tbl>
              <a:tblPr/>
              <a:tblGrid>
                <a:gridCol w="3505200"/>
                <a:gridCol w="3505200"/>
                <a:gridCol w="3505200"/>
              </a:tblGrid>
              <a:tr h="0">
                <a:tc>
                  <a:txBody>
                    <a:bodyPr/>
                    <a:lstStyle/>
                    <a:p>
                      <a:r>
                        <a:rPr lang="fr-FR" b="1" dirty="0"/>
                        <a:t>Critère</a:t>
                      </a:r>
                      <a:endParaRPr lang="fr-FR"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b="1"/>
                        <a:t>Cookies</a:t>
                      </a:r>
                      <a:endParaRPr lang="fr-F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b="1"/>
                        <a:t>Sessions</a:t>
                      </a:r>
                      <a:endParaRPr lang="fr-F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a:txBody>
                    <a:bodyPr/>
                    <a:lstStyle/>
                    <a:p>
                      <a:r>
                        <a:rPr lang="fr-FR" b="1" dirty="0"/>
                        <a:t>Stockage</a:t>
                      </a:r>
                      <a:endParaRPr lang="fr-FR"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a:t>Côté client (navigateur)</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a:t>Côté serveur</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a:txBody>
                    <a:bodyPr/>
                    <a:lstStyle/>
                    <a:p>
                      <a:r>
                        <a:rPr lang="fr-FR" b="1" dirty="0"/>
                        <a:t>Sécurité</a:t>
                      </a:r>
                      <a:endParaRPr lang="fr-FR"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a:t>Moins sécurisé (visible et modifiable par le client)</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a:t>Plus sécurisé (stocké sur le serveur)</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a:txBody>
                    <a:bodyPr/>
                    <a:lstStyle/>
                    <a:p>
                      <a:r>
                        <a:rPr lang="fr-FR" b="1" dirty="0"/>
                        <a:t>Durée</a:t>
                      </a:r>
                      <a:endParaRPr lang="fr-FR"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a:t>Défini via setMaxAge()</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a:t>Défini via setMaxInactiveInterval()</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0">
                <a:tc>
                  <a:txBody>
                    <a:bodyPr/>
                    <a:lstStyle/>
                    <a:p>
                      <a:r>
                        <a:rPr lang="fr-FR" b="1"/>
                        <a:t>Utilisation</a:t>
                      </a:r>
                      <a:endParaRPr lang="fr-F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dirty="0"/>
                        <a:t>Stockage d’infos légères (ex: préférences utilisateur)</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dirty="0"/>
                        <a:t>Stockage d’infos sensibles (ex: identifiant utilisateur, panier d'achat)</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6025628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Structure générale d’une application</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8067" y="1889760"/>
            <a:ext cx="5701361" cy="3988526"/>
          </a:xfrm>
        </p:spPr>
      </p:pic>
      <p:sp>
        <p:nvSpPr>
          <p:cNvPr id="6" name="ZoneTexte 5"/>
          <p:cNvSpPr txBox="1"/>
          <p:nvPr/>
        </p:nvSpPr>
        <p:spPr>
          <a:xfrm>
            <a:off x="-1" y="2168434"/>
            <a:ext cx="3878067" cy="3139321"/>
          </a:xfrm>
          <a:prstGeom prst="rect">
            <a:avLst/>
          </a:prstGeom>
          <a:noFill/>
        </p:spPr>
        <p:txBody>
          <a:bodyPr wrap="square" rtlCol="0">
            <a:spAutoFit/>
          </a:bodyPr>
          <a:lstStyle/>
          <a:p>
            <a:r>
              <a:rPr lang="fr-FR" dirty="0"/>
              <a:t>Le client émet une requête HTTP vers le serveur. Si la requête HTTP est associée à une servlet, alors celle-ci est exécutée. </a:t>
            </a:r>
            <a:endParaRPr lang="fr-FR" dirty="0" smtClean="0"/>
          </a:p>
          <a:p>
            <a:r>
              <a:rPr lang="fr-FR" dirty="0" smtClean="0"/>
              <a:t>Cette </a:t>
            </a:r>
            <a:r>
              <a:rPr lang="fr-FR" dirty="0"/>
              <a:t>servlet utilise des classes Java pour calculer la réponse (Modèle). </a:t>
            </a:r>
            <a:endParaRPr lang="fr-FR" dirty="0" smtClean="0"/>
          </a:p>
          <a:p>
            <a:r>
              <a:rPr lang="fr-FR" dirty="0" smtClean="0"/>
              <a:t>Lorsque </a:t>
            </a:r>
            <a:r>
              <a:rPr lang="fr-FR" dirty="0"/>
              <a:t>toutes les informations sont obtenues, la servlet demande à une page JSP (Java Server Page) de constituer une réponse exploitable par le client (typiquement en HTML). </a:t>
            </a:r>
          </a:p>
        </p:txBody>
      </p:sp>
    </p:spTree>
    <p:extLst>
      <p:ext uri="{BB962C8B-B14F-4D97-AF65-F5344CB8AC3E}">
        <p14:creationId xmlns:p14="http://schemas.microsoft.com/office/powerpoint/2010/main" val="256264545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JSP (Jakarta Server Pages) </a:t>
            </a:r>
            <a:endParaRPr lang="fr-FR" dirty="0"/>
          </a:p>
        </p:txBody>
      </p:sp>
      <p:sp>
        <p:nvSpPr>
          <p:cNvPr id="3" name="Espace réservé du contenu 2"/>
          <p:cNvSpPr>
            <a:spLocks noGrp="1"/>
          </p:cNvSpPr>
          <p:nvPr>
            <p:ph idx="1"/>
          </p:nvPr>
        </p:nvSpPr>
        <p:spPr/>
        <p:txBody>
          <a:bodyPr>
            <a:normAutofit lnSpcReduction="10000"/>
          </a:bodyPr>
          <a:lstStyle/>
          <a:p>
            <a:pPr>
              <a:buFont typeface="Arial" panose="020B0604020202020204" pitchFamily="34" charset="0"/>
              <a:buChar char="•"/>
            </a:pPr>
            <a:r>
              <a:rPr lang="fr-FR" dirty="0"/>
              <a:t>Les servlets ne sont pas adaptées pour gérer efficacement </a:t>
            </a:r>
            <a:r>
              <a:rPr lang="fr-FR" dirty="0" smtClean="0"/>
              <a:t>l’affichage. </a:t>
            </a:r>
          </a:p>
          <a:p>
            <a:pPr>
              <a:buFont typeface="Arial" panose="020B0604020202020204" pitchFamily="34" charset="0"/>
              <a:buChar char="•"/>
            </a:pPr>
            <a:r>
              <a:rPr lang="fr-FR" dirty="0" smtClean="0"/>
              <a:t>La </a:t>
            </a:r>
            <a:r>
              <a:rPr lang="fr-FR" dirty="0"/>
              <a:t>plateforme Jakarta EE propose une solution nommée </a:t>
            </a:r>
            <a:r>
              <a:rPr lang="fr-FR" b="1" dirty="0"/>
              <a:t>JSP</a:t>
            </a:r>
            <a:r>
              <a:rPr lang="fr-FR" dirty="0"/>
              <a:t> (</a:t>
            </a:r>
            <a:r>
              <a:rPr lang="fr-FR" i="1" dirty="0"/>
              <a:t>Jakarta Server Pages</a:t>
            </a:r>
            <a:r>
              <a:rPr lang="fr-FR" dirty="0"/>
              <a:t>)</a:t>
            </a:r>
            <a:endParaRPr lang="fr-FR" dirty="0" smtClean="0"/>
          </a:p>
          <a:p>
            <a:pPr>
              <a:buFont typeface="Arial" panose="020B0604020202020204" pitchFamily="34" charset="0"/>
              <a:buChar char="•"/>
            </a:pPr>
            <a:r>
              <a:rPr lang="fr-FR" dirty="0" smtClean="0"/>
              <a:t>Cette </a:t>
            </a:r>
            <a:r>
              <a:rPr lang="fr-FR" dirty="0"/>
              <a:t>technologie permet de créer facilement un contenu dynamique au format HTML ou </a:t>
            </a:r>
            <a:r>
              <a:rPr lang="fr-FR" dirty="0" smtClean="0"/>
              <a:t>XML</a:t>
            </a:r>
          </a:p>
          <a:p>
            <a:pPr>
              <a:buFont typeface="Arial" panose="020B0604020202020204" pitchFamily="34" charset="0"/>
              <a:buChar char="•"/>
            </a:pPr>
            <a:r>
              <a:rPr lang="fr-FR" dirty="0" smtClean="0"/>
              <a:t> Les </a:t>
            </a:r>
            <a:r>
              <a:rPr lang="fr-FR" dirty="0"/>
              <a:t>JSP sont, tout simplement, des pages HTML d’extension .</a:t>
            </a:r>
            <a:r>
              <a:rPr lang="fr-FR" dirty="0" err="1"/>
              <a:t>jsp</a:t>
            </a:r>
            <a:r>
              <a:rPr lang="fr-FR" dirty="0"/>
              <a:t> dans lesquelles il est possible d’ajouter différents types de contenus (non HTML) qui seront traités par le conteneur de servlets pour générer un rendu spécifique lié au contexte d’exécution de la requête</a:t>
            </a:r>
            <a:r>
              <a:rPr lang="fr-FR" dirty="0" smtClean="0"/>
              <a:t>.</a:t>
            </a:r>
          </a:p>
          <a:p>
            <a:pPr>
              <a:buFont typeface="Arial" panose="020B0604020202020204" pitchFamily="34" charset="0"/>
              <a:buChar char="•"/>
            </a:pPr>
            <a:r>
              <a:rPr lang="fr-FR" dirty="0" smtClean="0"/>
              <a:t> </a:t>
            </a:r>
            <a:r>
              <a:rPr lang="fr-FR" dirty="0"/>
              <a:t>Ces types de contenus peuvent être :</a:t>
            </a:r>
          </a:p>
          <a:p>
            <a:pPr lvl="1">
              <a:buFont typeface="Arial" panose="020B0604020202020204" pitchFamily="34" charset="0"/>
              <a:buChar char="•"/>
            </a:pPr>
            <a:r>
              <a:rPr lang="fr-FR" dirty="0"/>
              <a:t>des scripts sous la forme de code Java,</a:t>
            </a:r>
          </a:p>
          <a:p>
            <a:pPr lvl="1"/>
            <a:r>
              <a:rPr lang="fr-FR" dirty="0"/>
              <a:t>des scripts sous la forme d’EL (</a:t>
            </a:r>
            <a:r>
              <a:rPr lang="fr-FR" i="1" dirty="0"/>
              <a:t>Jakarta Expression </a:t>
            </a:r>
            <a:r>
              <a:rPr lang="fr-FR" i="1" dirty="0" err="1"/>
              <a:t>Language</a:t>
            </a:r>
            <a:r>
              <a:rPr lang="fr-FR" dirty="0"/>
              <a:t>),</a:t>
            </a:r>
          </a:p>
          <a:p>
            <a:pPr lvl="1"/>
            <a:r>
              <a:rPr lang="fr-FR" dirty="0"/>
              <a:t>des actions standards,</a:t>
            </a:r>
          </a:p>
          <a:p>
            <a:pPr lvl="1"/>
            <a:r>
              <a:rPr lang="fr-FR" dirty="0"/>
              <a:t>des tags standards (JSTL - </a:t>
            </a:r>
            <a:r>
              <a:rPr lang="fr-FR" i="1" dirty="0"/>
              <a:t>Jakarta Standard Tag Library</a:t>
            </a:r>
            <a:r>
              <a:rPr lang="fr-FR" dirty="0"/>
              <a:t>),</a:t>
            </a:r>
          </a:p>
          <a:p>
            <a:pPr lvl="1"/>
            <a:r>
              <a:rPr lang="fr-FR" dirty="0"/>
              <a:t>ou des tags personnalisés.</a:t>
            </a:r>
          </a:p>
          <a:p>
            <a:pPr>
              <a:buFont typeface="Arial" panose="020B0604020202020204" pitchFamily="34" charset="0"/>
              <a:buChar char="•"/>
            </a:pPr>
            <a:endParaRPr lang="fr-FR" dirty="0"/>
          </a:p>
        </p:txBody>
      </p:sp>
    </p:spTree>
    <p:extLst>
      <p:ext uri="{BB962C8B-B14F-4D97-AF65-F5344CB8AC3E}">
        <p14:creationId xmlns:p14="http://schemas.microsoft.com/office/powerpoint/2010/main" val="8812504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a:t>
            </a:r>
            <a:r>
              <a:rPr lang="fr-FR" b="1" dirty="0" smtClean="0"/>
              <a:t>Scripts </a:t>
            </a:r>
            <a:r>
              <a:rPr lang="fr-FR" b="1" dirty="0"/>
              <a:t>sous la forme de code Java</a:t>
            </a:r>
            <a:endParaRPr lang="fr-FR" dirty="0"/>
          </a:p>
        </p:txBody>
      </p:sp>
      <p:sp>
        <p:nvSpPr>
          <p:cNvPr id="3" name="Espace réservé du contenu 2"/>
          <p:cNvSpPr>
            <a:spLocks noGrp="1"/>
          </p:cNvSpPr>
          <p:nvPr>
            <p:ph idx="1"/>
          </p:nvPr>
        </p:nvSpPr>
        <p:spPr/>
        <p:txBody>
          <a:bodyPr/>
          <a:lstStyle/>
          <a:p>
            <a:pPr>
              <a:buFont typeface="Arial" panose="020B0604020202020204" pitchFamily="34" charset="0"/>
              <a:buChar char="•"/>
            </a:pPr>
            <a:r>
              <a:rPr lang="fr-FR" dirty="0"/>
              <a:t>Les pages JSP permettent d'inclure du code Java à l'intérieur du fichier grâce à trois types de blocs : </a:t>
            </a:r>
            <a:endParaRPr lang="fr-FR" dirty="0" smtClean="0"/>
          </a:p>
          <a:p>
            <a:pPr lvl="1">
              <a:buFont typeface="Arial" panose="020B0604020202020204" pitchFamily="34" charset="0"/>
              <a:buChar char="•"/>
            </a:pPr>
            <a:r>
              <a:rPr lang="fr-FR" dirty="0" smtClean="0"/>
              <a:t>les </a:t>
            </a:r>
            <a:r>
              <a:rPr lang="fr-FR" dirty="0"/>
              <a:t>scriptlets, </a:t>
            </a:r>
            <a:endParaRPr lang="fr-FR" dirty="0" smtClean="0"/>
          </a:p>
          <a:p>
            <a:pPr lvl="1">
              <a:buFont typeface="Arial" panose="020B0604020202020204" pitchFamily="34" charset="0"/>
              <a:buChar char="•"/>
            </a:pPr>
            <a:r>
              <a:rPr lang="fr-FR" dirty="0" smtClean="0"/>
              <a:t>les </a:t>
            </a:r>
            <a:r>
              <a:rPr lang="fr-FR" dirty="0"/>
              <a:t>déclarations, </a:t>
            </a:r>
            <a:endParaRPr lang="fr-FR" dirty="0" smtClean="0"/>
          </a:p>
          <a:p>
            <a:pPr>
              <a:buFont typeface="Arial" panose="020B0604020202020204" pitchFamily="34" charset="0"/>
              <a:buChar char="•"/>
            </a:pPr>
            <a:endParaRPr lang="fr-FR" dirty="0"/>
          </a:p>
          <a:p>
            <a:pPr lvl="1">
              <a:buFont typeface="Arial" panose="020B0604020202020204" pitchFamily="34" charset="0"/>
              <a:buChar char="•"/>
            </a:pPr>
            <a:r>
              <a:rPr lang="fr-FR" dirty="0" smtClean="0"/>
              <a:t>et </a:t>
            </a:r>
            <a:r>
              <a:rPr lang="fr-FR" dirty="0"/>
              <a:t>les expressions.</a:t>
            </a:r>
          </a:p>
        </p:txBody>
      </p:sp>
    </p:spTree>
    <p:extLst>
      <p:ext uri="{BB962C8B-B14F-4D97-AF65-F5344CB8AC3E}">
        <p14:creationId xmlns:p14="http://schemas.microsoft.com/office/powerpoint/2010/main" val="27711293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buFont typeface="Arial" panose="020B0604020202020204" pitchFamily="34" charset="0"/>
              <a:buChar char="•"/>
            </a:pPr>
            <a:r>
              <a:rPr lang="fr-FR" dirty="0"/>
              <a:t>Les scriptlets permettent d'insérer du code Java directement dans une page JSP. Ce code est exécuté au moment de la requête.</a:t>
            </a:r>
          </a:p>
          <a:p>
            <a:r>
              <a:rPr lang="fr-FR" b="1" dirty="0"/>
              <a:t>Exemple </a:t>
            </a:r>
            <a:r>
              <a:rPr lang="fr-FR" b="1" dirty="0" smtClean="0"/>
              <a:t>:</a:t>
            </a:r>
          </a:p>
          <a:p>
            <a:r>
              <a:rPr lang="fr-FR" dirty="0"/>
              <a:t>&lt;%</a:t>
            </a:r>
          </a:p>
          <a:p>
            <a:r>
              <a:rPr lang="fr-FR" dirty="0"/>
              <a:t>    String message = "Bonjour, utilisateur !";</a:t>
            </a:r>
          </a:p>
          <a:p>
            <a:r>
              <a:rPr lang="fr-FR" dirty="0"/>
              <a:t>    </a:t>
            </a:r>
            <a:r>
              <a:rPr lang="fr-FR" dirty="0" err="1"/>
              <a:t>out.println</a:t>
            </a:r>
            <a:r>
              <a:rPr lang="fr-FR" dirty="0"/>
              <a:t>(message);</a:t>
            </a:r>
          </a:p>
          <a:p>
            <a:r>
              <a:rPr lang="fr-FR" dirty="0"/>
              <a:t>%&gt;</a:t>
            </a:r>
          </a:p>
          <a:p>
            <a:pPr>
              <a:buFont typeface="Arial" panose="020B0604020202020204" pitchFamily="34" charset="0"/>
              <a:buChar char="•"/>
            </a:pPr>
            <a:r>
              <a:rPr lang="fr-FR" b="1" dirty="0"/>
              <a:t>Inconvénient</a:t>
            </a:r>
            <a:r>
              <a:rPr lang="fr-FR" dirty="0"/>
              <a:t> : L'utilisation de scriptlets est déconseillée dans les applications modernes, car elle mélange la logique métier avec la présentation, ce qui rend le code difficile à maintenir.</a:t>
            </a:r>
          </a:p>
        </p:txBody>
      </p:sp>
      <p:sp>
        <p:nvSpPr>
          <p:cNvPr id="4" name="Rectangle 1"/>
          <p:cNvSpPr>
            <a:spLocks noGrp="1" noChangeArrowheads="1"/>
          </p:cNvSpPr>
          <p:nvPr>
            <p:ph type="title"/>
          </p:nvPr>
        </p:nvSpPr>
        <p:spPr bwMode="auto">
          <a:xfrm>
            <a:off x="1341120" y="631709"/>
            <a:ext cx="5186420" cy="725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indent="0" fontAlgn="base">
              <a:spcAft>
                <a:spcPct val="0"/>
              </a:spcAft>
              <a:buClrTx/>
              <a:buSzTx/>
              <a:tabLst/>
            </a:pPr>
            <a:r>
              <a:rPr lang="fr-FR" altLang="fr-FR" dirty="0"/>
              <a:t>Scriptlets (&lt;% ... %&gt;) </a:t>
            </a:r>
          </a:p>
        </p:txBody>
      </p:sp>
    </p:spTree>
    <p:extLst>
      <p:ext uri="{BB962C8B-B14F-4D97-AF65-F5344CB8AC3E}">
        <p14:creationId xmlns:p14="http://schemas.microsoft.com/office/powerpoint/2010/main" val="218850751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77500" lnSpcReduction="20000"/>
          </a:bodyPr>
          <a:lstStyle/>
          <a:p>
            <a:pPr>
              <a:buFont typeface="Arial" panose="020B0604020202020204" pitchFamily="34" charset="0"/>
              <a:buChar char="•"/>
            </a:pPr>
            <a:r>
              <a:rPr lang="fr-FR" dirty="0"/>
              <a:t>Les déclarations permettent de définir des variables ou des méthodes qui seront disponibles dans toute la page JSP</a:t>
            </a:r>
            <a:r>
              <a:rPr lang="fr-FR" dirty="0" smtClean="0"/>
              <a:t>.</a:t>
            </a:r>
          </a:p>
          <a:p>
            <a:pPr>
              <a:buFont typeface="Arial" panose="020B0604020202020204" pitchFamily="34" charset="0"/>
              <a:buChar char="•"/>
            </a:pPr>
            <a:r>
              <a:rPr lang="fr-FR" dirty="0" smtClean="0"/>
              <a:t>Exemple </a:t>
            </a:r>
          </a:p>
          <a:p>
            <a:pPr marL="0" indent="0">
              <a:buNone/>
            </a:pPr>
            <a:r>
              <a:rPr lang="fr-FR" b="1" dirty="0"/>
              <a:t>&lt;%!</a:t>
            </a:r>
          </a:p>
          <a:p>
            <a:pPr marL="0" indent="0">
              <a:buNone/>
            </a:pPr>
            <a:r>
              <a:rPr lang="fr-FR" b="1" dirty="0"/>
              <a:t>    </a:t>
            </a:r>
            <a:r>
              <a:rPr lang="fr-FR" b="1" dirty="0" err="1"/>
              <a:t>int</a:t>
            </a:r>
            <a:r>
              <a:rPr lang="fr-FR" b="1" dirty="0"/>
              <a:t> compteur = 0;</a:t>
            </a:r>
          </a:p>
          <a:p>
            <a:pPr marL="0" indent="0">
              <a:buNone/>
            </a:pPr>
            <a:endParaRPr lang="fr-FR" b="1" dirty="0"/>
          </a:p>
          <a:p>
            <a:pPr marL="0" indent="0">
              <a:buNone/>
            </a:pPr>
            <a:r>
              <a:rPr lang="fr-FR" b="1" dirty="0"/>
              <a:t>    public </a:t>
            </a:r>
            <a:r>
              <a:rPr lang="fr-FR" b="1" dirty="0" err="1"/>
              <a:t>int</a:t>
            </a:r>
            <a:r>
              <a:rPr lang="fr-FR" b="1" dirty="0"/>
              <a:t> </a:t>
            </a:r>
            <a:r>
              <a:rPr lang="fr-FR" b="1" dirty="0" err="1"/>
              <a:t>incrementerCompteur</a:t>
            </a:r>
            <a:r>
              <a:rPr lang="fr-FR" b="1" dirty="0"/>
              <a:t>() {</a:t>
            </a:r>
          </a:p>
          <a:p>
            <a:pPr marL="0" indent="0">
              <a:buNone/>
            </a:pPr>
            <a:r>
              <a:rPr lang="fr-FR" b="1" dirty="0"/>
              <a:t>        return ++compteur;</a:t>
            </a:r>
          </a:p>
          <a:p>
            <a:pPr marL="0" indent="0">
              <a:buNone/>
            </a:pPr>
            <a:r>
              <a:rPr lang="fr-FR" b="1" dirty="0"/>
              <a:t>    }</a:t>
            </a:r>
          </a:p>
          <a:p>
            <a:pPr marL="0" indent="0">
              <a:buNone/>
            </a:pPr>
            <a:r>
              <a:rPr lang="fr-FR" b="1" dirty="0"/>
              <a:t>%&gt;</a:t>
            </a:r>
          </a:p>
          <a:p>
            <a:pPr marL="0" indent="0">
              <a:buNone/>
            </a:pPr>
            <a:endParaRPr lang="fr-FR" b="1" dirty="0"/>
          </a:p>
          <a:p>
            <a:pPr marL="0" indent="0">
              <a:buNone/>
            </a:pPr>
            <a:r>
              <a:rPr lang="fr-FR" b="1" dirty="0"/>
              <a:t>Le compteur est : &lt;%= </a:t>
            </a:r>
            <a:r>
              <a:rPr lang="fr-FR" b="1" dirty="0" err="1"/>
              <a:t>incrementerCompteur</a:t>
            </a:r>
            <a:r>
              <a:rPr lang="fr-FR" b="1" dirty="0"/>
              <a:t>() %&gt;</a:t>
            </a:r>
          </a:p>
          <a:p>
            <a:pPr marL="0" indent="0">
              <a:buNone/>
            </a:pPr>
            <a:endParaRPr lang="fr-FR" dirty="0" smtClean="0"/>
          </a:p>
          <a:p>
            <a:endParaRPr lang="fr-FR" dirty="0"/>
          </a:p>
        </p:txBody>
      </p:sp>
      <p:sp>
        <p:nvSpPr>
          <p:cNvPr id="4" name="Rectangle 1"/>
          <p:cNvSpPr>
            <a:spLocks noGrp="1" noChangeArrowheads="1"/>
          </p:cNvSpPr>
          <p:nvPr>
            <p:ph type="title"/>
          </p:nvPr>
        </p:nvSpPr>
        <p:spPr bwMode="auto">
          <a:xfrm>
            <a:off x="984069" y="666543"/>
            <a:ext cx="6774162" cy="725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indent="0" fontAlgn="base">
              <a:spcAft>
                <a:spcPct val="0"/>
              </a:spcAft>
              <a:buClrTx/>
              <a:buSzTx/>
              <a:tabLst/>
            </a:pPr>
            <a:r>
              <a:rPr lang="fr-FR" altLang="fr-FR" dirty="0"/>
              <a:t>b) Déclarations (&lt;%! ... %&gt;) </a:t>
            </a:r>
          </a:p>
        </p:txBody>
      </p:sp>
    </p:spTree>
    <p:extLst>
      <p:ext uri="{BB962C8B-B14F-4D97-AF65-F5344CB8AC3E}">
        <p14:creationId xmlns:p14="http://schemas.microsoft.com/office/powerpoint/2010/main" val="1271864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61492" y="1033264"/>
            <a:ext cx="11129914" cy="1181298"/>
          </a:xfrm>
          <a:prstGeom prst="rect">
            <a:avLst/>
          </a:prstGeom>
          <a:noFill/>
          <a:ln/>
        </p:spPr>
        <p:txBody>
          <a:bodyPr wrap="square" lIns="0" tIns="0" rIns="0" bIns="0" rtlCol="0" anchor="t"/>
          <a:lstStyle/>
          <a:p>
            <a:pPr>
              <a:lnSpc>
                <a:spcPct val="85000"/>
              </a:lnSpc>
              <a:spcBef>
                <a:spcPct val="0"/>
              </a:spcBef>
            </a:pPr>
            <a:r>
              <a:rPr lang="en-US" sz="4800" spc="-50" dirty="0" err="1" smtClean="0">
                <a:solidFill>
                  <a:schemeClr val="tx1">
                    <a:lumMod val="75000"/>
                    <a:lumOff val="25000"/>
                  </a:schemeClr>
                </a:solidFill>
                <a:latin typeface="+mj-lt"/>
                <a:ea typeface="+mj-ea"/>
                <a:cs typeface="+mj-cs"/>
              </a:rPr>
              <a:t>Autres</a:t>
            </a:r>
            <a:r>
              <a:rPr lang="en-US" sz="4800" spc="-50" dirty="0" smtClean="0">
                <a:solidFill>
                  <a:schemeClr val="tx1">
                    <a:lumMod val="75000"/>
                    <a:lumOff val="25000"/>
                  </a:schemeClr>
                </a:solidFill>
                <a:latin typeface="+mj-lt"/>
                <a:ea typeface="+mj-ea"/>
                <a:cs typeface="+mj-cs"/>
              </a:rPr>
              <a:t> </a:t>
            </a:r>
            <a:r>
              <a:rPr lang="en-US" sz="4800" spc="-50" dirty="0">
                <a:solidFill>
                  <a:schemeClr val="tx1">
                    <a:lumMod val="75000"/>
                    <a:lumOff val="25000"/>
                  </a:schemeClr>
                </a:solidFill>
                <a:latin typeface="+mj-lt"/>
                <a:ea typeface="+mj-ea"/>
                <a:cs typeface="+mj-cs"/>
              </a:rPr>
              <a:t>S</a:t>
            </a:r>
            <a:r>
              <a:rPr lang="en-US" sz="4800" spc="-50" dirty="0" smtClean="0">
                <a:solidFill>
                  <a:schemeClr val="tx1">
                    <a:lumMod val="75000"/>
                    <a:lumOff val="25000"/>
                  </a:schemeClr>
                </a:solidFill>
                <a:latin typeface="+mj-lt"/>
                <a:ea typeface="+mj-ea"/>
                <a:cs typeface="+mj-cs"/>
              </a:rPr>
              <a:t>pec  : Jakarta </a:t>
            </a:r>
            <a:r>
              <a:rPr lang="en-US" sz="4800" spc="-50" dirty="0">
                <a:solidFill>
                  <a:schemeClr val="tx1">
                    <a:lumMod val="75000"/>
                    <a:lumOff val="25000"/>
                  </a:schemeClr>
                </a:solidFill>
                <a:latin typeface="+mj-lt"/>
                <a:ea typeface="+mj-ea"/>
                <a:cs typeface="+mj-cs"/>
              </a:rPr>
              <a:t>Persistence</a:t>
            </a:r>
          </a:p>
        </p:txBody>
      </p:sp>
      <p:sp>
        <p:nvSpPr>
          <p:cNvPr id="4" name="Shape 1"/>
          <p:cNvSpPr/>
          <p:nvPr/>
        </p:nvSpPr>
        <p:spPr>
          <a:xfrm>
            <a:off x="932259" y="2498031"/>
            <a:ext cx="25400" cy="3326607"/>
          </a:xfrm>
          <a:prstGeom prst="roundRect">
            <a:avLst>
              <a:gd name="adj" fmla="val 111628"/>
            </a:avLst>
          </a:prstGeom>
          <a:solidFill>
            <a:srgbClr val="C6C6D2"/>
          </a:solidFill>
          <a:ln/>
        </p:spPr>
      </p:sp>
      <p:sp>
        <p:nvSpPr>
          <p:cNvPr id="5" name="Shape 2"/>
          <p:cNvSpPr/>
          <p:nvPr/>
        </p:nvSpPr>
        <p:spPr>
          <a:xfrm>
            <a:off x="1132185" y="2910582"/>
            <a:ext cx="661492" cy="25400"/>
          </a:xfrm>
          <a:prstGeom prst="roundRect">
            <a:avLst>
              <a:gd name="adj" fmla="val 111628"/>
            </a:avLst>
          </a:prstGeom>
          <a:solidFill>
            <a:srgbClr val="C6C6D2"/>
          </a:solidFill>
          <a:ln/>
        </p:spPr>
      </p:sp>
      <p:sp>
        <p:nvSpPr>
          <p:cNvPr id="6" name="Shape 3"/>
          <p:cNvSpPr/>
          <p:nvPr/>
        </p:nvSpPr>
        <p:spPr>
          <a:xfrm>
            <a:off x="732333" y="2710656"/>
            <a:ext cx="425252" cy="425252"/>
          </a:xfrm>
          <a:prstGeom prst="roundRect">
            <a:avLst>
              <a:gd name="adj" fmla="val 6667"/>
            </a:avLst>
          </a:prstGeom>
          <a:solidFill>
            <a:srgbClr val="E0E0EC"/>
          </a:solidFill>
          <a:ln/>
        </p:spPr>
      </p:sp>
      <p:sp>
        <p:nvSpPr>
          <p:cNvPr id="7" name="Text 4"/>
          <p:cNvSpPr/>
          <p:nvPr/>
        </p:nvSpPr>
        <p:spPr>
          <a:xfrm>
            <a:off x="890588" y="2781499"/>
            <a:ext cx="108644" cy="283568"/>
          </a:xfrm>
          <a:prstGeom prst="rect">
            <a:avLst/>
          </a:prstGeom>
          <a:noFill/>
          <a:ln/>
        </p:spPr>
        <p:txBody>
          <a:bodyPr wrap="none" lIns="0" tIns="0" rIns="0" bIns="0" rtlCol="0" anchor="t"/>
          <a:lstStyle/>
          <a:p>
            <a:pPr algn="ctr">
              <a:lnSpc>
                <a:spcPts val="2208"/>
              </a:lnSpc>
            </a:pPr>
            <a:r>
              <a:rPr lang="en-US" sz="2208" b="1" dirty="0">
                <a:solidFill>
                  <a:srgbClr val="39393C"/>
                </a:solidFill>
                <a:latin typeface="Playfair Display Bold" pitchFamily="34" charset="0"/>
                <a:ea typeface="Playfair Display Bold" pitchFamily="34" charset="-122"/>
                <a:cs typeface="Playfair Display Bold" pitchFamily="34" charset="-120"/>
              </a:rPr>
              <a:t>1</a:t>
            </a:r>
            <a:endParaRPr lang="en-US" sz="2208" dirty="0">
              <a:solidFill>
                <a:srgbClr val="000000"/>
              </a:solidFill>
            </a:endParaRPr>
          </a:p>
        </p:txBody>
      </p:sp>
      <p:sp>
        <p:nvSpPr>
          <p:cNvPr id="8" name="Text 5"/>
          <p:cNvSpPr/>
          <p:nvPr/>
        </p:nvSpPr>
        <p:spPr>
          <a:xfrm>
            <a:off x="1984573" y="2687043"/>
            <a:ext cx="4973935" cy="604838"/>
          </a:xfrm>
          <a:prstGeom prst="rect">
            <a:avLst/>
          </a:prstGeom>
          <a:noFill/>
          <a:ln/>
        </p:spPr>
        <p:txBody>
          <a:bodyPr wrap="square" lIns="0" tIns="0" rIns="0" bIns="0" rtlCol="0" anchor="t"/>
          <a:lstStyle/>
          <a:p>
            <a:pPr>
              <a:lnSpc>
                <a:spcPts val="2375"/>
              </a:lnSpc>
            </a:pPr>
            <a:r>
              <a:rPr lang="en-US" sz="1458" dirty="0">
                <a:solidFill>
                  <a:srgbClr val="39393C"/>
                </a:solidFill>
                <a:latin typeface="Open Sans" pitchFamily="34" charset="0"/>
                <a:ea typeface="Open Sans" pitchFamily="34" charset="-122"/>
                <a:cs typeface="Open Sans" pitchFamily="34" charset="-120"/>
              </a:rPr>
              <a:t>Jakarta Persistence est une spécification pour la persistance des données.</a:t>
            </a:r>
            <a:endParaRPr lang="en-US" sz="1458" dirty="0">
              <a:solidFill>
                <a:srgbClr val="000000"/>
              </a:solidFill>
            </a:endParaRPr>
          </a:p>
        </p:txBody>
      </p:sp>
      <p:sp>
        <p:nvSpPr>
          <p:cNvPr id="9" name="Shape 6"/>
          <p:cNvSpPr/>
          <p:nvPr/>
        </p:nvSpPr>
        <p:spPr>
          <a:xfrm>
            <a:off x="1132185" y="4082455"/>
            <a:ext cx="661492" cy="25400"/>
          </a:xfrm>
          <a:prstGeom prst="roundRect">
            <a:avLst>
              <a:gd name="adj" fmla="val 111628"/>
            </a:avLst>
          </a:prstGeom>
          <a:solidFill>
            <a:srgbClr val="C6C6D2"/>
          </a:solidFill>
          <a:ln/>
        </p:spPr>
      </p:sp>
      <p:sp>
        <p:nvSpPr>
          <p:cNvPr id="10" name="Shape 7"/>
          <p:cNvSpPr/>
          <p:nvPr/>
        </p:nvSpPr>
        <p:spPr>
          <a:xfrm>
            <a:off x="732333" y="3882529"/>
            <a:ext cx="425252" cy="425252"/>
          </a:xfrm>
          <a:prstGeom prst="roundRect">
            <a:avLst>
              <a:gd name="adj" fmla="val 6667"/>
            </a:avLst>
          </a:prstGeom>
          <a:solidFill>
            <a:srgbClr val="E0E0EC"/>
          </a:solidFill>
          <a:ln/>
        </p:spPr>
      </p:sp>
      <p:sp>
        <p:nvSpPr>
          <p:cNvPr id="11" name="Text 8"/>
          <p:cNvSpPr/>
          <p:nvPr/>
        </p:nvSpPr>
        <p:spPr>
          <a:xfrm>
            <a:off x="870743" y="3953371"/>
            <a:ext cx="148332" cy="283568"/>
          </a:xfrm>
          <a:prstGeom prst="rect">
            <a:avLst/>
          </a:prstGeom>
          <a:noFill/>
          <a:ln/>
        </p:spPr>
        <p:txBody>
          <a:bodyPr wrap="none" lIns="0" tIns="0" rIns="0" bIns="0" rtlCol="0" anchor="t"/>
          <a:lstStyle/>
          <a:p>
            <a:pPr algn="ctr">
              <a:lnSpc>
                <a:spcPts val="2208"/>
              </a:lnSpc>
            </a:pPr>
            <a:r>
              <a:rPr lang="en-US" sz="2208" b="1" dirty="0">
                <a:solidFill>
                  <a:srgbClr val="39393C"/>
                </a:solidFill>
                <a:latin typeface="Playfair Display Bold" pitchFamily="34" charset="0"/>
                <a:ea typeface="Playfair Display Bold" pitchFamily="34" charset="-122"/>
                <a:cs typeface="Playfair Display Bold" pitchFamily="34" charset="-120"/>
              </a:rPr>
              <a:t>2</a:t>
            </a:r>
            <a:endParaRPr lang="en-US" sz="2208" dirty="0">
              <a:solidFill>
                <a:srgbClr val="000000"/>
              </a:solidFill>
            </a:endParaRPr>
          </a:p>
        </p:txBody>
      </p:sp>
      <p:sp>
        <p:nvSpPr>
          <p:cNvPr id="12" name="Text 9"/>
          <p:cNvSpPr/>
          <p:nvPr/>
        </p:nvSpPr>
        <p:spPr>
          <a:xfrm>
            <a:off x="1984573" y="3858915"/>
            <a:ext cx="4973935" cy="604838"/>
          </a:xfrm>
          <a:prstGeom prst="rect">
            <a:avLst/>
          </a:prstGeom>
          <a:noFill/>
          <a:ln/>
        </p:spPr>
        <p:txBody>
          <a:bodyPr wrap="square" lIns="0" tIns="0" rIns="0" bIns="0" rtlCol="0" anchor="t"/>
          <a:lstStyle/>
          <a:p>
            <a:pPr>
              <a:lnSpc>
                <a:spcPts val="2375"/>
              </a:lnSpc>
            </a:pPr>
            <a:r>
              <a:rPr lang="en-US" sz="1458" dirty="0">
                <a:solidFill>
                  <a:srgbClr val="39393C"/>
                </a:solidFill>
                <a:latin typeface="Open Sans" pitchFamily="34" charset="0"/>
                <a:ea typeface="Open Sans" pitchFamily="34" charset="-122"/>
                <a:cs typeface="Open Sans" pitchFamily="34" charset="-120"/>
              </a:rPr>
              <a:t>Elle permet de mapper des objets Java à des tables de base de données, simplifiant la gestion des données.</a:t>
            </a:r>
            <a:endParaRPr lang="en-US" sz="1458" dirty="0">
              <a:solidFill>
                <a:srgbClr val="000000"/>
              </a:solidFill>
            </a:endParaRPr>
          </a:p>
        </p:txBody>
      </p:sp>
      <p:sp>
        <p:nvSpPr>
          <p:cNvPr id="13" name="Shape 10"/>
          <p:cNvSpPr/>
          <p:nvPr/>
        </p:nvSpPr>
        <p:spPr>
          <a:xfrm>
            <a:off x="1132185" y="5254328"/>
            <a:ext cx="661492" cy="25400"/>
          </a:xfrm>
          <a:prstGeom prst="roundRect">
            <a:avLst>
              <a:gd name="adj" fmla="val 111628"/>
            </a:avLst>
          </a:prstGeom>
          <a:solidFill>
            <a:srgbClr val="C6C6D2"/>
          </a:solidFill>
          <a:ln/>
        </p:spPr>
      </p:sp>
      <p:sp>
        <p:nvSpPr>
          <p:cNvPr id="14" name="Shape 11"/>
          <p:cNvSpPr/>
          <p:nvPr/>
        </p:nvSpPr>
        <p:spPr>
          <a:xfrm>
            <a:off x="732333" y="5054402"/>
            <a:ext cx="425252" cy="425252"/>
          </a:xfrm>
          <a:prstGeom prst="roundRect">
            <a:avLst>
              <a:gd name="adj" fmla="val 6667"/>
            </a:avLst>
          </a:prstGeom>
          <a:solidFill>
            <a:srgbClr val="E0E0EC"/>
          </a:solidFill>
          <a:ln/>
        </p:spPr>
      </p:sp>
      <p:sp>
        <p:nvSpPr>
          <p:cNvPr id="15" name="Text 12"/>
          <p:cNvSpPr/>
          <p:nvPr/>
        </p:nvSpPr>
        <p:spPr>
          <a:xfrm>
            <a:off x="875705" y="5125244"/>
            <a:ext cx="138410" cy="283568"/>
          </a:xfrm>
          <a:prstGeom prst="rect">
            <a:avLst/>
          </a:prstGeom>
          <a:noFill/>
          <a:ln/>
        </p:spPr>
        <p:txBody>
          <a:bodyPr wrap="none" lIns="0" tIns="0" rIns="0" bIns="0" rtlCol="0" anchor="t"/>
          <a:lstStyle/>
          <a:p>
            <a:pPr algn="ctr">
              <a:lnSpc>
                <a:spcPts val="2208"/>
              </a:lnSpc>
            </a:pPr>
            <a:r>
              <a:rPr lang="en-US" sz="2208" b="1" dirty="0">
                <a:solidFill>
                  <a:srgbClr val="39393C"/>
                </a:solidFill>
                <a:latin typeface="Playfair Display Bold" pitchFamily="34" charset="0"/>
                <a:ea typeface="Playfair Display Bold" pitchFamily="34" charset="-122"/>
                <a:cs typeface="Playfair Display Bold" pitchFamily="34" charset="-120"/>
              </a:rPr>
              <a:t>3</a:t>
            </a:r>
            <a:endParaRPr lang="en-US" sz="2208" dirty="0">
              <a:solidFill>
                <a:srgbClr val="000000"/>
              </a:solidFill>
            </a:endParaRPr>
          </a:p>
        </p:txBody>
      </p:sp>
      <p:sp>
        <p:nvSpPr>
          <p:cNvPr id="16" name="Text 13"/>
          <p:cNvSpPr/>
          <p:nvPr/>
        </p:nvSpPr>
        <p:spPr>
          <a:xfrm>
            <a:off x="1984573" y="5030788"/>
            <a:ext cx="4973935" cy="604838"/>
          </a:xfrm>
          <a:prstGeom prst="rect">
            <a:avLst/>
          </a:prstGeom>
          <a:noFill/>
          <a:ln/>
        </p:spPr>
        <p:txBody>
          <a:bodyPr wrap="square" lIns="0" tIns="0" rIns="0" bIns="0" rtlCol="0" anchor="t"/>
          <a:lstStyle/>
          <a:p>
            <a:pPr>
              <a:lnSpc>
                <a:spcPts val="2375"/>
              </a:lnSpc>
            </a:pPr>
            <a:r>
              <a:rPr lang="en-US" sz="1458" dirty="0">
                <a:solidFill>
                  <a:srgbClr val="39393C"/>
                </a:solidFill>
                <a:latin typeface="Open Sans" pitchFamily="34" charset="0"/>
                <a:ea typeface="Open Sans" pitchFamily="34" charset="-122"/>
                <a:cs typeface="Open Sans" pitchFamily="34" charset="-120"/>
              </a:rPr>
              <a:t>Elle offre des fonctionnalités telles que la gestion des relations, la validation et la récupération des données.</a:t>
            </a:r>
            <a:endParaRPr lang="en-US" sz="1458" dirty="0">
              <a:solidFill>
                <a:srgbClr val="000000"/>
              </a:solidFill>
            </a:endParaRPr>
          </a:p>
        </p:txBody>
      </p:sp>
    </p:spTree>
    <p:extLst>
      <p:ext uri="{BB962C8B-B14F-4D97-AF65-F5344CB8AC3E}">
        <p14:creationId xmlns:p14="http://schemas.microsoft.com/office/powerpoint/2010/main" val="40857920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buFont typeface="Arial" panose="020B0604020202020204" pitchFamily="34" charset="0"/>
              <a:buChar char="•"/>
            </a:pPr>
            <a:r>
              <a:rPr lang="fr-FR" dirty="0"/>
              <a:t>Les expressions permettent d’évaluer une valeur et de l’afficher dans la sortie de la page</a:t>
            </a:r>
            <a:r>
              <a:rPr lang="fr-FR" dirty="0" smtClean="0"/>
              <a:t>.</a:t>
            </a:r>
            <a:endParaRPr lang="fr-FR" dirty="0"/>
          </a:p>
          <a:p>
            <a:pPr>
              <a:buFont typeface="Arial" panose="020B0604020202020204" pitchFamily="34" charset="0"/>
              <a:buChar char="•"/>
            </a:pPr>
            <a:r>
              <a:rPr lang="fr-FR" dirty="0" smtClean="0"/>
              <a:t>Exemple : </a:t>
            </a:r>
          </a:p>
          <a:p>
            <a:pPr marL="0" indent="0">
              <a:buNone/>
            </a:pPr>
            <a:r>
              <a:rPr lang="fr-FR" dirty="0" smtClean="0"/>
              <a:t>&lt;%</a:t>
            </a:r>
            <a:endParaRPr lang="fr-FR" dirty="0"/>
          </a:p>
          <a:p>
            <a:pPr marL="0" indent="0">
              <a:buNone/>
            </a:pPr>
            <a:r>
              <a:rPr lang="fr-FR" dirty="0"/>
              <a:t>    String nom = "Jean";</a:t>
            </a:r>
          </a:p>
          <a:p>
            <a:pPr marL="0" indent="0">
              <a:buNone/>
            </a:pPr>
            <a:r>
              <a:rPr lang="fr-FR" dirty="0" smtClean="0"/>
              <a:t> %&gt;</a:t>
            </a:r>
            <a:endParaRPr lang="fr-FR" dirty="0"/>
          </a:p>
          <a:p>
            <a:pPr marL="0" indent="0">
              <a:buNone/>
            </a:pPr>
            <a:r>
              <a:rPr lang="fr-FR" dirty="0" smtClean="0"/>
              <a:t> Bonjour</a:t>
            </a:r>
            <a:r>
              <a:rPr lang="fr-FR" dirty="0"/>
              <a:t>, &lt;%= nom %&gt; </a:t>
            </a:r>
            <a:r>
              <a:rPr lang="fr-FR" dirty="0" smtClean="0"/>
              <a:t>!</a:t>
            </a:r>
          </a:p>
          <a:p>
            <a:pPr>
              <a:buFont typeface="Arial" panose="020B0604020202020204" pitchFamily="34" charset="0"/>
              <a:buChar char="•"/>
            </a:pPr>
            <a:r>
              <a:rPr lang="fr-FR" dirty="0" smtClean="0"/>
              <a:t>Est équivalent à :</a:t>
            </a:r>
          </a:p>
          <a:p>
            <a:pPr marL="0" indent="0">
              <a:buNone/>
            </a:pPr>
            <a:r>
              <a:rPr lang="fr-FR" dirty="0" smtClean="0"/>
              <a:t>Bonjour &lt;% </a:t>
            </a:r>
            <a:r>
              <a:rPr lang="fr-FR" dirty="0" err="1" smtClean="0"/>
              <a:t>out.println</a:t>
            </a:r>
            <a:r>
              <a:rPr lang="fr-FR" dirty="0" smtClean="0"/>
              <a:t>(nom); %&gt;</a:t>
            </a:r>
            <a:endParaRPr lang="fr-FR" dirty="0"/>
          </a:p>
          <a:p>
            <a:pPr>
              <a:buFont typeface="Arial" panose="020B0604020202020204" pitchFamily="34" charset="0"/>
              <a:buChar char="•"/>
            </a:pPr>
            <a:endParaRPr lang="fr-FR" dirty="0"/>
          </a:p>
        </p:txBody>
      </p:sp>
      <p:sp>
        <p:nvSpPr>
          <p:cNvPr id="4" name="Rectangle 1"/>
          <p:cNvSpPr>
            <a:spLocks noGrp="1" noChangeArrowheads="1"/>
          </p:cNvSpPr>
          <p:nvPr>
            <p:ph type="title"/>
          </p:nvPr>
        </p:nvSpPr>
        <p:spPr bwMode="auto">
          <a:xfrm>
            <a:off x="1097280" y="649126"/>
            <a:ext cx="6640536" cy="725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Aft>
                <a:spcPct val="0"/>
              </a:spcAft>
            </a:pPr>
            <a:r>
              <a:rPr lang="fr-FR" altLang="fr-FR" dirty="0"/>
              <a:t>c) Expressions (&lt;%= ... %&gt;) </a:t>
            </a:r>
          </a:p>
        </p:txBody>
      </p:sp>
    </p:spTree>
    <p:extLst>
      <p:ext uri="{BB962C8B-B14F-4D97-AF65-F5344CB8AC3E}">
        <p14:creationId xmlns:p14="http://schemas.microsoft.com/office/powerpoint/2010/main" val="190947112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2. </a:t>
            </a:r>
            <a:r>
              <a:rPr lang="fr-FR" b="1" dirty="0"/>
              <a:t>Scripts sous la forme d’EL (Jakarta Expression </a:t>
            </a:r>
            <a:r>
              <a:rPr lang="fr-FR" b="1" dirty="0" err="1"/>
              <a:t>Language</a:t>
            </a:r>
            <a:r>
              <a:rPr lang="fr-FR" b="1" dirty="0"/>
              <a:t>)</a:t>
            </a:r>
            <a:endParaRPr lang="fr-FR" dirty="0"/>
          </a:p>
        </p:txBody>
      </p:sp>
      <p:sp>
        <p:nvSpPr>
          <p:cNvPr id="3" name="Espace réservé du contenu 2"/>
          <p:cNvSpPr>
            <a:spLocks noGrp="1"/>
          </p:cNvSpPr>
          <p:nvPr>
            <p:ph idx="1"/>
          </p:nvPr>
        </p:nvSpPr>
        <p:spPr/>
        <p:txBody>
          <a:bodyPr/>
          <a:lstStyle/>
          <a:p>
            <a:pPr>
              <a:buFont typeface="Arial" panose="020B0604020202020204" pitchFamily="34" charset="0"/>
              <a:buChar char="•"/>
            </a:pPr>
            <a:r>
              <a:rPr lang="fr-FR" dirty="0"/>
              <a:t>L’EL est un langage d’expression efficace pour remplacer le Java dans les pages JSP. </a:t>
            </a:r>
            <a:endParaRPr lang="fr-FR" dirty="0" smtClean="0"/>
          </a:p>
          <a:p>
            <a:pPr>
              <a:buFont typeface="Arial" panose="020B0604020202020204" pitchFamily="34" charset="0"/>
              <a:buChar char="•"/>
            </a:pPr>
            <a:r>
              <a:rPr lang="fr-FR" dirty="0" smtClean="0"/>
              <a:t>Il </a:t>
            </a:r>
            <a:r>
              <a:rPr lang="fr-FR" dirty="0"/>
              <a:t>permet de manipuler les objets Java et d’évaluer des expressions. Il ne permet pas de mettre en place des structures de code comme des conditionnelles ou des répétitives. </a:t>
            </a:r>
            <a:endParaRPr lang="fr-FR" dirty="0" smtClean="0"/>
          </a:p>
          <a:p>
            <a:pPr>
              <a:buFont typeface="Arial" panose="020B0604020202020204" pitchFamily="34" charset="0"/>
              <a:buChar char="•"/>
            </a:pPr>
            <a:r>
              <a:rPr lang="fr-FR" dirty="0" smtClean="0"/>
              <a:t>Pour </a:t>
            </a:r>
            <a:r>
              <a:rPr lang="fr-FR" dirty="0"/>
              <a:t>cela, il est nécessaire de l’utiliser en lien avec des balises JSTL. </a:t>
            </a:r>
            <a:endParaRPr lang="fr-FR" dirty="0" smtClean="0"/>
          </a:p>
          <a:p>
            <a:pPr>
              <a:buFont typeface="Arial" panose="020B0604020202020204" pitchFamily="34" charset="0"/>
              <a:buChar char="•"/>
            </a:pPr>
            <a:r>
              <a:rPr lang="fr-FR" dirty="0" smtClean="0"/>
              <a:t>L’EL </a:t>
            </a:r>
            <a:r>
              <a:rPr lang="fr-FR" dirty="0"/>
              <a:t>est aussi utilisé avec la technologie JSF. </a:t>
            </a:r>
            <a:endParaRPr lang="fr-FR" dirty="0" smtClean="0"/>
          </a:p>
          <a:p>
            <a:pPr>
              <a:buFont typeface="Arial" panose="020B0604020202020204" pitchFamily="34" charset="0"/>
              <a:buChar char="•"/>
            </a:pPr>
            <a:r>
              <a:rPr lang="fr-FR" dirty="0" smtClean="0"/>
              <a:t> </a:t>
            </a:r>
            <a:r>
              <a:rPr lang="fr-FR" dirty="0"/>
              <a:t>L’EL est actuellement dans sa version 4.0. </a:t>
            </a:r>
          </a:p>
        </p:txBody>
      </p:sp>
    </p:spTree>
    <p:extLst>
      <p:ext uri="{BB962C8B-B14F-4D97-AF65-F5344CB8AC3E}">
        <p14:creationId xmlns:p14="http://schemas.microsoft.com/office/powerpoint/2010/main" val="76263971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Jakarta Expression </a:t>
            </a:r>
            <a:r>
              <a:rPr lang="fr-FR" b="1" dirty="0" err="1" smtClean="0"/>
              <a:t>Language</a:t>
            </a:r>
            <a:r>
              <a:rPr lang="fr-FR" b="1" dirty="0" smtClean="0"/>
              <a:t> : Syntaxe</a:t>
            </a:r>
            <a:endParaRPr lang="fr-FR" dirty="0"/>
          </a:p>
        </p:txBody>
      </p:sp>
      <p:sp>
        <p:nvSpPr>
          <p:cNvPr id="3" name="Espace réservé du contenu 2"/>
          <p:cNvSpPr>
            <a:spLocks noGrp="1"/>
          </p:cNvSpPr>
          <p:nvPr>
            <p:ph idx="1"/>
          </p:nvPr>
        </p:nvSpPr>
        <p:spPr/>
        <p:txBody>
          <a:bodyPr>
            <a:normAutofit fontScale="55000" lnSpcReduction="20000"/>
          </a:bodyPr>
          <a:lstStyle/>
          <a:p>
            <a:pPr>
              <a:buFont typeface="Arial" panose="020B0604020202020204" pitchFamily="34" charset="0"/>
              <a:buChar char="•"/>
            </a:pPr>
            <a:r>
              <a:rPr lang="fr-FR" dirty="0"/>
              <a:t>Une expression EL s’écrit de cette manière </a:t>
            </a:r>
            <a:r>
              <a:rPr lang="fr-FR" dirty="0" smtClean="0"/>
              <a:t>:</a:t>
            </a:r>
          </a:p>
          <a:p>
            <a:pPr marL="0" indent="0">
              <a:buNone/>
            </a:pPr>
            <a:r>
              <a:rPr lang="fr-FR" dirty="0"/>
              <a:t> </a:t>
            </a:r>
            <a:r>
              <a:rPr lang="fr-FR" dirty="0" smtClean="0"/>
              <a:t>      ${ </a:t>
            </a:r>
            <a:r>
              <a:rPr lang="fr-FR" dirty="0"/>
              <a:t>expression } </a:t>
            </a:r>
            <a:endParaRPr lang="fr-FR" dirty="0" smtClean="0"/>
          </a:p>
          <a:p>
            <a:pPr>
              <a:buFont typeface="Arial" panose="020B0604020202020204" pitchFamily="34" charset="0"/>
              <a:buChar char="•"/>
            </a:pPr>
            <a:r>
              <a:rPr lang="fr-FR" dirty="0"/>
              <a:t>L’expression débute par ${ et se termine par }. Entre ces deux bornes se trouve l’expression EL. </a:t>
            </a:r>
            <a:endParaRPr lang="fr-FR" dirty="0" smtClean="0"/>
          </a:p>
          <a:p>
            <a:pPr>
              <a:buFont typeface="Arial" panose="020B0604020202020204" pitchFamily="34" charset="0"/>
              <a:buChar char="•"/>
            </a:pPr>
            <a:r>
              <a:rPr lang="fr-FR" dirty="0" smtClean="0"/>
              <a:t>Les </a:t>
            </a:r>
            <a:r>
              <a:rPr lang="fr-FR" dirty="0"/>
              <a:t>opérateurs . et [] permettent d’accéder aux variables membres et aux méthodes des objets manipulés</a:t>
            </a:r>
            <a:r>
              <a:rPr lang="fr-FR" dirty="0" smtClean="0"/>
              <a:t>.</a:t>
            </a:r>
          </a:p>
          <a:p>
            <a:pPr>
              <a:buFont typeface="Arial" panose="020B0604020202020204" pitchFamily="34" charset="0"/>
              <a:buChar char="•"/>
            </a:pPr>
            <a:r>
              <a:rPr lang="fr-FR" dirty="0"/>
              <a:t>L’exemple suivant permet de lire le nom d’un client :</a:t>
            </a:r>
          </a:p>
          <a:p>
            <a:pPr>
              <a:buFont typeface="Arial" panose="020B0604020202020204" pitchFamily="34" charset="0"/>
              <a:buChar char="•"/>
            </a:pPr>
            <a:endParaRPr lang="fr-FR" dirty="0"/>
          </a:p>
          <a:p>
            <a:pPr marL="0" indent="0">
              <a:buNone/>
            </a:pPr>
            <a:r>
              <a:rPr lang="fr-FR" dirty="0" smtClean="0"/>
              <a:t>        ${</a:t>
            </a:r>
            <a:r>
              <a:rPr lang="fr-FR" dirty="0" err="1"/>
              <a:t>client.nom</a:t>
            </a:r>
            <a:r>
              <a:rPr lang="fr-FR" dirty="0"/>
              <a:t>} </a:t>
            </a:r>
          </a:p>
          <a:p>
            <a:pPr>
              <a:buFont typeface="Arial" panose="020B0604020202020204" pitchFamily="34" charset="0"/>
              <a:buChar char="•"/>
            </a:pPr>
            <a:r>
              <a:rPr lang="fr-FR" dirty="0"/>
              <a:t>L’exemple suivant permet de lire le premier message d’un client :</a:t>
            </a:r>
          </a:p>
          <a:p>
            <a:pPr>
              <a:buFont typeface="Arial" panose="020B0604020202020204" pitchFamily="34" charset="0"/>
              <a:buChar char="•"/>
            </a:pPr>
            <a:endParaRPr lang="fr-FR" dirty="0"/>
          </a:p>
          <a:p>
            <a:pPr marL="0" indent="0">
              <a:buNone/>
            </a:pPr>
            <a:r>
              <a:rPr lang="fr-FR" dirty="0" smtClean="0"/>
              <a:t>       ${</a:t>
            </a:r>
            <a:r>
              <a:rPr lang="fr-FR" dirty="0" err="1"/>
              <a:t>client.messages</a:t>
            </a:r>
            <a:r>
              <a:rPr lang="fr-FR" dirty="0"/>
              <a:t>[0].message} </a:t>
            </a:r>
          </a:p>
          <a:p>
            <a:pPr>
              <a:buFont typeface="Arial" panose="020B0604020202020204" pitchFamily="34" charset="0"/>
              <a:buChar char="•"/>
            </a:pPr>
            <a:r>
              <a:rPr lang="fr-FR" dirty="0"/>
              <a:t>L’exemple suivant permet d’appeler la méthode </a:t>
            </a:r>
            <a:r>
              <a:rPr lang="fr-FR" dirty="0" err="1"/>
              <a:t>toString</a:t>
            </a:r>
            <a:r>
              <a:rPr lang="fr-FR" dirty="0"/>
              <a:t>() d’un client :</a:t>
            </a:r>
          </a:p>
          <a:p>
            <a:pPr>
              <a:buFont typeface="Arial" panose="020B0604020202020204" pitchFamily="34" charset="0"/>
              <a:buChar char="•"/>
            </a:pPr>
            <a:endParaRPr lang="fr-FR" dirty="0"/>
          </a:p>
          <a:p>
            <a:pPr marL="0" indent="0">
              <a:buNone/>
            </a:pPr>
            <a:r>
              <a:rPr lang="fr-FR" dirty="0" smtClean="0"/>
              <a:t>          ${</a:t>
            </a:r>
            <a:r>
              <a:rPr lang="fr-FR" dirty="0" err="1"/>
              <a:t>client.toString</a:t>
            </a:r>
            <a:r>
              <a:rPr lang="fr-FR" dirty="0"/>
              <a:t>()} </a:t>
            </a:r>
            <a:endParaRPr lang="fr-FR" dirty="0" smtClean="0"/>
          </a:p>
          <a:p>
            <a:pPr marL="0" indent="0">
              <a:buNone/>
            </a:pPr>
            <a:endParaRPr lang="fr-FR" dirty="0"/>
          </a:p>
          <a:p>
            <a:pPr marL="0" indent="0">
              <a:buNone/>
            </a:pPr>
            <a:endParaRPr lang="fr-FR" dirty="0" smtClean="0"/>
          </a:p>
          <a:p>
            <a:pPr marL="0" indent="0">
              <a:buNone/>
            </a:pPr>
            <a:endParaRPr lang="fr-FR" dirty="0"/>
          </a:p>
        </p:txBody>
      </p:sp>
    </p:spTree>
    <p:extLst>
      <p:ext uri="{BB962C8B-B14F-4D97-AF65-F5344CB8AC3E}">
        <p14:creationId xmlns:p14="http://schemas.microsoft.com/office/powerpoint/2010/main" val="350487176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a:t>Les actions standards sont des balises supplémentaires disponibles dans une page JSP pour faciliter sa création. </a:t>
            </a:r>
            <a:endParaRPr lang="fr-FR" dirty="0" smtClean="0"/>
          </a:p>
          <a:p>
            <a:r>
              <a:rPr lang="fr-FR" dirty="0" smtClean="0"/>
              <a:t>Ces </a:t>
            </a:r>
            <a:r>
              <a:rPr lang="fr-FR" dirty="0"/>
              <a:t>balises sont un substitut aux scriptlets afin de simplifier l’écriture des pages JSP et de rendre ce travail possible par des informaticiens ne maîtrisant pas le langage Java</a:t>
            </a:r>
            <a:r>
              <a:rPr lang="fr-FR" dirty="0" smtClean="0"/>
              <a:t>.</a:t>
            </a:r>
            <a:endParaRPr lang="fr-FR" dirty="0"/>
          </a:p>
        </p:txBody>
      </p:sp>
      <p:sp>
        <p:nvSpPr>
          <p:cNvPr id="4" name="Rectangle 1"/>
          <p:cNvSpPr>
            <a:spLocks noGrp="1" noChangeArrowheads="1"/>
          </p:cNvSpPr>
          <p:nvPr>
            <p:ph type="title"/>
          </p:nvPr>
        </p:nvSpPr>
        <p:spPr bwMode="auto">
          <a:xfrm>
            <a:off x="1097280" y="649126"/>
            <a:ext cx="8420960" cy="725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indent="0" fontAlgn="base">
              <a:spcAft>
                <a:spcPct val="0"/>
              </a:spcAft>
              <a:buClrTx/>
              <a:buSzTx/>
              <a:tabLst/>
            </a:pPr>
            <a:r>
              <a:rPr lang="fr-FR" altLang="fr-FR" dirty="0"/>
              <a:t>3. Actions standards JSP (&lt;</a:t>
            </a:r>
            <a:r>
              <a:rPr lang="fr-FR" altLang="fr-FR" dirty="0" err="1"/>
              <a:t>jsp</a:t>
            </a:r>
            <a:r>
              <a:rPr lang="fr-FR" altLang="fr-FR" dirty="0"/>
              <a:t>:...&gt;) </a:t>
            </a:r>
          </a:p>
        </p:txBody>
      </p:sp>
    </p:spTree>
    <p:extLst>
      <p:ext uri="{BB962C8B-B14F-4D97-AF65-F5344CB8AC3E}">
        <p14:creationId xmlns:p14="http://schemas.microsoft.com/office/powerpoint/2010/main" val="40053923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Actions standards</a:t>
            </a:r>
            <a:endParaRPr lang="fr-FR" dirty="0"/>
          </a:p>
        </p:txBody>
      </p:sp>
      <p:sp>
        <p:nvSpPr>
          <p:cNvPr id="3" name="Espace réservé du contenu 2"/>
          <p:cNvSpPr>
            <a:spLocks noGrp="1"/>
          </p:cNvSpPr>
          <p:nvPr>
            <p:ph idx="1"/>
          </p:nvPr>
        </p:nvSpPr>
        <p:spPr/>
        <p:txBody>
          <a:bodyPr>
            <a:normAutofit/>
          </a:bodyPr>
          <a:lstStyle/>
          <a:p>
            <a:pPr>
              <a:buFont typeface="Arial" panose="020B0604020202020204" pitchFamily="34" charset="0"/>
              <a:buChar char="•"/>
            </a:pPr>
            <a:r>
              <a:rPr lang="fr-FR" dirty="0" smtClean="0"/>
              <a:t> Plusieurs </a:t>
            </a:r>
            <a:r>
              <a:rPr lang="fr-FR" dirty="0"/>
              <a:t>balises présentées par la suite utilisent la notion de JavaBean. </a:t>
            </a:r>
            <a:endParaRPr lang="fr-FR" dirty="0" smtClean="0"/>
          </a:p>
          <a:p>
            <a:pPr>
              <a:buFont typeface="Arial" panose="020B0604020202020204" pitchFamily="34" charset="0"/>
              <a:buChar char="•"/>
            </a:pPr>
            <a:r>
              <a:rPr lang="fr-FR" dirty="0" smtClean="0"/>
              <a:t>Un </a:t>
            </a:r>
            <a:r>
              <a:rPr lang="fr-FR" dirty="0"/>
              <a:t>JavaBean est tout simplement une classe Java respectant certaines règles d’écriture </a:t>
            </a:r>
            <a:r>
              <a:rPr lang="fr-FR" dirty="0" smtClean="0"/>
              <a:t>:</a:t>
            </a:r>
            <a:endParaRPr lang="fr-FR" dirty="0"/>
          </a:p>
          <a:p>
            <a:pPr lvl="1">
              <a:buFont typeface="Arial" panose="020B0604020202020204" pitchFamily="34" charset="0"/>
              <a:buChar char="•"/>
            </a:pPr>
            <a:r>
              <a:rPr lang="fr-FR" dirty="0"/>
              <a:t>La classe doit proposer un constructeur sans paramètre. Ce constructeur peut être le constructeur implicite disponible par défaut. Si au moins un autre constructeur est défini, à ce moment, il est obligatoire d’ajouter explicitement le constructeur sans paramètre dans la liste des constructeurs disponibles.</a:t>
            </a:r>
          </a:p>
          <a:p>
            <a:pPr lvl="1">
              <a:buFont typeface="Arial" panose="020B0604020202020204" pitchFamily="34" charset="0"/>
              <a:buChar char="•"/>
            </a:pPr>
            <a:r>
              <a:rPr lang="fr-FR" dirty="0"/>
              <a:t>Les variables membres privées doivent être accessibles au travers d’accesseurs et de mutateurs (</a:t>
            </a:r>
            <a:r>
              <a:rPr lang="fr-FR" i="1" dirty="0"/>
              <a:t>getters</a:t>
            </a:r>
            <a:r>
              <a:rPr lang="fr-FR" dirty="0"/>
              <a:t> et </a:t>
            </a:r>
            <a:r>
              <a:rPr lang="fr-FR" i="1" dirty="0"/>
              <a:t>setters</a:t>
            </a:r>
            <a:r>
              <a:rPr lang="fr-FR" dirty="0"/>
              <a:t> en anglais). Le nom de ces méthodes est de la forme suivante. Pour une variable membre nommée variable, le getter est </a:t>
            </a:r>
            <a:r>
              <a:rPr lang="fr-FR" dirty="0" err="1"/>
              <a:t>getVariable</a:t>
            </a:r>
            <a:r>
              <a:rPr lang="fr-FR" dirty="0"/>
              <a:t>() et le setter est </a:t>
            </a:r>
            <a:r>
              <a:rPr lang="fr-FR" dirty="0" err="1"/>
              <a:t>setVariable</a:t>
            </a:r>
            <a:r>
              <a:rPr lang="fr-FR" dirty="0"/>
              <a:t>(...). Ces deux méthodes constituent une propriété (</a:t>
            </a:r>
            <a:r>
              <a:rPr lang="fr-FR" i="1" dirty="0" err="1"/>
              <a:t>Property</a:t>
            </a:r>
            <a:r>
              <a:rPr lang="fr-FR" dirty="0"/>
              <a:t>).</a:t>
            </a:r>
          </a:p>
          <a:p>
            <a:pPr lvl="1">
              <a:buFont typeface="Arial" panose="020B0604020202020204" pitchFamily="34" charset="0"/>
              <a:buChar char="•"/>
            </a:pPr>
            <a:r>
              <a:rPr lang="fr-FR" dirty="0"/>
              <a:t>La classe ne doit pas être final. C’est-à-dire qu’elle doit pouvoir être dérivée.</a:t>
            </a:r>
          </a:p>
          <a:p>
            <a:pPr lvl="1">
              <a:buFont typeface="Arial" panose="020B0604020202020204" pitchFamily="34" charset="0"/>
              <a:buChar char="•"/>
            </a:pPr>
            <a:r>
              <a:rPr lang="fr-FR" dirty="0"/>
              <a:t>La classe doit implémenter l’interface </a:t>
            </a:r>
            <a:r>
              <a:rPr lang="fr-FR" dirty="0" err="1"/>
              <a:t>Serializable</a:t>
            </a:r>
            <a:r>
              <a:rPr lang="fr-FR" dirty="0"/>
              <a:t> afin notamment de pouvoir faire transiter l’objet sur le réseau.</a:t>
            </a:r>
          </a:p>
          <a:p>
            <a:pPr lvl="1">
              <a:buFont typeface="Arial" panose="020B0604020202020204" pitchFamily="34" charset="0"/>
              <a:buChar char="•"/>
            </a:pPr>
            <a:endParaRPr lang="fr-FR" dirty="0"/>
          </a:p>
        </p:txBody>
      </p:sp>
    </p:spTree>
    <p:extLst>
      <p:ext uri="{BB962C8B-B14F-4D97-AF65-F5344CB8AC3E}">
        <p14:creationId xmlns:p14="http://schemas.microsoft.com/office/powerpoint/2010/main" val="101724049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Actions standards JSP</a:t>
            </a:r>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2265412463"/>
              </p:ext>
            </p:extLst>
          </p:nvPr>
        </p:nvGraphicFramePr>
        <p:xfrm>
          <a:off x="949235" y="1782667"/>
          <a:ext cx="10206445" cy="4768799"/>
        </p:xfrm>
        <a:graphic>
          <a:graphicData uri="http://schemas.openxmlformats.org/drawingml/2006/table">
            <a:tbl>
              <a:tblPr/>
              <a:tblGrid>
                <a:gridCol w="2799805"/>
                <a:gridCol w="2468880"/>
                <a:gridCol w="2468880"/>
                <a:gridCol w="2468880"/>
              </a:tblGrid>
              <a:tr h="137529">
                <a:tc>
                  <a:txBody>
                    <a:bodyPr/>
                    <a:lstStyle/>
                    <a:p>
                      <a:r>
                        <a:rPr lang="fr-FR" sz="1200" b="1"/>
                        <a:t>Action JSP</a:t>
                      </a:r>
                      <a:endParaRPr lang="fr-FR" sz="1200"/>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b="1"/>
                        <a:t>Description</a:t>
                      </a:r>
                      <a:endParaRPr lang="fr-FR" sz="1200"/>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b="1"/>
                        <a:t>Syntaxe</a:t>
                      </a:r>
                      <a:endParaRPr lang="fr-FR" sz="1200"/>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b="1"/>
                        <a:t>Exemple</a:t>
                      </a:r>
                      <a:endParaRPr lang="fr-FR" sz="1200"/>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40676">
                <a:tc>
                  <a:txBody>
                    <a:bodyPr/>
                    <a:lstStyle/>
                    <a:p>
                      <a:r>
                        <a:rPr lang="fr-FR" sz="1200"/>
                        <a:t>&lt;jsp:include&gt;</a:t>
                      </a:r>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a:t>Inclut dynamiquement une page JSP ou HTML.</a:t>
                      </a:r>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a:t>&lt;jsp:include page="fichier.jsp" /&gt;</a:t>
                      </a:r>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a:t>&lt;jsp:include page="header.jsp" /&gt;</a:t>
                      </a:r>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43823">
                <a:tc>
                  <a:txBody>
                    <a:bodyPr/>
                    <a:lstStyle/>
                    <a:p>
                      <a:r>
                        <a:rPr lang="fr-FR" sz="1200"/>
                        <a:t>&lt;jsp:forward&gt;</a:t>
                      </a:r>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a:t>Redirige la requête vers une autre page JSP.</a:t>
                      </a:r>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a:t>&lt;jsp:forward page="nouvellePage.jsp" /&gt;</a:t>
                      </a:r>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a:t>&lt;jsp:forward page="login.jsp" /&gt;</a:t>
                      </a:r>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550116">
                <a:tc>
                  <a:txBody>
                    <a:bodyPr/>
                    <a:lstStyle/>
                    <a:p>
                      <a:r>
                        <a:rPr lang="fr-FR" sz="1200"/>
                        <a:t>&lt;jsp:param&gt;</a:t>
                      </a:r>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a:t>Passe des paramètres à une page incluse ou redirigée.</a:t>
                      </a:r>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a:t>&lt;jsp:param name="nom" value="valeur" /&gt;</a:t>
                      </a:r>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a:t>&lt;jsp:include page="info.jsp"&gt;&lt;jsp:param name="user" value="Alice"/&gt;&lt;/jsp:include&gt;</a:t>
                      </a:r>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550116">
                <a:tc>
                  <a:txBody>
                    <a:bodyPr/>
                    <a:lstStyle/>
                    <a:p>
                      <a:r>
                        <a:rPr lang="fr-FR" sz="1200"/>
                        <a:t>&lt;jsp:useBean&gt;</a:t>
                      </a:r>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a:t>Crée ou récupère un JavaBean.</a:t>
                      </a:r>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a:t>&lt;jsp:useBean id="monBean" class="com.exemple.MonBean" scope="session"/&gt;</a:t>
                      </a:r>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a:t>&lt;jsp:useBean id="utilisateur" class="com.site.User" scope="request"/&gt;</a:t>
                      </a:r>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550116">
                <a:tc>
                  <a:txBody>
                    <a:bodyPr/>
                    <a:lstStyle/>
                    <a:p>
                      <a:r>
                        <a:rPr lang="fr-FR" sz="1200"/>
                        <a:t>&lt;jsp:setProperty&gt;</a:t>
                      </a:r>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a:t>Définit une propriété d’un JavaBean.</a:t>
                      </a:r>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1200"/>
                        <a:t>&lt;jsp:setProperty name="monBean" property="nom" value="Alice"/&gt;</a:t>
                      </a:r>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a:t>&lt;jsp:setProperty name="utilisateur" property="email" value="alice@email.com"/&gt;</a:t>
                      </a:r>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446969">
                <a:tc>
                  <a:txBody>
                    <a:bodyPr/>
                    <a:lstStyle/>
                    <a:p>
                      <a:r>
                        <a:rPr lang="fr-FR" sz="1200"/>
                        <a:t>&lt;jsp:getProperty&gt;</a:t>
                      </a:r>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a:t>Récupère une propriété d’un JavaBean.</a:t>
                      </a:r>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1200"/>
                        <a:t>&lt;jsp:getProperty name="monBean" property="nom"/&gt;</a:t>
                      </a:r>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a:t>&lt;p&gt;Nom : &lt;jsp:getProperty name="utilisateur" property="nom"/&gt;&lt;/p&gt;</a:t>
                      </a:r>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550116">
                <a:tc>
                  <a:txBody>
                    <a:bodyPr/>
                    <a:lstStyle/>
                    <a:p>
                      <a:r>
                        <a:rPr lang="fr-FR" sz="1200"/>
                        <a:t>&lt;jsp:plugin&gt;</a:t>
                      </a:r>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a:t>Intègre une applet Java dans la page.</a:t>
                      </a:r>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1200"/>
                        <a:t>&lt;jsp:plugin type="applet" code="AppletClass" width="300" height="200"/&gt;</a:t>
                      </a:r>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1200"/>
                        <a:t>&lt;jsp:plugin type="applet" code="Game" width="500" height="400"/&gt;</a:t>
                      </a:r>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653263">
                <a:tc>
                  <a:txBody>
                    <a:bodyPr/>
                    <a:lstStyle/>
                    <a:p>
                      <a:r>
                        <a:rPr lang="fr-FR" sz="1200"/>
                        <a:t>&lt;jsp:fallback&gt;</a:t>
                      </a:r>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a:t>Définit un contenu alternatif si &lt;jsp:plugin&gt; ne fonctionne pas.</a:t>
                      </a:r>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a:t>&lt;jsp:fallback&gt;Votre navigateur ne supporte pas les applets.&lt;/jsp:fallback&gt;</a:t>
                      </a:r>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200" dirty="0"/>
                        <a:t>&lt;</a:t>
                      </a:r>
                      <a:r>
                        <a:rPr lang="fr-FR" sz="1200" dirty="0" err="1"/>
                        <a:t>jsp:plugin</a:t>
                      </a:r>
                      <a:r>
                        <a:rPr lang="fr-FR" sz="1200" dirty="0"/>
                        <a:t> type="applet" code="Jeu"&gt;&lt;</a:t>
                      </a:r>
                      <a:r>
                        <a:rPr lang="fr-FR" sz="1200" dirty="0" err="1"/>
                        <a:t>jsp:fallback</a:t>
                      </a:r>
                      <a:r>
                        <a:rPr lang="fr-FR" sz="1200" dirty="0"/>
                        <a:t>&gt;Applet non supporté.&lt;/</a:t>
                      </a:r>
                      <a:r>
                        <a:rPr lang="fr-FR" sz="1200" dirty="0" err="1"/>
                        <a:t>jsp:fallback</a:t>
                      </a:r>
                      <a:r>
                        <a:rPr lang="fr-FR" sz="1200" dirty="0"/>
                        <a:t>&gt;&lt;/</a:t>
                      </a:r>
                      <a:r>
                        <a:rPr lang="fr-FR" sz="1200" dirty="0" err="1"/>
                        <a:t>jsp:plugin</a:t>
                      </a:r>
                      <a:r>
                        <a:rPr lang="fr-FR" sz="1200" dirty="0"/>
                        <a:t>&gt;</a:t>
                      </a:r>
                    </a:p>
                  </a:txBody>
                  <a:tcPr marL="34382" marR="34382" marT="17191" marB="1719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2034353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Java </a:t>
            </a:r>
            <a:r>
              <a:rPr lang="fr-FR" dirty="0" err="1" smtClean="0"/>
              <a:t>beans</a:t>
            </a:r>
            <a:r>
              <a:rPr lang="fr-FR" dirty="0" smtClean="0"/>
              <a:t> : syntaxe</a:t>
            </a:r>
            <a:endParaRPr lang="fr-FR" dirty="0"/>
          </a:p>
        </p:txBody>
      </p:sp>
      <p:sp>
        <p:nvSpPr>
          <p:cNvPr id="4" name="Espace réservé du contenu 3"/>
          <p:cNvSpPr>
            <a:spLocks noGrp="1"/>
          </p:cNvSpPr>
          <p:nvPr>
            <p:ph idx="1"/>
          </p:nvPr>
        </p:nvSpPr>
        <p:spPr>
          <a:xfrm>
            <a:off x="1097280" y="1845734"/>
            <a:ext cx="10058400" cy="2238586"/>
          </a:xfrm>
        </p:spPr>
        <p:txBody>
          <a:bodyPr/>
          <a:lstStyle/>
          <a:p>
            <a:pPr>
              <a:buFont typeface="Arial" panose="020B0604020202020204" pitchFamily="34" charset="0"/>
              <a:buChar char="•"/>
            </a:pPr>
            <a:r>
              <a:rPr lang="fr-FR" dirty="0" smtClean="0"/>
              <a:t>Syntaxe générale :</a:t>
            </a:r>
          </a:p>
          <a:p>
            <a:pPr marL="0" indent="0">
              <a:buNone/>
            </a:pPr>
            <a:r>
              <a:rPr lang="fr-FR" dirty="0"/>
              <a:t>&lt;</a:t>
            </a:r>
            <a:r>
              <a:rPr lang="fr-FR" dirty="0" err="1"/>
              <a:t>jsp:useBean</a:t>
            </a:r>
            <a:r>
              <a:rPr lang="fr-FR" dirty="0"/>
              <a:t> id="</a:t>
            </a:r>
            <a:r>
              <a:rPr lang="fr-FR" dirty="0" err="1"/>
              <a:t>nomBean</a:t>
            </a:r>
            <a:r>
              <a:rPr lang="fr-FR" dirty="0"/>
              <a:t>" class="</a:t>
            </a:r>
            <a:r>
              <a:rPr lang="fr-FR" dirty="0" err="1"/>
              <a:t>package.NomClasse</a:t>
            </a:r>
            <a:r>
              <a:rPr lang="fr-FR" dirty="0"/>
              <a:t>" scope="</a:t>
            </a:r>
            <a:r>
              <a:rPr lang="fr-FR" dirty="0" err="1"/>
              <a:t>scopeValeur</a:t>
            </a:r>
            <a:r>
              <a:rPr lang="fr-FR" dirty="0"/>
              <a:t>"/&gt;</a:t>
            </a:r>
          </a:p>
          <a:p>
            <a:pPr>
              <a:buFont typeface="Arial" panose="020B0604020202020204" pitchFamily="34" charset="0"/>
              <a:buChar char="•"/>
            </a:pPr>
            <a:r>
              <a:rPr lang="fr-FR" dirty="0" smtClean="0"/>
              <a:t>   id :  </a:t>
            </a:r>
            <a:r>
              <a:rPr lang="fr-FR" dirty="0"/>
              <a:t>Identifiant unique du </a:t>
            </a:r>
            <a:r>
              <a:rPr lang="fr-FR" dirty="0" err="1"/>
              <a:t>bean</a:t>
            </a:r>
            <a:r>
              <a:rPr lang="fr-FR" dirty="0"/>
              <a:t> dans la JSP</a:t>
            </a:r>
            <a:r>
              <a:rPr lang="fr-FR" dirty="0" smtClean="0"/>
              <a:t>.</a:t>
            </a:r>
          </a:p>
          <a:p>
            <a:pPr>
              <a:buFont typeface="Arial" panose="020B0604020202020204" pitchFamily="34" charset="0"/>
              <a:buChar char="•"/>
            </a:pPr>
            <a:r>
              <a:rPr lang="fr-FR" dirty="0" smtClean="0"/>
              <a:t>  class : Classe </a:t>
            </a:r>
            <a:r>
              <a:rPr lang="fr-FR" dirty="0"/>
              <a:t>Java associée au </a:t>
            </a:r>
            <a:r>
              <a:rPr lang="fr-FR" dirty="0" err="1"/>
              <a:t>bean</a:t>
            </a:r>
            <a:r>
              <a:rPr lang="fr-FR" dirty="0"/>
              <a:t> (avec son package complet</a:t>
            </a:r>
            <a:r>
              <a:rPr lang="fr-FR" dirty="0" smtClean="0"/>
              <a:t>).</a:t>
            </a:r>
          </a:p>
          <a:p>
            <a:pPr>
              <a:buFont typeface="Arial" panose="020B0604020202020204" pitchFamily="34" charset="0"/>
              <a:buChar char="•"/>
            </a:pPr>
            <a:r>
              <a:rPr lang="fr-FR" dirty="0"/>
              <a:t>Scope : Portée du </a:t>
            </a:r>
            <a:r>
              <a:rPr lang="fr-FR" dirty="0" err="1" smtClean="0"/>
              <a:t>bean</a:t>
            </a:r>
            <a:endParaRPr lang="fr-FR" dirty="0" smtClean="0"/>
          </a:p>
          <a:p>
            <a:pPr>
              <a:buFont typeface="Arial" panose="020B0604020202020204" pitchFamily="34" charset="0"/>
              <a:buChar char="•"/>
            </a:pPr>
            <a:endParaRPr lang="fr-FR" dirty="0"/>
          </a:p>
        </p:txBody>
      </p:sp>
    </p:spTree>
    <p:extLst>
      <p:ext uri="{BB962C8B-B14F-4D97-AF65-F5344CB8AC3E}">
        <p14:creationId xmlns:p14="http://schemas.microsoft.com/office/powerpoint/2010/main" val="353975079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L'attribut </a:t>
            </a:r>
            <a:r>
              <a:rPr lang="fr-FR" dirty="0" smtClean="0"/>
              <a:t>scope</a:t>
            </a:r>
            <a:endParaRPr lang="fr-FR" dirty="0"/>
          </a:p>
        </p:txBody>
      </p:sp>
      <p:graphicFrame>
        <p:nvGraphicFramePr>
          <p:cNvPr id="30" name="Tableau 29"/>
          <p:cNvGraphicFramePr>
            <a:graphicFrameLocks noGrp="1"/>
          </p:cNvGraphicFramePr>
          <p:nvPr>
            <p:extLst>
              <p:ext uri="{D42A27DB-BD31-4B8C-83A1-F6EECF244321}">
                <p14:modId xmlns:p14="http://schemas.microsoft.com/office/powerpoint/2010/main" val="3736569975"/>
              </p:ext>
            </p:extLst>
          </p:nvPr>
        </p:nvGraphicFramePr>
        <p:xfrm>
          <a:off x="1097756" y="1845981"/>
          <a:ext cx="10056813" cy="4023290"/>
        </p:xfrm>
        <a:graphic>
          <a:graphicData uri="http://schemas.openxmlformats.org/drawingml/2006/table">
            <a:tbl>
              <a:tblPr/>
              <a:tblGrid>
                <a:gridCol w="3352271"/>
                <a:gridCol w="3352271"/>
                <a:gridCol w="3352271"/>
              </a:tblGrid>
              <a:tr h="365702">
                <a:tc>
                  <a:txBody>
                    <a:bodyPr/>
                    <a:lstStyle/>
                    <a:p>
                      <a:r>
                        <a:rPr lang="fr-FR" sz="1800" b="1" dirty="0"/>
                        <a:t>Valeur</a:t>
                      </a:r>
                      <a:endParaRPr lang="fr-FR" sz="1800" dirty="0"/>
                    </a:p>
                  </a:txBody>
                  <a:tcPr marL="91426" marR="91426" marT="45713" marB="4571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800" b="1"/>
                        <a:t>Description</a:t>
                      </a:r>
                      <a:endParaRPr lang="fr-FR" sz="1800"/>
                    </a:p>
                  </a:txBody>
                  <a:tcPr marL="91426" marR="91426" marT="45713" marB="4571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800" b="1"/>
                        <a:t>Durée de Vie</a:t>
                      </a:r>
                      <a:endParaRPr lang="fr-FR" sz="1800"/>
                    </a:p>
                  </a:txBody>
                  <a:tcPr marL="91426" marR="91426" marT="45713" marB="4571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914256">
                <a:tc>
                  <a:txBody>
                    <a:bodyPr/>
                    <a:lstStyle/>
                    <a:p>
                      <a:r>
                        <a:rPr lang="fr-FR" sz="1800" b="1" dirty="0"/>
                        <a:t>page</a:t>
                      </a:r>
                      <a:r>
                        <a:rPr lang="fr-FR" sz="1800" dirty="0"/>
                        <a:t> </a:t>
                      </a:r>
                      <a:r>
                        <a:rPr lang="fr-FR" sz="1800" i="1" dirty="0"/>
                        <a:t>(valeur par défaut)</a:t>
                      </a:r>
                      <a:endParaRPr lang="fr-FR" sz="1800" dirty="0"/>
                    </a:p>
                  </a:txBody>
                  <a:tcPr marL="91426" marR="91426" marT="45713" marB="4571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800"/>
                        <a:t>Le bean est accessible uniquement dans la page JSP où il est défini.</a:t>
                      </a:r>
                    </a:p>
                  </a:txBody>
                  <a:tcPr marL="91426" marR="91426" marT="45713" marB="4571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800"/>
                        <a:t>Temps d'exécution de la page</a:t>
                      </a:r>
                    </a:p>
                  </a:txBody>
                  <a:tcPr marL="91426" marR="91426" marT="45713" marB="4571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914256">
                <a:tc>
                  <a:txBody>
                    <a:bodyPr/>
                    <a:lstStyle/>
                    <a:p>
                      <a:r>
                        <a:rPr lang="fr-FR" sz="1800" b="1" dirty="0" err="1"/>
                        <a:t>request</a:t>
                      </a:r>
                      <a:endParaRPr lang="fr-FR" sz="1800" dirty="0"/>
                    </a:p>
                  </a:txBody>
                  <a:tcPr marL="91426" marR="91426" marT="45713" marB="4571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800"/>
                        <a:t>Le bean est partagé entre toutes les JSP et servlets traitant la même requête HTTP.</a:t>
                      </a:r>
                    </a:p>
                  </a:txBody>
                  <a:tcPr marL="91426" marR="91426" marT="45713" marB="4571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800"/>
                        <a:t>Jusqu'à la fin de la requête</a:t>
                      </a:r>
                    </a:p>
                  </a:txBody>
                  <a:tcPr marL="91426" marR="91426" marT="45713" marB="4571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914256">
                <a:tc>
                  <a:txBody>
                    <a:bodyPr/>
                    <a:lstStyle/>
                    <a:p>
                      <a:r>
                        <a:rPr lang="fr-FR" sz="1800" b="1" dirty="0"/>
                        <a:t>session</a:t>
                      </a:r>
                      <a:endParaRPr lang="fr-FR" sz="1800" dirty="0"/>
                    </a:p>
                  </a:txBody>
                  <a:tcPr marL="91426" marR="91426" marT="45713" marB="4571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800"/>
                        <a:t>Le bean est partagé entre toutes les JSP et servlets traitant la même session utilisateur.</a:t>
                      </a:r>
                    </a:p>
                  </a:txBody>
                  <a:tcPr marL="91426" marR="91426" marT="45713" marB="4571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800"/>
                        <a:t>Jusqu'à la fin de la session</a:t>
                      </a:r>
                    </a:p>
                  </a:txBody>
                  <a:tcPr marL="91426" marR="91426" marT="45713" marB="4571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914256">
                <a:tc>
                  <a:txBody>
                    <a:bodyPr/>
                    <a:lstStyle/>
                    <a:p>
                      <a:r>
                        <a:rPr lang="fr-FR" sz="1800" b="1" dirty="0"/>
                        <a:t>application</a:t>
                      </a:r>
                      <a:endParaRPr lang="fr-FR" sz="1800" dirty="0"/>
                    </a:p>
                  </a:txBody>
                  <a:tcPr marL="91426" marR="91426" marT="45713" marB="4571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800" dirty="0"/>
                        <a:t>Le </a:t>
                      </a:r>
                      <a:r>
                        <a:rPr lang="fr-FR" sz="1800" dirty="0" err="1"/>
                        <a:t>bean</a:t>
                      </a:r>
                      <a:r>
                        <a:rPr lang="fr-FR" sz="1800" dirty="0"/>
                        <a:t> est accessible dans toute l'application (partagé entre tous les utilisateurs).</a:t>
                      </a:r>
                    </a:p>
                  </a:txBody>
                  <a:tcPr marL="91426" marR="91426" marT="45713" marB="4571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fr-FR" sz="1800" dirty="0"/>
                        <a:t>Jusqu'à l'arrêt du serveur</a:t>
                      </a:r>
                    </a:p>
                  </a:txBody>
                  <a:tcPr marL="91426" marR="91426" marT="45713" marB="4571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4035345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Exemples (1/2)</a:t>
            </a:r>
            <a:endParaRPr lang="fr-FR" dirty="0"/>
          </a:p>
        </p:txBody>
      </p:sp>
      <p:sp>
        <p:nvSpPr>
          <p:cNvPr id="4" name="Rectangle 3"/>
          <p:cNvSpPr/>
          <p:nvPr/>
        </p:nvSpPr>
        <p:spPr>
          <a:xfrm>
            <a:off x="644434" y="1758517"/>
            <a:ext cx="10572205" cy="4616648"/>
          </a:xfrm>
          <a:prstGeom prst="rect">
            <a:avLst/>
          </a:prstGeom>
        </p:spPr>
        <p:txBody>
          <a:bodyPr wrap="square">
            <a:spAutoFit/>
          </a:bodyPr>
          <a:lstStyle/>
          <a:p>
            <a:r>
              <a:rPr lang="en-US" sz="1400" dirty="0"/>
              <a:t>&lt;%@page </a:t>
            </a:r>
            <a:r>
              <a:rPr lang="en-US" sz="1400" dirty="0" err="1"/>
              <a:t>contentType</a:t>
            </a:r>
            <a:r>
              <a:rPr lang="en-US" sz="1400" dirty="0"/>
              <a:t>="text/html; charset=UTF-8"%&gt;</a:t>
            </a:r>
          </a:p>
          <a:p>
            <a:r>
              <a:rPr lang="en-US" sz="1400" dirty="0"/>
              <a:t>&lt;html&gt;</a:t>
            </a:r>
          </a:p>
          <a:p>
            <a:r>
              <a:rPr lang="en-US" sz="1400" dirty="0"/>
              <a:t>&lt;head&gt;</a:t>
            </a:r>
          </a:p>
          <a:p>
            <a:r>
              <a:rPr lang="en-US" sz="1400" dirty="0"/>
              <a:t>&lt;title&gt;Recipe 2-4: Yielding or Setting Values&lt;/title&gt;</a:t>
            </a:r>
          </a:p>
          <a:p>
            <a:r>
              <a:rPr lang="en-US" sz="1400" dirty="0"/>
              <a:t>&lt;/head</a:t>
            </a:r>
            <a:r>
              <a:rPr lang="en-US" sz="1400" dirty="0" smtClean="0"/>
              <a:t>&gt;</a:t>
            </a:r>
          </a:p>
          <a:p>
            <a:r>
              <a:rPr lang="fr-FR" sz="1400" dirty="0"/>
              <a:t>&lt;body&gt;</a:t>
            </a:r>
          </a:p>
          <a:p>
            <a:r>
              <a:rPr lang="fr-FR" sz="1400" dirty="0"/>
              <a:t>&lt;</a:t>
            </a:r>
            <a:r>
              <a:rPr lang="fr-FR" sz="1400" dirty="0" err="1"/>
              <a:t>jsp:useBean</a:t>
            </a:r>
            <a:r>
              <a:rPr lang="fr-FR" sz="1400" dirty="0"/>
              <a:t> id="</a:t>
            </a:r>
            <a:r>
              <a:rPr lang="fr-FR" sz="1400" dirty="0" err="1"/>
              <a:t>easyBean</a:t>
            </a:r>
            <a:r>
              <a:rPr lang="fr-FR" sz="1400" dirty="0"/>
              <a:t>" scope="page" class="org.jakartaeerecipe.chapter02.</a:t>
            </a:r>
          </a:p>
          <a:p>
            <a:r>
              <a:rPr lang="fr-FR" sz="1400" dirty="0"/>
              <a:t>recipe02_04.EasyBean"/&gt;</a:t>
            </a:r>
          </a:p>
          <a:p>
            <a:r>
              <a:rPr lang="fr-FR" sz="1400" dirty="0"/>
              <a:t>&lt;</a:t>
            </a:r>
            <a:r>
              <a:rPr lang="fr-FR" sz="1400" dirty="0" err="1"/>
              <a:t>jsp:setProperty</a:t>
            </a:r>
            <a:r>
              <a:rPr lang="fr-FR" sz="1400" dirty="0"/>
              <a:t> </a:t>
            </a:r>
            <a:r>
              <a:rPr lang="fr-FR" sz="1400" dirty="0" err="1"/>
              <a:t>name</a:t>
            </a:r>
            <a:r>
              <a:rPr lang="fr-FR" sz="1400" dirty="0"/>
              <a:t>="</a:t>
            </a:r>
            <a:r>
              <a:rPr lang="fr-FR" sz="1400" dirty="0" err="1"/>
              <a:t>easyBean</a:t>
            </a:r>
            <a:r>
              <a:rPr lang="fr-FR" sz="1400" dirty="0"/>
              <a:t>" </a:t>
            </a:r>
            <a:r>
              <a:rPr lang="fr-FR" sz="1400" dirty="0" err="1"/>
              <a:t>property</a:t>
            </a:r>
            <a:r>
              <a:rPr lang="fr-FR" sz="1400" dirty="0"/>
              <a:t>="*"/&gt;</a:t>
            </a:r>
          </a:p>
          <a:p>
            <a:r>
              <a:rPr lang="fr-FR" sz="1400" dirty="0"/>
              <a:t>&lt;</a:t>
            </a:r>
            <a:r>
              <a:rPr lang="fr-FR" sz="1400" dirty="0" err="1"/>
              <a:t>form</a:t>
            </a:r>
            <a:r>
              <a:rPr lang="fr-FR" sz="1400" dirty="0"/>
              <a:t> </a:t>
            </a:r>
            <a:r>
              <a:rPr lang="fr-FR" sz="1400" dirty="0" err="1"/>
              <a:t>method</a:t>
            </a:r>
            <a:r>
              <a:rPr lang="fr-FR" sz="1400" dirty="0"/>
              <a:t>="post"&gt;</a:t>
            </a:r>
          </a:p>
          <a:p>
            <a:r>
              <a:rPr lang="fr-FR" sz="1400" dirty="0"/>
              <a:t>Use the input </a:t>
            </a:r>
            <a:r>
              <a:rPr lang="fr-FR" sz="1400" dirty="0" err="1"/>
              <a:t>text</a:t>
            </a:r>
            <a:r>
              <a:rPr lang="fr-FR" sz="1400" dirty="0"/>
              <a:t> box </a:t>
            </a:r>
            <a:r>
              <a:rPr lang="fr-FR" sz="1400" dirty="0" err="1"/>
              <a:t>below</a:t>
            </a:r>
            <a:r>
              <a:rPr lang="fr-FR" sz="1400" dirty="0"/>
              <a:t> to set the value, and </a:t>
            </a:r>
            <a:r>
              <a:rPr lang="fr-FR" sz="1400" dirty="0" err="1"/>
              <a:t>then</a:t>
            </a:r>
            <a:r>
              <a:rPr lang="fr-FR" sz="1400" dirty="0"/>
              <a:t> hit </a:t>
            </a:r>
            <a:r>
              <a:rPr lang="fr-FR" sz="1400" dirty="0" err="1"/>
              <a:t>submit</a:t>
            </a:r>
            <a:r>
              <a:rPr lang="fr-FR" sz="1400" dirty="0"/>
              <a:t>.</a:t>
            </a:r>
          </a:p>
          <a:p>
            <a:r>
              <a:rPr lang="fr-FR" sz="1400" dirty="0"/>
              <a:t>&lt;</a:t>
            </a:r>
            <a:r>
              <a:rPr lang="fr-FR" sz="1400" dirty="0" err="1"/>
              <a:t>br</a:t>
            </a:r>
            <a:r>
              <a:rPr lang="fr-FR" sz="1400" dirty="0"/>
              <a:t>/&gt;&lt;</a:t>
            </a:r>
            <a:r>
              <a:rPr lang="fr-FR" sz="1400" dirty="0" err="1"/>
              <a:t>br</a:t>
            </a:r>
            <a:r>
              <a:rPr lang="fr-FR" sz="1400" dirty="0"/>
              <a:t>/&gt;</a:t>
            </a:r>
          </a:p>
          <a:p>
            <a:r>
              <a:rPr lang="fr-FR" sz="1400" dirty="0"/>
              <a:t>&lt;label for="</a:t>
            </a:r>
            <a:r>
              <a:rPr lang="fr-FR" sz="1400" dirty="0" err="1"/>
              <a:t>fieldValue</a:t>
            </a:r>
            <a:r>
              <a:rPr lang="fr-FR" sz="1400" dirty="0"/>
              <a:t>"&gt;Set the </a:t>
            </a:r>
            <a:r>
              <a:rPr lang="fr-FR" sz="1400" dirty="0" err="1"/>
              <a:t>field</a:t>
            </a:r>
            <a:r>
              <a:rPr lang="fr-FR" sz="1400" dirty="0"/>
              <a:t> value: &lt;/label&gt;</a:t>
            </a:r>
          </a:p>
          <a:p>
            <a:r>
              <a:rPr lang="fr-FR" sz="1400" dirty="0"/>
              <a:t>&lt;input id="</a:t>
            </a:r>
            <a:r>
              <a:rPr lang="fr-FR" sz="1400" dirty="0" err="1"/>
              <a:t>fieldValue</a:t>
            </a:r>
            <a:r>
              <a:rPr lang="fr-FR" sz="1400" dirty="0"/>
              <a:t>" </a:t>
            </a:r>
            <a:r>
              <a:rPr lang="fr-FR" sz="1400" dirty="0" err="1"/>
              <a:t>name</a:t>
            </a:r>
            <a:r>
              <a:rPr lang="fr-FR" sz="1400" dirty="0"/>
              <a:t>="</a:t>
            </a:r>
            <a:r>
              <a:rPr lang="fr-FR" sz="1400" dirty="0" err="1"/>
              <a:t>fieldValue</a:t>
            </a:r>
            <a:r>
              <a:rPr lang="fr-FR" sz="1400" dirty="0"/>
              <a:t>" type="</a:t>
            </a:r>
            <a:r>
              <a:rPr lang="fr-FR" sz="1400" dirty="0" err="1"/>
              <a:t>text</a:t>
            </a:r>
            <a:r>
              <a:rPr lang="fr-FR" sz="1400" dirty="0"/>
              <a:t>" size="30"/&gt;</a:t>
            </a:r>
          </a:p>
          <a:p>
            <a:r>
              <a:rPr lang="fr-FR" sz="1400" dirty="0"/>
              <a:t>&lt;</a:t>
            </a:r>
            <a:r>
              <a:rPr lang="fr-FR" sz="1400" dirty="0" err="1"/>
              <a:t>br</a:t>
            </a:r>
            <a:r>
              <a:rPr lang="fr-FR" sz="1400" dirty="0"/>
              <a:t>/&gt;</a:t>
            </a:r>
          </a:p>
          <a:p>
            <a:r>
              <a:rPr lang="fr-FR" sz="1400" dirty="0"/>
              <a:t>The value </a:t>
            </a:r>
            <a:r>
              <a:rPr lang="fr-FR" sz="1400" dirty="0" err="1"/>
              <a:t>contained</a:t>
            </a:r>
            <a:r>
              <a:rPr lang="fr-FR" sz="1400" dirty="0"/>
              <a:t> </a:t>
            </a:r>
            <a:r>
              <a:rPr lang="fr-FR" sz="1400" dirty="0" err="1"/>
              <a:t>within</a:t>
            </a:r>
            <a:r>
              <a:rPr lang="fr-FR" sz="1400" dirty="0"/>
              <a:t> the </a:t>
            </a:r>
            <a:r>
              <a:rPr lang="fr-FR" sz="1400" dirty="0" err="1"/>
              <a:t>field</a:t>
            </a:r>
            <a:r>
              <a:rPr lang="fr-FR" sz="1400" dirty="0"/>
              <a:t> </a:t>
            </a:r>
            <a:r>
              <a:rPr lang="fr-FR" sz="1400" dirty="0" err="1"/>
              <a:t>is</a:t>
            </a:r>
            <a:r>
              <a:rPr lang="fr-FR" sz="1400" dirty="0"/>
              <a:t> </a:t>
            </a:r>
            <a:r>
              <a:rPr lang="fr-FR" sz="1400" dirty="0" err="1"/>
              <a:t>currently</a:t>
            </a:r>
            <a:r>
              <a:rPr lang="fr-FR" sz="1400" dirty="0"/>
              <a:t>:</a:t>
            </a:r>
          </a:p>
          <a:p>
            <a:r>
              <a:rPr lang="fr-FR" sz="1400" dirty="0"/>
              <a:t>&lt;</a:t>
            </a:r>
            <a:r>
              <a:rPr lang="fr-FR" sz="1400" dirty="0" err="1"/>
              <a:t>jsp:getProperty</a:t>
            </a:r>
            <a:r>
              <a:rPr lang="fr-FR" sz="1400" dirty="0"/>
              <a:t> </a:t>
            </a:r>
            <a:r>
              <a:rPr lang="fr-FR" sz="1400" dirty="0" err="1"/>
              <a:t>name</a:t>
            </a:r>
            <a:r>
              <a:rPr lang="fr-FR" sz="1400" dirty="0"/>
              <a:t>="</a:t>
            </a:r>
            <a:r>
              <a:rPr lang="fr-FR" sz="1400" dirty="0" err="1"/>
              <a:t>easyBean</a:t>
            </a:r>
            <a:r>
              <a:rPr lang="fr-FR" sz="1400" dirty="0"/>
              <a:t>" </a:t>
            </a:r>
            <a:r>
              <a:rPr lang="fr-FR" sz="1400" dirty="0" err="1"/>
              <a:t>property</a:t>
            </a:r>
            <a:r>
              <a:rPr lang="fr-FR" sz="1400" dirty="0"/>
              <a:t>="</a:t>
            </a:r>
            <a:r>
              <a:rPr lang="fr-FR" sz="1400" dirty="0" err="1"/>
              <a:t>fieldValue</a:t>
            </a:r>
            <a:r>
              <a:rPr lang="fr-FR" sz="1400" dirty="0"/>
              <a:t>"/&gt;</a:t>
            </a:r>
          </a:p>
          <a:p>
            <a:r>
              <a:rPr lang="fr-FR" sz="1400" dirty="0"/>
              <a:t>&lt;input type="</a:t>
            </a:r>
            <a:r>
              <a:rPr lang="fr-FR" sz="1400" dirty="0" err="1"/>
              <a:t>submit</a:t>
            </a:r>
            <a:r>
              <a:rPr lang="fr-FR" sz="1400" dirty="0"/>
              <a:t>"&gt;</a:t>
            </a:r>
          </a:p>
          <a:p>
            <a:r>
              <a:rPr lang="fr-FR" sz="1400" dirty="0"/>
              <a:t>&lt;/</a:t>
            </a:r>
            <a:r>
              <a:rPr lang="fr-FR" sz="1400" dirty="0" err="1"/>
              <a:t>form</a:t>
            </a:r>
            <a:r>
              <a:rPr lang="fr-FR" sz="1400" dirty="0"/>
              <a:t>&gt;</a:t>
            </a:r>
          </a:p>
          <a:p>
            <a:r>
              <a:rPr lang="fr-FR" sz="1400" dirty="0"/>
              <a:t>&lt;/body&gt;</a:t>
            </a:r>
          </a:p>
          <a:p>
            <a:r>
              <a:rPr lang="fr-FR" sz="1400" dirty="0"/>
              <a:t>&lt;/html&gt;</a:t>
            </a:r>
          </a:p>
        </p:txBody>
      </p:sp>
    </p:spTree>
    <p:extLst>
      <p:ext uri="{BB962C8B-B14F-4D97-AF65-F5344CB8AC3E}">
        <p14:creationId xmlns:p14="http://schemas.microsoft.com/office/powerpoint/2010/main" val="282304027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Exemples </a:t>
            </a:r>
            <a:r>
              <a:rPr lang="fr-FR" dirty="0" smtClean="0"/>
              <a:t>(2/2) </a:t>
            </a:r>
            <a:endParaRPr lang="fr-FR" dirty="0"/>
          </a:p>
        </p:txBody>
      </p:sp>
      <p:sp>
        <p:nvSpPr>
          <p:cNvPr id="3" name="Rectangle 2"/>
          <p:cNvSpPr/>
          <p:nvPr/>
        </p:nvSpPr>
        <p:spPr>
          <a:xfrm>
            <a:off x="827313" y="1769414"/>
            <a:ext cx="9910355" cy="4524315"/>
          </a:xfrm>
          <a:prstGeom prst="rect">
            <a:avLst/>
          </a:prstGeom>
        </p:spPr>
        <p:txBody>
          <a:bodyPr wrap="square">
            <a:spAutoFit/>
          </a:bodyPr>
          <a:lstStyle/>
          <a:p>
            <a:r>
              <a:rPr lang="fr-FR" sz="1600" dirty="0"/>
              <a:t>public class </a:t>
            </a:r>
            <a:r>
              <a:rPr lang="fr-FR" sz="1600" dirty="0" err="1"/>
              <a:t>EasyBean</a:t>
            </a:r>
            <a:r>
              <a:rPr lang="fr-FR" sz="1600" dirty="0"/>
              <a:t> </a:t>
            </a:r>
            <a:r>
              <a:rPr lang="fr-FR" sz="1600" dirty="0" err="1"/>
              <a:t>implements</a:t>
            </a:r>
            <a:r>
              <a:rPr lang="fr-FR" sz="1600" dirty="0"/>
              <a:t> </a:t>
            </a:r>
            <a:r>
              <a:rPr lang="fr-FR" sz="1600" dirty="0" err="1"/>
              <a:t>java.io.Serializable</a:t>
            </a:r>
            <a:r>
              <a:rPr lang="fr-FR" sz="1600" dirty="0"/>
              <a:t> {</a:t>
            </a:r>
          </a:p>
          <a:p>
            <a:r>
              <a:rPr lang="fr-FR" sz="1600" dirty="0" err="1"/>
              <a:t>private</a:t>
            </a:r>
            <a:r>
              <a:rPr lang="fr-FR" sz="1600" dirty="0"/>
              <a:t> String </a:t>
            </a:r>
            <a:r>
              <a:rPr lang="fr-FR" sz="1600" dirty="0" err="1"/>
              <a:t>fieldValue</a:t>
            </a:r>
            <a:r>
              <a:rPr lang="fr-FR" sz="1600" dirty="0"/>
              <a:t>;</a:t>
            </a:r>
          </a:p>
          <a:p>
            <a:r>
              <a:rPr lang="fr-FR" sz="1600" dirty="0"/>
              <a:t>public </a:t>
            </a:r>
            <a:r>
              <a:rPr lang="fr-FR" sz="1600" dirty="0" err="1"/>
              <a:t>EasyBean</a:t>
            </a:r>
            <a:r>
              <a:rPr lang="fr-FR" sz="1600" dirty="0"/>
              <a:t>(){</a:t>
            </a:r>
          </a:p>
          <a:p>
            <a:r>
              <a:rPr lang="fr-FR" sz="1600" dirty="0" err="1"/>
              <a:t>fieldValue</a:t>
            </a:r>
            <a:r>
              <a:rPr lang="fr-FR" sz="1600" dirty="0"/>
              <a:t> = </a:t>
            </a:r>
            <a:r>
              <a:rPr lang="fr-FR" sz="1600" dirty="0" err="1"/>
              <a:t>null</a:t>
            </a:r>
            <a:r>
              <a:rPr lang="fr-FR" sz="1600" dirty="0"/>
              <a:t>;</a:t>
            </a:r>
          </a:p>
          <a:p>
            <a:r>
              <a:rPr lang="fr-FR" sz="1600" dirty="0"/>
              <a:t>}</a:t>
            </a:r>
          </a:p>
          <a:p>
            <a:r>
              <a:rPr lang="fr-FR" sz="1600" dirty="0"/>
              <a:t>/**</a:t>
            </a:r>
          </a:p>
          <a:p>
            <a:r>
              <a:rPr lang="fr-FR" sz="1600" dirty="0"/>
              <a:t>* @return the </a:t>
            </a:r>
            <a:r>
              <a:rPr lang="fr-FR" sz="1600" dirty="0" err="1"/>
              <a:t>fieldValue</a:t>
            </a:r>
            <a:endParaRPr lang="fr-FR" sz="1600" dirty="0"/>
          </a:p>
          <a:p>
            <a:r>
              <a:rPr lang="fr-FR" sz="1600" dirty="0"/>
              <a:t>*/</a:t>
            </a:r>
          </a:p>
          <a:p>
            <a:r>
              <a:rPr lang="fr-FR" sz="1600" dirty="0"/>
              <a:t>public String </a:t>
            </a:r>
            <a:r>
              <a:rPr lang="fr-FR" sz="1600" dirty="0" err="1"/>
              <a:t>getFieldValue</a:t>
            </a:r>
            <a:r>
              <a:rPr lang="fr-FR" sz="1600" dirty="0"/>
              <a:t>() {</a:t>
            </a:r>
          </a:p>
          <a:p>
            <a:r>
              <a:rPr lang="fr-FR" sz="1600" dirty="0"/>
              <a:t>return </a:t>
            </a:r>
            <a:r>
              <a:rPr lang="fr-FR" sz="1600" dirty="0" err="1"/>
              <a:t>fieldValue</a:t>
            </a:r>
            <a:r>
              <a:rPr lang="fr-FR" sz="1600" dirty="0"/>
              <a:t>;</a:t>
            </a:r>
          </a:p>
          <a:p>
            <a:r>
              <a:rPr lang="fr-FR" sz="1600" dirty="0"/>
              <a:t>}</a:t>
            </a:r>
          </a:p>
          <a:p>
            <a:r>
              <a:rPr lang="fr-FR" sz="1600" dirty="0"/>
              <a:t>/**</a:t>
            </a:r>
          </a:p>
          <a:p>
            <a:r>
              <a:rPr lang="fr-FR" sz="1600" dirty="0"/>
              <a:t>* @</a:t>
            </a:r>
            <a:r>
              <a:rPr lang="fr-FR" sz="1600" dirty="0" err="1"/>
              <a:t>param</a:t>
            </a:r>
            <a:r>
              <a:rPr lang="fr-FR" sz="1600" dirty="0"/>
              <a:t> </a:t>
            </a:r>
            <a:r>
              <a:rPr lang="fr-FR" sz="1600" dirty="0" err="1"/>
              <a:t>fieldValue</a:t>
            </a:r>
            <a:r>
              <a:rPr lang="fr-FR" sz="1600" dirty="0"/>
              <a:t> the </a:t>
            </a:r>
            <a:r>
              <a:rPr lang="fr-FR" sz="1600" dirty="0" err="1"/>
              <a:t>fieldValue</a:t>
            </a:r>
            <a:r>
              <a:rPr lang="fr-FR" sz="1600" dirty="0"/>
              <a:t> to set</a:t>
            </a:r>
          </a:p>
          <a:p>
            <a:r>
              <a:rPr lang="fr-FR" sz="1600" dirty="0"/>
              <a:t>*/</a:t>
            </a:r>
          </a:p>
          <a:p>
            <a:r>
              <a:rPr lang="fr-FR" sz="1600" dirty="0"/>
              <a:t>public </a:t>
            </a:r>
            <a:r>
              <a:rPr lang="fr-FR" sz="1600" dirty="0" err="1"/>
              <a:t>void</a:t>
            </a:r>
            <a:r>
              <a:rPr lang="fr-FR" sz="1600" dirty="0"/>
              <a:t> </a:t>
            </a:r>
            <a:r>
              <a:rPr lang="fr-FR" sz="1600" dirty="0" err="1"/>
              <a:t>setFieldValue</a:t>
            </a:r>
            <a:r>
              <a:rPr lang="fr-FR" sz="1600" dirty="0"/>
              <a:t>(String </a:t>
            </a:r>
            <a:r>
              <a:rPr lang="fr-FR" sz="1600" dirty="0" err="1"/>
              <a:t>fieldValue</a:t>
            </a:r>
            <a:r>
              <a:rPr lang="fr-FR" sz="1600" dirty="0"/>
              <a:t>) {</a:t>
            </a:r>
          </a:p>
          <a:p>
            <a:r>
              <a:rPr lang="fr-FR" sz="1600" dirty="0" err="1"/>
              <a:t>this.fieldValue</a:t>
            </a:r>
            <a:r>
              <a:rPr lang="fr-FR" sz="1600" dirty="0"/>
              <a:t> = </a:t>
            </a:r>
            <a:r>
              <a:rPr lang="fr-FR" sz="1600" dirty="0" err="1"/>
              <a:t>fieldValue</a:t>
            </a:r>
            <a:r>
              <a:rPr lang="fr-FR" sz="1600" dirty="0"/>
              <a:t>;</a:t>
            </a:r>
          </a:p>
          <a:p>
            <a:r>
              <a:rPr lang="fr-FR" sz="1600" dirty="0"/>
              <a:t>}</a:t>
            </a:r>
          </a:p>
          <a:p>
            <a:r>
              <a:rPr lang="fr-FR" sz="1600" dirty="0"/>
              <a:t>}</a:t>
            </a:r>
          </a:p>
        </p:txBody>
      </p:sp>
    </p:spTree>
    <p:extLst>
      <p:ext uri="{BB962C8B-B14F-4D97-AF65-F5344CB8AC3E}">
        <p14:creationId xmlns:p14="http://schemas.microsoft.com/office/powerpoint/2010/main" val="3249595183"/>
      </p:ext>
    </p:extLst>
  </p:cSld>
  <p:clrMapOvr>
    <a:masterClrMapping/>
  </p:clrMapOvr>
  <p:timing>
    <p:tnLst>
      <p:par>
        <p:cTn id="1" dur="indefinite" restart="never" nodeType="tmRoot"/>
      </p:par>
    </p:tnLst>
  </p:timing>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1_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27173</TotalTime>
  <Words>7765</Words>
  <Application>Microsoft Office PowerPoint</Application>
  <PresentationFormat>Grand écran</PresentationFormat>
  <Paragraphs>1183</Paragraphs>
  <Slides>120</Slides>
  <Notes>10</Notes>
  <HiddenSlides>0</HiddenSlides>
  <MMClips>0</MMClips>
  <ScaleCrop>false</ScaleCrop>
  <HeadingPairs>
    <vt:vector size="6" baseType="variant">
      <vt:variant>
        <vt:lpstr>Polices utilisées</vt:lpstr>
      </vt:variant>
      <vt:variant>
        <vt:i4>10</vt:i4>
      </vt:variant>
      <vt:variant>
        <vt:lpstr>Thème</vt:lpstr>
      </vt:variant>
      <vt:variant>
        <vt:i4>2</vt:i4>
      </vt:variant>
      <vt:variant>
        <vt:lpstr>Titres des diapositives</vt:lpstr>
      </vt:variant>
      <vt:variant>
        <vt:i4>120</vt:i4>
      </vt:variant>
    </vt:vector>
  </HeadingPairs>
  <TitlesOfParts>
    <vt:vector size="132" baseType="lpstr">
      <vt:lpstr>Arial</vt:lpstr>
      <vt:lpstr>Calibri</vt:lpstr>
      <vt:lpstr>Calibri Light</vt:lpstr>
      <vt:lpstr>Courier New</vt:lpstr>
      <vt:lpstr>Kanit Light</vt:lpstr>
      <vt:lpstr>Martel Sans</vt:lpstr>
      <vt:lpstr>Open Sans</vt:lpstr>
      <vt:lpstr>Playfair Display Bold</vt:lpstr>
      <vt:lpstr>Times New Roman</vt:lpstr>
      <vt:lpstr>Wingdings</vt:lpstr>
      <vt:lpstr>Rétrospective</vt:lpstr>
      <vt:lpstr>1_Rétrospective</vt:lpstr>
      <vt:lpstr>Applications WEB JEE (Jakarta EE)</vt:lpstr>
      <vt:lpstr>Plan du Cours</vt:lpstr>
      <vt:lpstr>Présentation PowerPoint</vt:lpstr>
      <vt:lpstr>Présentation PowerPoint</vt:lpstr>
      <vt:lpstr>Présentation PowerPoint</vt:lpstr>
      <vt:lpstr>JEE (version) </vt:lpstr>
      <vt:lpstr>Principales spécifications jakarta EE</vt:lpstr>
      <vt:lpstr>Principales spécifications jakarta EE</vt:lpstr>
      <vt:lpstr>Présentation PowerPoint</vt:lpstr>
      <vt:lpstr>Présentation PowerPoint</vt:lpstr>
      <vt:lpstr>Présentation PowerPoint</vt:lpstr>
      <vt:lpstr>Une seule spécification, plusieurs implémentations</vt:lpstr>
      <vt:lpstr>Jakarta EE</vt:lpstr>
      <vt:lpstr>Applications multi-tiers</vt:lpstr>
      <vt:lpstr>Applications multi-tiers</vt:lpstr>
      <vt:lpstr>Applications multi-tiers</vt:lpstr>
      <vt:lpstr>Terminologie JEE</vt:lpstr>
      <vt:lpstr>clients Jakarta EE</vt:lpstr>
      <vt:lpstr>Client Web</vt:lpstr>
      <vt:lpstr>Applications clientes</vt:lpstr>
      <vt:lpstr>Les composants Web Jakarta EE</vt:lpstr>
      <vt:lpstr>Business tier et EIS tier</vt:lpstr>
      <vt:lpstr>Jakarta EEContainers</vt:lpstr>
      <vt:lpstr>Présentation PowerPoint</vt:lpstr>
      <vt:lpstr>Présentation PowerPoint</vt:lpstr>
      <vt:lpstr>Les types de conteneurs Jakarta EE</vt:lpstr>
      <vt:lpstr>Jakarta EE-components</vt:lpstr>
      <vt:lpstr>Présentation PowerPoint</vt:lpstr>
      <vt:lpstr>Présentation PowerPoint</vt:lpstr>
      <vt:lpstr>Présentation PowerPoint</vt:lpstr>
      <vt:lpstr>Jakarta Servlet</vt:lpstr>
      <vt:lpstr>Présentation PowerPoint</vt:lpstr>
      <vt:lpstr>Environnement d’execution des servlets</vt:lpstr>
      <vt:lpstr>Cycle de vie d’une Jakarta servlet </vt:lpstr>
      <vt:lpstr>Cycle de vie d’une servlet  </vt:lpstr>
      <vt:lpstr>Développement des servlets </vt:lpstr>
      <vt:lpstr> Développement des servlets </vt:lpstr>
      <vt:lpstr>Interface servlet</vt:lpstr>
      <vt:lpstr>GenericServlet </vt:lpstr>
      <vt:lpstr>GenericServlet </vt:lpstr>
      <vt:lpstr>HttpServlet </vt:lpstr>
      <vt:lpstr>Principales methodes : HttpServlet </vt:lpstr>
      <vt:lpstr>1. Interface HttpServletRequest</vt:lpstr>
      <vt:lpstr>Présentation PowerPoint</vt:lpstr>
      <vt:lpstr>Exemple d’utilisation</vt:lpstr>
      <vt:lpstr>HttpServletResponse</vt:lpstr>
      <vt:lpstr>Présentation PowerPoint</vt:lpstr>
      <vt:lpstr>Exemple d’utilisation</vt:lpstr>
      <vt:lpstr>Exemple de traitement de Formulaire</vt:lpstr>
      <vt:lpstr>Servlet de manipulation (1/2) (Formulaire)</vt:lpstr>
      <vt:lpstr>Servlet de manipulation (1/2) (Formulaire)</vt:lpstr>
      <vt:lpstr>Exemple 2</vt:lpstr>
      <vt:lpstr>Servlet (Formulaire) (1/2)</vt:lpstr>
      <vt:lpstr>Servlet (Formulaire) (2/2)</vt:lpstr>
      <vt:lpstr>RequestDispatcher</vt:lpstr>
      <vt:lpstr>Exemple </vt:lpstr>
      <vt:lpstr>Présentation PowerPoint</vt:lpstr>
      <vt:lpstr>Présentation PowerPoint</vt:lpstr>
      <vt:lpstr>Le fichier web.xml dans Jakarta EE</vt:lpstr>
      <vt:lpstr>Structure générale : Web.xml </vt:lpstr>
      <vt:lpstr> Principaux Éléments de web.xml</vt:lpstr>
      <vt:lpstr>Filtres et Listeners dans Jakarta Servlet</vt:lpstr>
      <vt:lpstr>Cycle de vie d’un filtre</vt:lpstr>
      <vt:lpstr>Exemple : Filtre de Journalisation (Logging)</vt:lpstr>
      <vt:lpstr>Présentation PowerPoint</vt:lpstr>
      <vt:lpstr>Les Listeners (Listener)</vt:lpstr>
      <vt:lpstr>Types de Listeners</vt:lpstr>
      <vt:lpstr>Exemple : Listener du Cycle de Vie de l’Application</vt:lpstr>
      <vt:lpstr>Présentation PowerPoint</vt:lpstr>
      <vt:lpstr>Explication : </vt:lpstr>
      <vt:lpstr>Exemple d’un servlet </vt:lpstr>
      <vt:lpstr>Gestion des Cookies et des Sessions avec Jakarta Servlet</vt:lpstr>
      <vt:lpstr>Gestion de cookie</vt:lpstr>
      <vt:lpstr>Gestion des cookies</vt:lpstr>
      <vt:lpstr>Gestion des Cookies</vt:lpstr>
      <vt:lpstr> Exemple : Création et Envoi d’un Cookie</vt:lpstr>
      <vt:lpstr>Exemple : Lecture d’un Cookie</vt:lpstr>
      <vt:lpstr>Suppression d’un Cookie</vt:lpstr>
      <vt:lpstr>Gestion des Sessions</vt:lpstr>
      <vt:lpstr> Exemple : Création et Stockage d’une Valeur en Session</vt:lpstr>
      <vt:lpstr>Exemple : Lecture des Données de Session</vt:lpstr>
      <vt:lpstr>Suppression d’une Session</vt:lpstr>
      <vt:lpstr>Configuration de la Durée de Session</vt:lpstr>
      <vt:lpstr>Différences entre Cookies et Sessions</vt:lpstr>
      <vt:lpstr>Structure générale d’une application</vt:lpstr>
      <vt:lpstr>JSP (Jakarta Server Pages) </vt:lpstr>
      <vt:lpstr>1.Scripts sous la forme de code Java</vt:lpstr>
      <vt:lpstr>Scriptlets (&lt;% ... %&gt;) </vt:lpstr>
      <vt:lpstr>b) Déclarations (&lt;%! ... %&gt;) </vt:lpstr>
      <vt:lpstr>c) Expressions (&lt;%= ... %&gt;) </vt:lpstr>
      <vt:lpstr>2. Scripts sous la forme d’EL (Jakarta Expression Language)</vt:lpstr>
      <vt:lpstr>Jakarta Expression Language : Syntaxe</vt:lpstr>
      <vt:lpstr>3. Actions standards JSP (&lt;jsp:...&gt;) </vt:lpstr>
      <vt:lpstr>Actions standards</vt:lpstr>
      <vt:lpstr>Actions standards JSP</vt:lpstr>
      <vt:lpstr>Java beans : syntaxe</vt:lpstr>
      <vt:lpstr>L'attribut scope</vt:lpstr>
      <vt:lpstr>Exemples (1/2)</vt:lpstr>
      <vt:lpstr>Exemples (2/2) </vt:lpstr>
      <vt:lpstr>Exemple (EL) (1/2)</vt:lpstr>
      <vt:lpstr>Exemple (EL) (2/2)</vt:lpstr>
      <vt:lpstr>JSTL: Jakarta Server Pages Standard Tag Library</vt:lpstr>
      <vt:lpstr> balises JSTL</vt:lpstr>
      <vt:lpstr>Balises Core (c) - Contrôle de Flux et Variables</vt:lpstr>
      <vt:lpstr>Balises de Formatage (fmt) - Internationalisation et Dates</vt:lpstr>
      <vt:lpstr>Balises SQL (sql) - Accès aux Bases de Données</vt:lpstr>
      <vt:lpstr>Balises de Fonctions (fn) - Manipulation des Chaînes de Caractères</vt:lpstr>
      <vt:lpstr>Présentation PowerPoint</vt:lpstr>
      <vt:lpstr>Les directives</vt:lpstr>
      <vt:lpstr>directive page</vt:lpstr>
      <vt:lpstr>directive include</vt:lpstr>
      <vt:lpstr>directive taglib</vt:lpstr>
      <vt:lpstr>Exemple (taglib)</vt:lpstr>
      <vt:lpstr>Les objets disponibles dans une JSP</vt:lpstr>
      <vt:lpstr>JSP : cycle de vie</vt:lpstr>
      <vt:lpstr>TP 1(hello world)</vt:lpstr>
      <vt:lpstr>TP2</vt:lpstr>
      <vt:lpstr>TP3 (calcul d’un tableau amortissement)</vt:lpstr>
      <vt:lpstr>TP3</vt:lpstr>
      <vt:lpstr>Calcul mensualité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JEE (Jakarta EE)</dc:title>
  <dc:creator>pc</dc:creator>
  <cp:lastModifiedBy>pc</cp:lastModifiedBy>
  <cp:revision>75</cp:revision>
  <dcterms:created xsi:type="dcterms:W3CDTF">2025-02-07T11:24:30Z</dcterms:created>
  <dcterms:modified xsi:type="dcterms:W3CDTF">2025-02-26T12:22:06Z</dcterms:modified>
</cp:coreProperties>
</file>