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Roboto Slab"/>
      <p:regular r:id="rId34"/>
      <p:bold r:id="rId35"/>
    </p:embeddedFont>
    <p:embeddedFont>
      <p:font typeface="Nixie One"/>
      <p:regular r:id="rId36"/>
    </p:embeddedFont>
    <p:embeddedFont>
      <p:font typeface="Abril Fatface"/>
      <p:regular r:id="rId37"/>
    </p:embeddedFont>
    <p:embeddedFont>
      <p:font typeface="PT Serif"/>
      <p:regular r:id="rId38"/>
      <p:bold r:id="rId39"/>
      <p:italic r:id="rId40"/>
      <p:boldItalic r:id="rId41"/>
    </p:embeddedFont>
    <p:embeddedFont>
      <p:font typeface="Work Sans Medium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erif-italic.fntdata"/><Relationship Id="rId20" Type="http://schemas.openxmlformats.org/officeDocument/2006/relationships/slide" Target="slides/slide16.xml"/><Relationship Id="rId42" Type="http://schemas.openxmlformats.org/officeDocument/2006/relationships/font" Target="fonts/WorkSansMedium-regular.fntdata"/><Relationship Id="rId41" Type="http://schemas.openxmlformats.org/officeDocument/2006/relationships/font" Target="fonts/PTSerif-boldItalic.fntdata"/><Relationship Id="rId22" Type="http://schemas.openxmlformats.org/officeDocument/2006/relationships/slide" Target="slides/slide18.xml"/><Relationship Id="rId44" Type="http://schemas.openxmlformats.org/officeDocument/2006/relationships/font" Target="fonts/WorkSansMedium-italic.fntdata"/><Relationship Id="rId21" Type="http://schemas.openxmlformats.org/officeDocument/2006/relationships/slide" Target="slides/slide17.xml"/><Relationship Id="rId43" Type="http://schemas.openxmlformats.org/officeDocument/2006/relationships/font" Target="fonts/WorkSansMedium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WorkSansMedium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Slab-bold.fntdata"/><Relationship Id="rId12" Type="http://schemas.openxmlformats.org/officeDocument/2006/relationships/slide" Target="slides/slide8.xml"/><Relationship Id="rId34" Type="http://schemas.openxmlformats.org/officeDocument/2006/relationships/font" Target="fonts/RobotoSlab-regular.fntdata"/><Relationship Id="rId15" Type="http://schemas.openxmlformats.org/officeDocument/2006/relationships/slide" Target="slides/slide11.xml"/><Relationship Id="rId37" Type="http://schemas.openxmlformats.org/officeDocument/2006/relationships/font" Target="fonts/AbrilFatface-regular.fntdata"/><Relationship Id="rId14" Type="http://schemas.openxmlformats.org/officeDocument/2006/relationships/slide" Target="slides/slide10.xml"/><Relationship Id="rId36" Type="http://schemas.openxmlformats.org/officeDocument/2006/relationships/font" Target="fonts/NixieOne-regular.fntdata"/><Relationship Id="rId17" Type="http://schemas.openxmlformats.org/officeDocument/2006/relationships/slide" Target="slides/slide13.xml"/><Relationship Id="rId39" Type="http://schemas.openxmlformats.org/officeDocument/2006/relationships/font" Target="fonts/PTSerif-bold.fntdata"/><Relationship Id="rId16" Type="http://schemas.openxmlformats.org/officeDocument/2006/relationships/slide" Target="slides/slide12.xml"/><Relationship Id="rId38" Type="http://schemas.openxmlformats.org/officeDocument/2006/relationships/font" Target="fonts/PTSerif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47c10bf28d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47c10bf28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4694e6935b_0_1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4694e6935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4694e6935b_0_1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4694e6935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4694e6935b_0_1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4694e6935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24f78b8692_0_1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24f78b8692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47c10bf28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47c10bf28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Supervised</a:t>
            </a:r>
            <a:r>
              <a:rPr lang="en">
                <a:solidFill>
                  <a:schemeClr val="dk1"/>
                </a:solidFill>
              </a:rPr>
              <a:t>:  </a:t>
            </a:r>
            <a:r>
              <a:rPr lang="en" sz="9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Detect upcoming anomalies by using the model trained;   </a:t>
            </a:r>
            <a:endParaRPr sz="9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Risk Score Measurement:  </a:t>
            </a:r>
            <a:r>
              <a:rPr i="1" lang="en" sz="9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Helps reviewer know why the financial statement was flagged and the probabilistic fact of how likely the statement is fraudulent or not 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24f78b8692_0_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24f78b8692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47c10bf28d_0_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47c10bf28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D5156"/>
                </a:solidFill>
              </a:rPr>
              <a:t>Random forest advantages: </a:t>
            </a:r>
            <a:r>
              <a:rPr lang="en" sz="500">
                <a:solidFill>
                  <a:srgbClr val="4D5156"/>
                </a:solidFill>
              </a:rPr>
              <a:t> </a:t>
            </a:r>
            <a:r>
              <a:rPr lang="en" sz="1000">
                <a:solidFill>
                  <a:srgbClr val="3A3B41"/>
                </a:solidFill>
                <a:latin typeface="Georgia"/>
                <a:ea typeface="Georgia"/>
                <a:cs typeface="Georgia"/>
                <a:sym typeface="Georgia"/>
              </a:rPr>
              <a:t>Versatile uses, Easy-to-understand hyperparameters, Classifier doesn't overfit with enough trees</a:t>
            </a:r>
            <a:r>
              <a:rPr lang="en" sz="1000">
                <a:solidFill>
                  <a:srgbClr val="222222"/>
                </a:solidFill>
              </a:rPr>
              <a:t>.; Disadv: </a:t>
            </a:r>
            <a:r>
              <a:rPr lang="en" sz="1000">
                <a:solidFill>
                  <a:srgbClr val="3A3B41"/>
                </a:solidFill>
                <a:latin typeface="Georgia"/>
                <a:ea typeface="Georgia"/>
                <a:cs typeface="Georgia"/>
                <a:sym typeface="Georgia"/>
              </a:rPr>
              <a:t>More trees slow down model, Can’t describe relationships within data.</a:t>
            </a:r>
            <a:endParaRPr sz="1000">
              <a:solidFill>
                <a:srgbClr val="3A3B4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A3B41"/>
                </a:solidFill>
                <a:latin typeface="Georgia"/>
                <a:ea typeface="Georgia"/>
                <a:cs typeface="Georgia"/>
                <a:sym typeface="Georgia"/>
              </a:rPr>
              <a:t>KNN </a:t>
            </a:r>
            <a:r>
              <a:rPr lang="en" sz="1000">
                <a:solidFill>
                  <a:srgbClr val="3A3B41"/>
                </a:solidFill>
                <a:latin typeface="Georgia"/>
                <a:ea typeface="Georgia"/>
                <a:cs typeface="Georgia"/>
                <a:sym typeface="Georgia"/>
              </a:rPr>
              <a:t>advantage</a:t>
            </a:r>
            <a:r>
              <a:rPr lang="en" sz="1000">
                <a:solidFill>
                  <a:srgbClr val="3A3B41"/>
                </a:solidFill>
                <a:latin typeface="Georgia"/>
                <a:ea typeface="Georgia"/>
                <a:cs typeface="Georgia"/>
                <a:sym typeface="Georgia"/>
              </a:rPr>
              <a:t>:  Easy to implement, easy to adapt, fewer hyperparameter.  Disadv: does not scale, prone to </a:t>
            </a:r>
            <a:r>
              <a:rPr lang="en" sz="1000">
                <a:solidFill>
                  <a:srgbClr val="3A3B41"/>
                </a:solidFill>
                <a:latin typeface="Georgia"/>
                <a:ea typeface="Georgia"/>
                <a:cs typeface="Georgia"/>
                <a:sym typeface="Georgia"/>
              </a:rPr>
              <a:t>overfitting</a:t>
            </a:r>
            <a:endParaRPr sz="1000">
              <a:solidFill>
                <a:srgbClr val="3A3B4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A3B4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D5156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482dc72580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482dc7258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3F3F3"/>
                </a:highlight>
              </a:rPr>
              <a:t>Isolation Forest assigns an anomaly score to data points based on how easy they are to separate from the rest of the data. The easier a data point is isolated from the majority of the data, the more likely it is to be an anomaly</a:t>
            </a:r>
            <a:endParaRPr sz="1000">
              <a:solidFill>
                <a:srgbClr val="292929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92929"/>
                </a:solidFill>
                <a:latin typeface="PT Serif"/>
                <a:ea typeface="PT Serif"/>
                <a:cs typeface="PT Serif"/>
                <a:sym typeface="PT Serif"/>
              </a:rPr>
              <a:t>IF:  </a:t>
            </a:r>
            <a:r>
              <a:rPr lang="en" sz="1000">
                <a:latin typeface="Roboto Slab"/>
                <a:ea typeface="Roboto Slab"/>
                <a:cs typeface="Roboto Slab"/>
                <a:sym typeface="Roboto Slab"/>
              </a:rPr>
              <a:t>Will return a score bound between 0 - 1 where the values closer to 1 are considered Anomalous and the values that are &lt;0.5 are considered to be "normal"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An </a:t>
            </a:r>
            <a:r>
              <a:rPr b="1" lang="en" sz="1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outlier</a:t>
            </a:r>
            <a:r>
              <a:rPr lang="en" sz="1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is any data point which differs greatly from the rest of the observations in a dataset. </a:t>
            </a:r>
            <a:r>
              <a:rPr lang="en" sz="1000">
                <a:latin typeface="Roboto Slab"/>
                <a:ea typeface="Roboto Slab"/>
                <a:cs typeface="Roboto Slab"/>
                <a:sym typeface="Roboto Slab"/>
              </a:rPr>
              <a:t>outliers exist because perhaps an analyst made an error in the data entry, or the machine threw up an error in measurement, or the outlier could even be intentional</a:t>
            </a:r>
            <a:endParaRPr sz="10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47c10bf28d_0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47c10bf28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the SHAP values of all features sum up to explain why the prediction was different from the baseline.Anomaly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:  </a:t>
            </a:r>
            <a:r>
              <a:rPr lang="en" sz="1500">
                <a:solidFill>
                  <a:srgbClr val="202124"/>
                </a:solidFill>
              </a:rPr>
              <a:t> </a:t>
            </a:r>
            <a:endParaRPr sz="15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2124"/>
                </a:solidFill>
              </a:rPr>
              <a:t>The LoOP is local density outlier detection method, scores are normalized to the range [0–1]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47c10bf28d_0_1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47c10bf28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24f78b8692_0_1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24f78b869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2124"/>
                </a:solidFill>
              </a:rPr>
              <a:t>F1 score is </a:t>
            </a:r>
            <a:r>
              <a:rPr lang="en" sz="1000">
                <a:solidFill>
                  <a:srgbClr val="040C28"/>
                </a:solidFill>
              </a:rPr>
              <a:t>a machine learning evaluation metric that measures a model's accuracy</a:t>
            </a:r>
            <a:r>
              <a:rPr lang="en" sz="1000">
                <a:solidFill>
                  <a:srgbClr val="202124"/>
                </a:solidFill>
              </a:rPr>
              <a:t>. It combines the precision and recall scores of a model.  Scores lies between 0 and 1, one being the most accurate.</a:t>
            </a:r>
            <a:endParaRPr sz="10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22222"/>
                </a:solidFill>
                <a:latin typeface="PT Serif"/>
                <a:ea typeface="PT Serif"/>
                <a:cs typeface="PT Serif"/>
                <a:sym typeface="PT Serif"/>
              </a:rPr>
              <a:t>The testing accuracy and F1-score measures are used for performance evaluation.  Accuracy is the ratio of the number of correct predictions to the total number of input samples; Precision is the ratio of correctly predicted positive observations to the total predicted positive observations; Recall, or sensitivity, is the ratio of correctly predicted positive observations to all the observations in the actual class</a:t>
            </a:r>
            <a:endParaRPr sz="9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D5156"/>
                </a:solidFill>
              </a:rPr>
              <a:t>A machine learning model is </a:t>
            </a:r>
            <a:r>
              <a:rPr lang="en" sz="1050">
                <a:solidFill>
                  <a:srgbClr val="5F6368"/>
                </a:solidFill>
              </a:rPr>
              <a:t>a program that can find patterns or make decisions from a previously unseen dataset</a:t>
            </a:r>
            <a:r>
              <a:rPr lang="en" sz="1050">
                <a:solidFill>
                  <a:srgbClr val="4D5156"/>
                </a:solidFill>
              </a:rPr>
              <a:t>. </a:t>
            </a: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</a:rPr>
              <a:t> </a:t>
            </a:r>
            <a:r>
              <a:rPr lang="en" sz="1050">
                <a:solidFill>
                  <a:srgbClr val="4D5156"/>
                </a:solidFill>
              </a:rPr>
              <a:t>Machine learning models are </a:t>
            </a:r>
            <a:r>
              <a:rPr lang="en" sz="1050">
                <a:solidFill>
                  <a:srgbClr val="5F6368"/>
                </a:solidFill>
              </a:rPr>
              <a:t>created from machine learning algorithms, which are trained using either labeled, unlabeled, or mixed data</a:t>
            </a:r>
            <a:r>
              <a:rPr lang="en" sz="1050">
                <a:solidFill>
                  <a:srgbClr val="4D5156"/>
                </a:solidFill>
              </a:rPr>
              <a:t>.</a:t>
            </a:r>
            <a:endParaRPr sz="1000">
              <a:solidFill>
                <a:srgbClr val="202124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47c10bf28d_0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47c10bf28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From this plot, the impact of a particular variable on anomaly detection is observed. Taking </a:t>
            </a:r>
            <a:r>
              <a:rPr lang="en" sz="1000">
                <a:solidFill>
                  <a:srgbClr val="188038"/>
                </a:solidFill>
                <a:latin typeface="Roboto Slab"/>
                <a:ea typeface="Roboto Slab"/>
                <a:cs typeface="Roboto Slab"/>
                <a:sym typeface="Roboto Slab"/>
              </a:rPr>
              <a:t>Distributable Reserves</a:t>
            </a:r>
            <a:r>
              <a:rPr lang="en" sz="1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, </a:t>
            </a:r>
            <a:r>
              <a:rPr lang="en" sz="1000">
                <a:solidFill>
                  <a:srgbClr val="188038"/>
                </a:solidFill>
                <a:latin typeface="Roboto Slab"/>
                <a:ea typeface="Roboto Slab"/>
                <a:cs typeface="Roboto Slab"/>
                <a:sym typeface="Roboto Slab"/>
              </a:rPr>
              <a:t>CL_InstalmentSaleLiabilty</a:t>
            </a:r>
            <a:r>
              <a:rPr lang="en" sz="1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or </a:t>
            </a:r>
            <a:r>
              <a:rPr lang="en" sz="1000">
                <a:solidFill>
                  <a:srgbClr val="188038"/>
                </a:solidFill>
                <a:latin typeface="Roboto Slab"/>
                <a:ea typeface="Roboto Slab"/>
                <a:cs typeface="Roboto Slab"/>
                <a:sym typeface="Roboto Slab"/>
              </a:rPr>
              <a:t>CL_BankOverdraft</a:t>
            </a:r>
            <a:r>
              <a:rPr lang="en" sz="1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as an example. The summary plot says that high values of that variables show anomalous observations while lower values are normal items.</a:t>
            </a:r>
            <a:endParaRPr sz="1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482dc72580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482dc7258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47c10bf28d_0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47c10bf28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e37340424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e3734042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F3640"/>
                </a:solidFill>
              </a:rPr>
              <a:t>P</a:t>
            </a:r>
            <a:r>
              <a:rPr lang="en" sz="1000">
                <a:solidFill>
                  <a:srgbClr val="2F3640"/>
                </a:solidFill>
              </a:rPr>
              <a:t>rioritizing fraud detection and prevention, increases revenue and business growth.</a:t>
            </a:r>
            <a:endParaRPr sz="1000">
              <a:solidFill>
                <a:srgbClr val="2F364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F3640"/>
                </a:solidFill>
              </a:rPr>
              <a:t>Preventing chargebacks means you retain more revenue, avoid damage to your brand and reputation, avoid threshold breaches, and reduce administrative hassle</a:t>
            </a:r>
            <a:endParaRPr sz="1000">
              <a:solidFill>
                <a:srgbClr val="2F3640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Slab"/>
              <a:buAutoNum type="arabicPeriod"/>
            </a:pPr>
            <a:r>
              <a:rPr lang="en" sz="1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It is not clear how well the framework would perform on other datasets.</a:t>
            </a:r>
            <a:endParaRPr sz="1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 Slab"/>
              <a:buAutoNum type="arabicPeriod"/>
            </a:pPr>
            <a:r>
              <a:rPr lang="en" sz="1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If the data distribution changes, the framework may not be able to detect fraud as effectively.</a:t>
            </a:r>
            <a:endParaRPr sz="10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 Slab"/>
              <a:buAutoNum type="arabicPeriod"/>
            </a:pPr>
            <a:r>
              <a:rPr lang="en" sz="1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This can lead to inconvenience and frustration for customers.</a:t>
            </a:r>
            <a:endParaRPr sz="1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49baf7aafe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49baf7aaf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4a364aa05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4a364aa0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84c0beba4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84c0beb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Financial statement fraud involves falsifying financial statements to pretend the company more profitable than it is, increase the stock prices, avoid payment of the taxes, or get a bank loan or in this case guarantees.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31eb75b79_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e31eb75b7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7c10bf28d_0_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47c10bf28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9777ab1ad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9777ab1a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T Serif"/>
                <a:ea typeface="PT Serif"/>
                <a:cs typeface="PT Serif"/>
                <a:sym typeface="PT Serif"/>
              </a:rPr>
              <a:t>Financial Statement</a:t>
            </a:r>
            <a:r>
              <a:rPr lang="en"/>
              <a:t>: </a:t>
            </a:r>
            <a:r>
              <a:rPr lang="en" sz="1000">
                <a:solidFill>
                  <a:srgbClr val="191919"/>
                </a:solidFill>
                <a:latin typeface="PT Serif"/>
                <a:ea typeface="PT Serif"/>
                <a:cs typeface="PT Serif"/>
                <a:sym typeface="PT Serif"/>
              </a:rPr>
              <a:t>Industry; Financial Type; Financial Date; Dim Facility Key.     Data Engineering:  Extract data from database; Aggregate and manipulate data.</a:t>
            </a:r>
            <a:endParaRPr sz="1000">
              <a:solidFill>
                <a:srgbClr val="191919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PT Serif"/>
                <a:ea typeface="PT Serif"/>
                <a:cs typeface="PT Serif"/>
                <a:sym typeface="PT Serif"/>
              </a:rPr>
              <a:t>Data transformation:  Extract key features from data; Dealing with zero valued features; Categorical data conversion; Numerical data preparation</a:t>
            </a:r>
            <a:endParaRPr sz="1000">
              <a:solidFill>
                <a:srgbClr val="191919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PT Serif"/>
                <a:ea typeface="PT Serif"/>
                <a:cs typeface="PT Serif"/>
                <a:sym typeface="PT Serif"/>
              </a:rPr>
              <a:t>Machine Learning: Train, test, validation, data split; Build, optimize different ML models; Compare ML models based on key business metrics.</a:t>
            </a:r>
            <a:endParaRPr sz="1000">
              <a:solidFill>
                <a:srgbClr val="191919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PT Serif"/>
                <a:ea typeface="PT Serif"/>
                <a:cs typeface="PT Serif"/>
                <a:sym typeface="PT Serif"/>
              </a:rPr>
              <a:t>Case Management System:  Send risk score for each case to the reviewer, Flag anomaly</a:t>
            </a:r>
            <a:endParaRPr sz="1000">
              <a:solidFill>
                <a:srgbClr val="191919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91919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91919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91919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91919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tyle A">
  <p:cSld name="BLANK_1_1">
    <p:bg>
      <p:bgPr>
        <a:solidFill>
          <a:schemeClr val="accent4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1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tyle B">
  <p:cSld name="BLANK_1_1_1">
    <p:bg>
      <p:bgPr>
        <a:solidFill>
          <a:schemeClr val="accen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 sz="1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4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3398538" y="1599538"/>
            <a:ext cx="2346925" cy="1944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E3142">
                    <a:alpha val="26820"/>
                  </a:srgbClr>
                </a:solidFill>
                <a:latin typeface="Impact"/>
              </a:rPr>
              <a:t>“</a:t>
            </a:r>
          </a:p>
        </p:txBody>
      </p:sp>
      <p:sp>
        <p:nvSpPr>
          <p:cNvPr id="26" name="Google Shape;26;p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▪"/>
              <a:defRPr sz="2000">
                <a:solidFill>
                  <a:schemeClr val="lt1"/>
                </a:solidFill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▫"/>
              <a:defRPr sz="2000">
                <a:solidFill>
                  <a:schemeClr val="lt1"/>
                </a:solidFill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5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6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7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2" type="body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3" type="body"/>
          </p:nvPr>
        </p:nvSpPr>
        <p:spPr>
          <a:xfrm>
            <a:off x="6212750" y="1773300"/>
            <a:ext cx="24099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Google Shape;71;p8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8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4454"/>
              </a:solidFill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b="1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ixie One"/>
              <a:buChar char="▪"/>
              <a:defRPr sz="30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▫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■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100">
        <p:fade thruBlk="1"/>
      </p:transition>
    </mc:Choice>
    <mc:Fallback>
      <p:transition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22.png"/><Relationship Id="rId5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Relationship Id="rId4" Type="http://schemas.openxmlformats.org/officeDocument/2006/relationships/image" Target="../media/image2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ctrTitle"/>
          </p:nvPr>
        </p:nvSpPr>
        <p:spPr>
          <a:xfrm>
            <a:off x="1717800" y="871175"/>
            <a:ext cx="6359100" cy="24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Fraud Detection</a:t>
            </a:r>
            <a:endParaRPr/>
          </a:p>
        </p:txBody>
      </p:sp>
      <p:grpSp>
        <p:nvGrpSpPr>
          <p:cNvPr id="106" name="Google Shape;106;p13"/>
          <p:cNvGrpSpPr/>
          <p:nvPr/>
        </p:nvGrpSpPr>
        <p:grpSpPr>
          <a:xfrm>
            <a:off x="753267" y="572585"/>
            <a:ext cx="964541" cy="1011307"/>
            <a:chOff x="5961125" y="1623900"/>
            <a:chExt cx="427450" cy="448175"/>
          </a:xfrm>
        </p:grpSpPr>
        <p:sp>
          <p:nvSpPr>
            <p:cNvPr id="107" name="Google Shape;107;p13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2"/>
          <p:cNvSpPr txBox="1"/>
          <p:nvPr/>
        </p:nvSpPr>
        <p:spPr>
          <a:xfrm>
            <a:off x="645900" y="1649900"/>
            <a:ext cx="2422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Exploratory Data Analysis</a:t>
            </a:r>
            <a:endParaRPr b="1" sz="3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271" name="Google Shape;2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000" y="1412825"/>
            <a:ext cx="4081650" cy="21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7" name="Google Shape;277;p23"/>
          <p:cNvGrpSpPr/>
          <p:nvPr/>
        </p:nvGrpSpPr>
        <p:grpSpPr>
          <a:xfrm>
            <a:off x="289700" y="166225"/>
            <a:ext cx="4318500" cy="548100"/>
            <a:chOff x="289700" y="166225"/>
            <a:chExt cx="4318500" cy="548100"/>
          </a:xfrm>
        </p:grpSpPr>
        <p:sp>
          <p:nvSpPr>
            <p:cNvPr id="278" name="Google Shape;278;p23"/>
            <p:cNvSpPr/>
            <p:nvPr/>
          </p:nvSpPr>
          <p:spPr>
            <a:xfrm>
              <a:off x="289700" y="166225"/>
              <a:ext cx="4318500" cy="5481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9" name="Google Shape;279;p23"/>
            <p:cNvGrpSpPr/>
            <p:nvPr/>
          </p:nvGrpSpPr>
          <p:grpSpPr>
            <a:xfrm>
              <a:off x="377059" y="397760"/>
              <a:ext cx="313910" cy="227820"/>
              <a:chOff x="3932350" y="3714775"/>
              <a:chExt cx="439650" cy="319075"/>
            </a:xfrm>
          </p:grpSpPr>
          <p:sp>
            <p:nvSpPr>
              <p:cNvPr id="280" name="Google Shape;280;p23"/>
              <p:cNvSpPr/>
              <p:nvPr/>
            </p:nvSpPr>
            <p:spPr>
              <a:xfrm>
                <a:off x="3932350" y="3714775"/>
                <a:ext cx="439650" cy="319075"/>
              </a:xfrm>
              <a:custGeom>
                <a:rect b="b" l="l" r="r" t="t"/>
                <a:pathLst>
                  <a:path extrusionOk="0" fill="none" h="12763" w="17586">
                    <a:moveTo>
                      <a:pt x="1" y="1"/>
                    </a:moveTo>
                    <a:lnTo>
                      <a:pt x="1" y="12276"/>
                    </a:lnTo>
                    <a:lnTo>
                      <a:pt x="1" y="12276"/>
                    </a:lnTo>
                    <a:lnTo>
                      <a:pt x="1" y="12373"/>
                    </a:lnTo>
                    <a:lnTo>
                      <a:pt x="25" y="12471"/>
                    </a:lnTo>
                    <a:lnTo>
                      <a:pt x="74" y="12544"/>
                    </a:lnTo>
                    <a:lnTo>
                      <a:pt x="123" y="12617"/>
                    </a:lnTo>
                    <a:lnTo>
                      <a:pt x="196" y="12690"/>
                    </a:lnTo>
                    <a:lnTo>
                      <a:pt x="293" y="12714"/>
                    </a:lnTo>
                    <a:lnTo>
                      <a:pt x="366" y="12763"/>
                    </a:lnTo>
                    <a:lnTo>
                      <a:pt x="488" y="12763"/>
                    </a:lnTo>
                    <a:lnTo>
                      <a:pt x="17585" y="12763"/>
                    </a:lnTo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>
                <a:off x="3970100" y="3862750"/>
                <a:ext cx="77350" cy="132750"/>
              </a:xfrm>
              <a:custGeom>
                <a:rect b="b" l="l" r="r" t="t"/>
                <a:pathLst>
                  <a:path extrusionOk="0" fill="none" h="5310" w="3094">
                    <a:moveTo>
                      <a:pt x="3094" y="5309"/>
                    </a:moveTo>
                    <a:lnTo>
                      <a:pt x="3094" y="487"/>
                    </a:lnTo>
                    <a:lnTo>
                      <a:pt x="3094" y="487"/>
                    </a:lnTo>
                    <a:lnTo>
                      <a:pt x="3094" y="390"/>
                    </a:lnTo>
                    <a:lnTo>
                      <a:pt x="3070" y="292"/>
                    </a:lnTo>
                    <a:lnTo>
                      <a:pt x="3021" y="219"/>
                    </a:lnTo>
                    <a:lnTo>
                      <a:pt x="2948" y="146"/>
                    </a:lnTo>
                    <a:lnTo>
                      <a:pt x="2899" y="97"/>
                    </a:lnTo>
                    <a:lnTo>
                      <a:pt x="2802" y="49"/>
                    </a:lnTo>
                    <a:lnTo>
                      <a:pt x="2704" y="24"/>
                    </a:lnTo>
                    <a:lnTo>
                      <a:pt x="2607" y="0"/>
                    </a:lnTo>
                    <a:lnTo>
                      <a:pt x="488" y="0"/>
                    </a:lnTo>
                    <a:lnTo>
                      <a:pt x="488" y="0"/>
                    </a:lnTo>
                    <a:lnTo>
                      <a:pt x="391" y="24"/>
                    </a:lnTo>
                    <a:lnTo>
                      <a:pt x="293" y="49"/>
                    </a:lnTo>
                    <a:lnTo>
                      <a:pt x="220" y="97"/>
                    </a:lnTo>
                    <a:lnTo>
                      <a:pt x="147" y="146"/>
                    </a:lnTo>
                    <a:lnTo>
                      <a:pt x="74" y="219"/>
                    </a:lnTo>
                    <a:lnTo>
                      <a:pt x="50" y="292"/>
                    </a:lnTo>
                    <a:lnTo>
                      <a:pt x="1" y="390"/>
                    </a:lnTo>
                    <a:lnTo>
                      <a:pt x="1" y="487"/>
                    </a:lnTo>
                    <a:lnTo>
                      <a:pt x="1" y="5309"/>
                    </a:lnTo>
                    <a:lnTo>
                      <a:pt x="3094" y="5309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>
                <a:off x="4278800" y="3862750"/>
                <a:ext cx="77350" cy="132750"/>
              </a:xfrm>
              <a:custGeom>
                <a:rect b="b" l="l" r="r" t="t"/>
                <a:pathLst>
                  <a:path extrusionOk="0" fill="none" h="5310" w="3094">
                    <a:moveTo>
                      <a:pt x="3094" y="5309"/>
                    </a:moveTo>
                    <a:lnTo>
                      <a:pt x="3094" y="487"/>
                    </a:lnTo>
                    <a:lnTo>
                      <a:pt x="3094" y="487"/>
                    </a:lnTo>
                    <a:lnTo>
                      <a:pt x="3094" y="390"/>
                    </a:lnTo>
                    <a:lnTo>
                      <a:pt x="3070" y="292"/>
                    </a:lnTo>
                    <a:lnTo>
                      <a:pt x="3021" y="219"/>
                    </a:lnTo>
                    <a:lnTo>
                      <a:pt x="2948" y="146"/>
                    </a:lnTo>
                    <a:lnTo>
                      <a:pt x="2899" y="97"/>
                    </a:lnTo>
                    <a:lnTo>
                      <a:pt x="2802" y="49"/>
                    </a:lnTo>
                    <a:lnTo>
                      <a:pt x="2704" y="24"/>
                    </a:lnTo>
                    <a:lnTo>
                      <a:pt x="2607" y="0"/>
                    </a:lnTo>
                    <a:lnTo>
                      <a:pt x="488" y="0"/>
                    </a:lnTo>
                    <a:lnTo>
                      <a:pt x="488" y="0"/>
                    </a:lnTo>
                    <a:lnTo>
                      <a:pt x="390" y="24"/>
                    </a:lnTo>
                    <a:lnTo>
                      <a:pt x="293" y="49"/>
                    </a:lnTo>
                    <a:lnTo>
                      <a:pt x="220" y="97"/>
                    </a:lnTo>
                    <a:lnTo>
                      <a:pt x="147" y="146"/>
                    </a:lnTo>
                    <a:lnTo>
                      <a:pt x="74" y="219"/>
                    </a:lnTo>
                    <a:lnTo>
                      <a:pt x="50" y="292"/>
                    </a:lnTo>
                    <a:lnTo>
                      <a:pt x="1" y="390"/>
                    </a:lnTo>
                    <a:lnTo>
                      <a:pt x="1" y="487"/>
                    </a:lnTo>
                    <a:lnTo>
                      <a:pt x="1" y="5309"/>
                    </a:lnTo>
                    <a:lnTo>
                      <a:pt x="3094" y="5309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>
                <a:off x="4073000" y="3716600"/>
                <a:ext cx="77350" cy="278900"/>
              </a:xfrm>
              <a:custGeom>
                <a:rect b="b" l="l" r="r" t="t"/>
                <a:pathLst>
                  <a:path extrusionOk="0" fill="none" h="11156" w="3094">
                    <a:moveTo>
                      <a:pt x="3094" y="11155"/>
                    </a:moveTo>
                    <a:lnTo>
                      <a:pt x="3094" y="488"/>
                    </a:lnTo>
                    <a:lnTo>
                      <a:pt x="3094" y="488"/>
                    </a:lnTo>
                    <a:lnTo>
                      <a:pt x="3094" y="391"/>
                    </a:lnTo>
                    <a:lnTo>
                      <a:pt x="3070" y="293"/>
                    </a:lnTo>
                    <a:lnTo>
                      <a:pt x="3021" y="220"/>
                    </a:lnTo>
                    <a:lnTo>
                      <a:pt x="2948" y="147"/>
                    </a:lnTo>
                    <a:lnTo>
                      <a:pt x="2899" y="98"/>
                    </a:lnTo>
                    <a:lnTo>
                      <a:pt x="2802" y="50"/>
                    </a:lnTo>
                    <a:lnTo>
                      <a:pt x="2704" y="25"/>
                    </a:lnTo>
                    <a:lnTo>
                      <a:pt x="2607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1" y="25"/>
                    </a:lnTo>
                    <a:lnTo>
                      <a:pt x="293" y="50"/>
                    </a:lnTo>
                    <a:lnTo>
                      <a:pt x="220" y="98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11155"/>
                    </a:lnTo>
                    <a:lnTo>
                      <a:pt x="3094" y="11155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23"/>
              <p:cNvSpPr/>
              <p:nvPr/>
            </p:nvSpPr>
            <p:spPr>
              <a:xfrm>
                <a:off x="4175900" y="3787250"/>
                <a:ext cx="77350" cy="208250"/>
              </a:xfrm>
              <a:custGeom>
                <a:rect b="b" l="l" r="r" t="t"/>
                <a:pathLst>
                  <a:path extrusionOk="0" fill="none" h="8330" w="3094">
                    <a:moveTo>
                      <a:pt x="3094" y="8329"/>
                    </a:moveTo>
                    <a:lnTo>
                      <a:pt x="3094" y="487"/>
                    </a:lnTo>
                    <a:lnTo>
                      <a:pt x="3094" y="487"/>
                    </a:lnTo>
                    <a:lnTo>
                      <a:pt x="3094" y="390"/>
                    </a:lnTo>
                    <a:lnTo>
                      <a:pt x="3070" y="292"/>
                    </a:lnTo>
                    <a:lnTo>
                      <a:pt x="3021" y="219"/>
                    </a:lnTo>
                    <a:lnTo>
                      <a:pt x="2948" y="146"/>
                    </a:lnTo>
                    <a:lnTo>
                      <a:pt x="2899" y="97"/>
                    </a:lnTo>
                    <a:lnTo>
                      <a:pt x="2802" y="49"/>
                    </a:lnTo>
                    <a:lnTo>
                      <a:pt x="2704" y="24"/>
                    </a:lnTo>
                    <a:lnTo>
                      <a:pt x="2607" y="0"/>
                    </a:lnTo>
                    <a:lnTo>
                      <a:pt x="488" y="0"/>
                    </a:lnTo>
                    <a:lnTo>
                      <a:pt x="488" y="0"/>
                    </a:lnTo>
                    <a:lnTo>
                      <a:pt x="391" y="24"/>
                    </a:lnTo>
                    <a:lnTo>
                      <a:pt x="293" y="49"/>
                    </a:lnTo>
                    <a:lnTo>
                      <a:pt x="220" y="97"/>
                    </a:lnTo>
                    <a:lnTo>
                      <a:pt x="147" y="146"/>
                    </a:lnTo>
                    <a:lnTo>
                      <a:pt x="74" y="219"/>
                    </a:lnTo>
                    <a:lnTo>
                      <a:pt x="50" y="292"/>
                    </a:lnTo>
                    <a:lnTo>
                      <a:pt x="1" y="390"/>
                    </a:lnTo>
                    <a:lnTo>
                      <a:pt x="1" y="487"/>
                    </a:lnTo>
                    <a:lnTo>
                      <a:pt x="1" y="8329"/>
                    </a:lnTo>
                    <a:lnTo>
                      <a:pt x="3094" y="8329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5" name="Google Shape;285;p23"/>
          <p:cNvSpPr txBox="1"/>
          <p:nvPr/>
        </p:nvSpPr>
        <p:spPr>
          <a:xfrm>
            <a:off x="755350" y="247375"/>
            <a:ext cx="3852900" cy="40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A look at the Class Data Distribution</a:t>
            </a:r>
            <a:endParaRPr b="1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286" name="Google Shape;2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950" y="991950"/>
            <a:ext cx="6350351" cy="39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24"/>
          <p:cNvGrpSpPr/>
          <p:nvPr/>
        </p:nvGrpSpPr>
        <p:grpSpPr>
          <a:xfrm>
            <a:off x="289700" y="90025"/>
            <a:ext cx="4318500" cy="548100"/>
            <a:chOff x="289700" y="166225"/>
            <a:chExt cx="4318500" cy="548100"/>
          </a:xfrm>
        </p:grpSpPr>
        <p:sp>
          <p:nvSpPr>
            <p:cNvPr id="292" name="Google Shape;292;p24"/>
            <p:cNvSpPr/>
            <p:nvPr/>
          </p:nvSpPr>
          <p:spPr>
            <a:xfrm>
              <a:off x="289700" y="166225"/>
              <a:ext cx="4318500" cy="5481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3" name="Google Shape;293;p24"/>
            <p:cNvGrpSpPr/>
            <p:nvPr/>
          </p:nvGrpSpPr>
          <p:grpSpPr>
            <a:xfrm>
              <a:off x="377059" y="397760"/>
              <a:ext cx="313910" cy="227820"/>
              <a:chOff x="3932350" y="3714775"/>
              <a:chExt cx="439650" cy="319075"/>
            </a:xfrm>
          </p:grpSpPr>
          <p:sp>
            <p:nvSpPr>
              <p:cNvPr id="294" name="Google Shape;294;p24"/>
              <p:cNvSpPr/>
              <p:nvPr/>
            </p:nvSpPr>
            <p:spPr>
              <a:xfrm>
                <a:off x="3932350" y="3714775"/>
                <a:ext cx="439650" cy="319075"/>
              </a:xfrm>
              <a:custGeom>
                <a:rect b="b" l="l" r="r" t="t"/>
                <a:pathLst>
                  <a:path extrusionOk="0" fill="none" h="12763" w="17586">
                    <a:moveTo>
                      <a:pt x="1" y="1"/>
                    </a:moveTo>
                    <a:lnTo>
                      <a:pt x="1" y="12276"/>
                    </a:lnTo>
                    <a:lnTo>
                      <a:pt x="1" y="12276"/>
                    </a:lnTo>
                    <a:lnTo>
                      <a:pt x="1" y="12373"/>
                    </a:lnTo>
                    <a:lnTo>
                      <a:pt x="25" y="12471"/>
                    </a:lnTo>
                    <a:lnTo>
                      <a:pt x="74" y="12544"/>
                    </a:lnTo>
                    <a:lnTo>
                      <a:pt x="123" y="12617"/>
                    </a:lnTo>
                    <a:lnTo>
                      <a:pt x="196" y="12690"/>
                    </a:lnTo>
                    <a:lnTo>
                      <a:pt x="293" y="12714"/>
                    </a:lnTo>
                    <a:lnTo>
                      <a:pt x="366" y="12763"/>
                    </a:lnTo>
                    <a:lnTo>
                      <a:pt x="488" y="12763"/>
                    </a:lnTo>
                    <a:lnTo>
                      <a:pt x="17585" y="12763"/>
                    </a:lnTo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24"/>
              <p:cNvSpPr/>
              <p:nvPr/>
            </p:nvSpPr>
            <p:spPr>
              <a:xfrm>
                <a:off x="3970100" y="3862750"/>
                <a:ext cx="77350" cy="132750"/>
              </a:xfrm>
              <a:custGeom>
                <a:rect b="b" l="l" r="r" t="t"/>
                <a:pathLst>
                  <a:path extrusionOk="0" fill="none" h="5310" w="3094">
                    <a:moveTo>
                      <a:pt x="3094" y="5309"/>
                    </a:moveTo>
                    <a:lnTo>
                      <a:pt x="3094" y="487"/>
                    </a:lnTo>
                    <a:lnTo>
                      <a:pt x="3094" y="487"/>
                    </a:lnTo>
                    <a:lnTo>
                      <a:pt x="3094" y="390"/>
                    </a:lnTo>
                    <a:lnTo>
                      <a:pt x="3070" y="292"/>
                    </a:lnTo>
                    <a:lnTo>
                      <a:pt x="3021" y="219"/>
                    </a:lnTo>
                    <a:lnTo>
                      <a:pt x="2948" y="146"/>
                    </a:lnTo>
                    <a:lnTo>
                      <a:pt x="2899" y="97"/>
                    </a:lnTo>
                    <a:lnTo>
                      <a:pt x="2802" y="49"/>
                    </a:lnTo>
                    <a:lnTo>
                      <a:pt x="2704" y="24"/>
                    </a:lnTo>
                    <a:lnTo>
                      <a:pt x="2607" y="0"/>
                    </a:lnTo>
                    <a:lnTo>
                      <a:pt x="488" y="0"/>
                    </a:lnTo>
                    <a:lnTo>
                      <a:pt x="488" y="0"/>
                    </a:lnTo>
                    <a:lnTo>
                      <a:pt x="391" y="24"/>
                    </a:lnTo>
                    <a:lnTo>
                      <a:pt x="293" y="49"/>
                    </a:lnTo>
                    <a:lnTo>
                      <a:pt x="220" y="97"/>
                    </a:lnTo>
                    <a:lnTo>
                      <a:pt x="147" y="146"/>
                    </a:lnTo>
                    <a:lnTo>
                      <a:pt x="74" y="219"/>
                    </a:lnTo>
                    <a:lnTo>
                      <a:pt x="50" y="292"/>
                    </a:lnTo>
                    <a:lnTo>
                      <a:pt x="1" y="390"/>
                    </a:lnTo>
                    <a:lnTo>
                      <a:pt x="1" y="487"/>
                    </a:lnTo>
                    <a:lnTo>
                      <a:pt x="1" y="5309"/>
                    </a:lnTo>
                    <a:lnTo>
                      <a:pt x="3094" y="5309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4"/>
              <p:cNvSpPr/>
              <p:nvPr/>
            </p:nvSpPr>
            <p:spPr>
              <a:xfrm>
                <a:off x="4278800" y="3862750"/>
                <a:ext cx="77350" cy="132750"/>
              </a:xfrm>
              <a:custGeom>
                <a:rect b="b" l="l" r="r" t="t"/>
                <a:pathLst>
                  <a:path extrusionOk="0" fill="none" h="5310" w="3094">
                    <a:moveTo>
                      <a:pt x="3094" y="5309"/>
                    </a:moveTo>
                    <a:lnTo>
                      <a:pt x="3094" y="487"/>
                    </a:lnTo>
                    <a:lnTo>
                      <a:pt x="3094" y="487"/>
                    </a:lnTo>
                    <a:lnTo>
                      <a:pt x="3094" y="390"/>
                    </a:lnTo>
                    <a:lnTo>
                      <a:pt x="3070" y="292"/>
                    </a:lnTo>
                    <a:lnTo>
                      <a:pt x="3021" y="219"/>
                    </a:lnTo>
                    <a:lnTo>
                      <a:pt x="2948" y="146"/>
                    </a:lnTo>
                    <a:lnTo>
                      <a:pt x="2899" y="97"/>
                    </a:lnTo>
                    <a:lnTo>
                      <a:pt x="2802" y="49"/>
                    </a:lnTo>
                    <a:lnTo>
                      <a:pt x="2704" y="24"/>
                    </a:lnTo>
                    <a:lnTo>
                      <a:pt x="2607" y="0"/>
                    </a:lnTo>
                    <a:lnTo>
                      <a:pt x="488" y="0"/>
                    </a:lnTo>
                    <a:lnTo>
                      <a:pt x="488" y="0"/>
                    </a:lnTo>
                    <a:lnTo>
                      <a:pt x="390" y="24"/>
                    </a:lnTo>
                    <a:lnTo>
                      <a:pt x="293" y="49"/>
                    </a:lnTo>
                    <a:lnTo>
                      <a:pt x="220" y="97"/>
                    </a:lnTo>
                    <a:lnTo>
                      <a:pt x="147" y="146"/>
                    </a:lnTo>
                    <a:lnTo>
                      <a:pt x="74" y="219"/>
                    </a:lnTo>
                    <a:lnTo>
                      <a:pt x="50" y="292"/>
                    </a:lnTo>
                    <a:lnTo>
                      <a:pt x="1" y="390"/>
                    </a:lnTo>
                    <a:lnTo>
                      <a:pt x="1" y="487"/>
                    </a:lnTo>
                    <a:lnTo>
                      <a:pt x="1" y="5309"/>
                    </a:lnTo>
                    <a:lnTo>
                      <a:pt x="3094" y="5309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4"/>
              <p:cNvSpPr/>
              <p:nvPr/>
            </p:nvSpPr>
            <p:spPr>
              <a:xfrm>
                <a:off x="4073000" y="3716600"/>
                <a:ext cx="77350" cy="278900"/>
              </a:xfrm>
              <a:custGeom>
                <a:rect b="b" l="l" r="r" t="t"/>
                <a:pathLst>
                  <a:path extrusionOk="0" fill="none" h="11156" w="3094">
                    <a:moveTo>
                      <a:pt x="3094" y="11155"/>
                    </a:moveTo>
                    <a:lnTo>
                      <a:pt x="3094" y="488"/>
                    </a:lnTo>
                    <a:lnTo>
                      <a:pt x="3094" y="488"/>
                    </a:lnTo>
                    <a:lnTo>
                      <a:pt x="3094" y="391"/>
                    </a:lnTo>
                    <a:lnTo>
                      <a:pt x="3070" y="293"/>
                    </a:lnTo>
                    <a:lnTo>
                      <a:pt x="3021" y="220"/>
                    </a:lnTo>
                    <a:lnTo>
                      <a:pt x="2948" y="147"/>
                    </a:lnTo>
                    <a:lnTo>
                      <a:pt x="2899" y="98"/>
                    </a:lnTo>
                    <a:lnTo>
                      <a:pt x="2802" y="50"/>
                    </a:lnTo>
                    <a:lnTo>
                      <a:pt x="2704" y="25"/>
                    </a:lnTo>
                    <a:lnTo>
                      <a:pt x="2607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1" y="25"/>
                    </a:lnTo>
                    <a:lnTo>
                      <a:pt x="293" y="50"/>
                    </a:lnTo>
                    <a:lnTo>
                      <a:pt x="220" y="98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11155"/>
                    </a:lnTo>
                    <a:lnTo>
                      <a:pt x="3094" y="11155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4"/>
              <p:cNvSpPr/>
              <p:nvPr/>
            </p:nvSpPr>
            <p:spPr>
              <a:xfrm>
                <a:off x="4175900" y="3787250"/>
                <a:ext cx="77350" cy="208250"/>
              </a:xfrm>
              <a:custGeom>
                <a:rect b="b" l="l" r="r" t="t"/>
                <a:pathLst>
                  <a:path extrusionOk="0" fill="none" h="8330" w="3094">
                    <a:moveTo>
                      <a:pt x="3094" y="8329"/>
                    </a:moveTo>
                    <a:lnTo>
                      <a:pt x="3094" y="487"/>
                    </a:lnTo>
                    <a:lnTo>
                      <a:pt x="3094" y="487"/>
                    </a:lnTo>
                    <a:lnTo>
                      <a:pt x="3094" y="390"/>
                    </a:lnTo>
                    <a:lnTo>
                      <a:pt x="3070" y="292"/>
                    </a:lnTo>
                    <a:lnTo>
                      <a:pt x="3021" y="219"/>
                    </a:lnTo>
                    <a:lnTo>
                      <a:pt x="2948" y="146"/>
                    </a:lnTo>
                    <a:lnTo>
                      <a:pt x="2899" y="97"/>
                    </a:lnTo>
                    <a:lnTo>
                      <a:pt x="2802" y="49"/>
                    </a:lnTo>
                    <a:lnTo>
                      <a:pt x="2704" y="24"/>
                    </a:lnTo>
                    <a:lnTo>
                      <a:pt x="2607" y="0"/>
                    </a:lnTo>
                    <a:lnTo>
                      <a:pt x="488" y="0"/>
                    </a:lnTo>
                    <a:lnTo>
                      <a:pt x="488" y="0"/>
                    </a:lnTo>
                    <a:lnTo>
                      <a:pt x="391" y="24"/>
                    </a:lnTo>
                    <a:lnTo>
                      <a:pt x="293" y="49"/>
                    </a:lnTo>
                    <a:lnTo>
                      <a:pt x="220" y="97"/>
                    </a:lnTo>
                    <a:lnTo>
                      <a:pt x="147" y="146"/>
                    </a:lnTo>
                    <a:lnTo>
                      <a:pt x="74" y="219"/>
                    </a:lnTo>
                    <a:lnTo>
                      <a:pt x="50" y="292"/>
                    </a:lnTo>
                    <a:lnTo>
                      <a:pt x="1" y="390"/>
                    </a:lnTo>
                    <a:lnTo>
                      <a:pt x="1" y="487"/>
                    </a:lnTo>
                    <a:lnTo>
                      <a:pt x="1" y="8329"/>
                    </a:lnTo>
                    <a:lnTo>
                      <a:pt x="3094" y="8329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9" name="Google Shape;299;p2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24"/>
          <p:cNvSpPr txBox="1"/>
          <p:nvPr/>
        </p:nvSpPr>
        <p:spPr>
          <a:xfrm>
            <a:off x="755350" y="171175"/>
            <a:ext cx="3852900" cy="40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A look at some Relationships</a:t>
            </a:r>
            <a:endParaRPr b="1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301" name="Google Shape;3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848" y="866825"/>
            <a:ext cx="5373751" cy="42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7" name="Google Shape;307;p25"/>
          <p:cNvGrpSpPr/>
          <p:nvPr/>
        </p:nvGrpSpPr>
        <p:grpSpPr>
          <a:xfrm>
            <a:off x="289700" y="90025"/>
            <a:ext cx="4318500" cy="548100"/>
            <a:chOff x="289700" y="166225"/>
            <a:chExt cx="4318500" cy="548100"/>
          </a:xfrm>
        </p:grpSpPr>
        <p:sp>
          <p:nvSpPr>
            <p:cNvPr id="308" name="Google Shape;308;p25"/>
            <p:cNvSpPr/>
            <p:nvPr/>
          </p:nvSpPr>
          <p:spPr>
            <a:xfrm>
              <a:off x="289700" y="166225"/>
              <a:ext cx="4318500" cy="5481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9" name="Google Shape;309;p25"/>
            <p:cNvGrpSpPr/>
            <p:nvPr/>
          </p:nvGrpSpPr>
          <p:grpSpPr>
            <a:xfrm>
              <a:off x="377059" y="397760"/>
              <a:ext cx="313910" cy="227820"/>
              <a:chOff x="3932350" y="3714775"/>
              <a:chExt cx="439650" cy="319075"/>
            </a:xfrm>
          </p:grpSpPr>
          <p:sp>
            <p:nvSpPr>
              <p:cNvPr id="310" name="Google Shape;310;p25"/>
              <p:cNvSpPr/>
              <p:nvPr/>
            </p:nvSpPr>
            <p:spPr>
              <a:xfrm>
                <a:off x="3932350" y="3714775"/>
                <a:ext cx="439650" cy="319075"/>
              </a:xfrm>
              <a:custGeom>
                <a:rect b="b" l="l" r="r" t="t"/>
                <a:pathLst>
                  <a:path extrusionOk="0" fill="none" h="12763" w="17586">
                    <a:moveTo>
                      <a:pt x="1" y="1"/>
                    </a:moveTo>
                    <a:lnTo>
                      <a:pt x="1" y="12276"/>
                    </a:lnTo>
                    <a:lnTo>
                      <a:pt x="1" y="12276"/>
                    </a:lnTo>
                    <a:lnTo>
                      <a:pt x="1" y="12373"/>
                    </a:lnTo>
                    <a:lnTo>
                      <a:pt x="25" y="12471"/>
                    </a:lnTo>
                    <a:lnTo>
                      <a:pt x="74" y="12544"/>
                    </a:lnTo>
                    <a:lnTo>
                      <a:pt x="123" y="12617"/>
                    </a:lnTo>
                    <a:lnTo>
                      <a:pt x="196" y="12690"/>
                    </a:lnTo>
                    <a:lnTo>
                      <a:pt x="293" y="12714"/>
                    </a:lnTo>
                    <a:lnTo>
                      <a:pt x="366" y="12763"/>
                    </a:lnTo>
                    <a:lnTo>
                      <a:pt x="488" y="12763"/>
                    </a:lnTo>
                    <a:lnTo>
                      <a:pt x="17585" y="12763"/>
                    </a:lnTo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5"/>
              <p:cNvSpPr/>
              <p:nvPr/>
            </p:nvSpPr>
            <p:spPr>
              <a:xfrm>
                <a:off x="3970100" y="3862750"/>
                <a:ext cx="77350" cy="132750"/>
              </a:xfrm>
              <a:custGeom>
                <a:rect b="b" l="l" r="r" t="t"/>
                <a:pathLst>
                  <a:path extrusionOk="0" fill="none" h="5310" w="3094">
                    <a:moveTo>
                      <a:pt x="3094" y="5309"/>
                    </a:moveTo>
                    <a:lnTo>
                      <a:pt x="3094" y="487"/>
                    </a:lnTo>
                    <a:lnTo>
                      <a:pt x="3094" y="487"/>
                    </a:lnTo>
                    <a:lnTo>
                      <a:pt x="3094" y="390"/>
                    </a:lnTo>
                    <a:lnTo>
                      <a:pt x="3070" y="292"/>
                    </a:lnTo>
                    <a:lnTo>
                      <a:pt x="3021" y="219"/>
                    </a:lnTo>
                    <a:lnTo>
                      <a:pt x="2948" y="146"/>
                    </a:lnTo>
                    <a:lnTo>
                      <a:pt x="2899" y="97"/>
                    </a:lnTo>
                    <a:lnTo>
                      <a:pt x="2802" y="49"/>
                    </a:lnTo>
                    <a:lnTo>
                      <a:pt x="2704" y="24"/>
                    </a:lnTo>
                    <a:lnTo>
                      <a:pt x="2607" y="0"/>
                    </a:lnTo>
                    <a:lnTo>
                      <a:pt x="488" y="0"/>
                    </a:lnTo>
                    <a:lnTo>
                      <a:pt x="488" y="0"/>
                    </a:lnTo>
                    <a:lnTo>
                      <a:pt x="391" y="24"/>
                    </a:lnTo>
                    <a:lnTo>
                      <a:pt x="293" y="49"/>
                    </a:lnTo>
                    <a:lnTo>
                      <a:pt x="220" y="97"/>
                    </a:lnTo>
                    <a:lnTo>
                      <a:pt x="147" y="146"/>
                    </a:lnTo>
                    <a:lnTo>
                      <a:pt x="74" y="219"/>
                    </a:lnTo>
                    <a:lnTo>
                      <a:pt x="50" y="292"/>
                    </a:lnTo>
                    <a:lnTo>
                      <a:pt x="1" y="390"/>
                    </a:lnTo>
                    <a:lnTo>
                      <a:pt x="1" y="487"/>
                    </a:lnTo>
                    <a:lnTo>
                      <a:pt x="1" y="5309"/>
                    </a:lnTo>
                    <a:lnTo>
                      <a:pt x="3094" y="5309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5"/>
              <p:cNvSpPr/>
              <p:nvPr/>
            </p:nvSpPr>
            <p:spPr>
              <a:xfrm>
                <a:off x="4278800" y="3862750"/>
                <a:ext cx="77350" cy="132750"/>
              </a:xfrm>
              <a:custGeom>
                <a:rect b="b" l="l" r="r" t="t"/>
                <a:pathLst>
                  <a:path extrusionOk="0" fill="none" h="5310" w="3094">
                    <a:moveTo>
                      <a:pt x="3094" y="5309"/>
                    </a:moveTo>
                    <a:lnTo>
                      <a:pt x="3094" y="487"/>
                    </a:lnTo>
                    <a:lnTo>
                      <a:pt x="3094" y="487"/>
                    </a:lnTo>
                    <a:lnTo>
                      <a:pt x="3094" y="390"/>
                    </a:lnTo>
                    <a:lnTo>
                      <a:pt x="3070" y="292"/>
                    </a:lnTo>
                    <a:lnTo>
                      <a:pt x="3021" y="219"/>
                    </a:lnTo>
                    <a:lnTo>
                      <a:pt x="2948" y="146"/>
                    </a:lnTo>
                    <a:lnTo>
                      <a:pt x="2899" y="97"/>
                    </a:lnTo>
                    <a:lnTo>
                      <a:pt x="2802" y="49"/>
                    </a:lnTo>
                    <a:lnTo>
                      <a:pt x="2704" y="24"/>
                    </a:lnTo>
                    <a:lnTo>
                      <a:pt x="2607" y="0"/>
                    </a:lnTo>
                    <a:lnTo>
                      <a:pt x="488" y="0"/>
                    </a:lnTo>
                    <a:lnTo>
                      <a:pt x="488" y="0"/>
                    </a:lnTo>
                    <a:lnTo>
                      <a:pt x="390" y="24"/>
                    </a:lnTo>
                    <a:lnTo>
                      <a:pt x="293" y="49"/>
                    </a:lnTo>
                    <a:lnTo>
                      <a:pt x="220" y="97"/>
                    </a:lnTo>
                    <a:lnTo>
                      <a:pt x="147" y="146"/>
                    </a:lnTo>
                    <a:lnTo>
                      <a:pt x="74" y="219"/>
                    </a:lnTo>
                    <a:lnTo>
                      <a:pt x="50" y="292"/>
                    </a:lnTo>
                    <a:lnTo>
                      <a:pt x="1" y="390"/>
                    </a:lnTo>
                    <a:lnTo>
                      <a:pt x="1" y="487"/>
                    </a:lnTo>
                    <a:lnTo>
                      <a:pt x="1" y="5309"/>
                    </a:lnTo>
                    <a:lnTo>
                      <a:pt x="3094" y="5309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5"/>
              <p:cNvSpPr/>
              <p:nvPr/>
            </p:nvSpPr>
            <p:spPr>
              <a:xfrm>
                <a:off x="4073000" y="3716600"/>
                <a:ext cx="77350" cy="278900"/>
              </a:xfrm>
              <a:custGeom>
                <a:rect b="b" l="l" r="r" t="t"/>
                <a:pathLst>
                  <a:path extrusionOk="0" fill="none" h="11156" w="3094">
                    <a:moveTo>
                      <a:pt x="3094" y="11155"/>
                    </a:moveTo>
                    <a:lnTo>
                      <a:pt x="3094" y="488"/>
                    </a:lnTo>
                    <a:lnTo>
                      <a:pt x="3094" y="488"/>
                    </a:lnTo>
                    <a:lnTo>
                      <a:pt x="3094" y="391"/>
                    </a:lnTo>
                    <a:lnTo>
                      <a:pt x="3070" y="293"/>
                    </a:lnTo>
                    <a:lnTo>
                      <a:pt x="3021" y="220"/>
                    </a:lnTo>
                    <a:lnTo>
                      <a:pt x="2948" y="147"/>
                    </a:lnTo>
                    <a:lnTo>
                      <a:pt x="2899" y="98"/>
                    </a:lnTo>
                    <a:lnTo>
                      <a:pt x="2802" y="50"/>
                    </a:lnTo>
                    <a:lnTo>
                      <a:pt x="2704" y="25"/>
                    </a:lnTo>
                    <a:lnTo>
                      <a:pt x="2607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1" y="25"/>
                    </a:lnTo>
                    <a:lnTo>
                      <a:pt x="293" y="50"/>
                    </a:lnTo>
                    <a:lnTo>
                      <a:pt x="220" y="98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11155"/>
                    </a:lnTo>
                    <a:lnTo>
                      <a:pt x="3094" y="11155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5"/>
              <p:cNvSpPr/>
              <p:nvPr/>
            </p:nvSpPr>
            <p:spPr>
              <a:xfrm>
                <a:off x="4175900" y="3787250"/>
                <a:ext cx="77350" cy="208250"/>
              </a:xfrm>
              <a:custGeom>
                <a:rect b="b" l="l" r="r" t="t"/>
                <a:pathLst>
                  <a:path extrusionOk="0" fill="none" h="8330" w="3094">
                    <a:moveTo>
                      <a:pt x="3094" y="8329"/>
                    </a:moveTo>
                    <a:lnTo>
                      <a:pt x="3094" y="487"/>
                    </a:lnTo>
                    <a:lnTo>
                      <a:pt x="3094" y="487"/>
                    </a:lnTo>
                    <a:lnTo>
                      <a:pt x="3094" y="390"/>
                    </a:lnTo>
                    <a:lnTo>
                      <a:pt x="3070" y="292"/>
                    </a:lnTo>
                    <a:lnTo>
                      <a:pt x="3021" y="219"/>
                    </a:lnTo>
                    <a:lnTo>
                      <a:pt x="2948" y="146"/>
                    </a:lnTo>
                    <a:lnTo>
                      <a:pt x="2899" y="97"/>
                    </a:lnTo>
                    <a:lnTo>
                      <a:pt x="2802" y="49"/>
                    </a:lnTo>
                    <a:lnTo>
                      <a:pt x="2704" y="24"/>
                    </a:lnTo>
                    <a:lnTo>
                      <a:pt x="2607" y="0"/>
                    </a:lnTo>
                    <a:lnTo>
                      <a:pt x="488" y="0"/>
                    </a:lnTo>
                    <a:lnTo>
                      <a:pt x="488" y="0"/>
                    </a:lnTo>
                    <a:lnTo>
                      <a:pt x="391" y="24"/>
                    </a:lnTo>
                    <a:lnTo>
                      <a:pt x="293" y="49"/>
                    </a:lnTo>
                    <a:lnTo>
                      <a:pt x="220" y="97"/>
                    </a:lnTo>
                    <a:lnTo>
                      <a:pt x="147" y="146"/>
                    </a:lnTo>
                    <a:lnTo>
                      <a:pt x="74" y="219"/>
                    </a:lnTo>
                    <a:lnTo>
                      <a:pt x="50" y="292"/>
                    </a:lnTo>
                    <a:lnTo>
                      <a:pt x="1" y="390"/>
                    </a:lnTo>
                    <a:lnTo>
                      <a:pt x="1" y="487"/>
                    </a:lnTo>
                    <a:lnTo>
                      <a:pt x="1" y="8329"/>
                    </a:lnTo>
                    <a:lnTo>
                      <a:pt x="3094" y="8329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5" name="Google Shape;315;p25"/>
          <p:cNvSpPr txBox="1"/>
          <p:nvPr/>
        </p:nvSpPr>
        <p:spPr>
          <a:xfrm>
            <a:off x="755350" y="171175"/>
            <a:ext cx="3852900" cy="40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A look at some Relationships</a:t>
            </a:r>
            <a:endParaRPr b="1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316" name="Google Shape;3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598" y="866725"/>
            <a:ext cx="5513203" cy="42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2" name="Google Shape;322;p26"/>
          <p:cNvGrpSpPr/>
          <p:nvPr/>
        </p:nvGrpSpPr>
        <p:grpSpPr>
          <a:xfrm>
            <a:off x="289700" y="90025"/>
            <a:ext cx="4318500" cy="548100"/>
            <a:chOff x="289700" y="166225"/>
            <a:chExt cx="4318500" cy="548100"/>
          </a:xfrm>
        </p:grpSpPr>
        <p:sp>
          <p:nvSpPr>
            <p:cNvPr id="323" name="Google Shape;323;p26"/>
            <p:cNvSpPr/>
            <p:nvPr/>
          </p:nvSpPr>
          <p:spPr>
            <a:xfrm>
              <a:off x="289700" y="166225"/>
              <a:ext cx="4318500" cy="5481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4" name="Google Shape;324;p26"/>
            <p:cNvGrpSpPr/>
            <p:nvPr/>
          </p:nvGrpSpPr>
          <p:grpSpPr>
            <a:xfrm>
              <a:off x="377059" y="397760"/>
              <a:ext cx="313910" cy="227820"/>
              <a:chOff x="3932350" y="3714775"/>
              <a:chExt cx="439650" cy="319075"/>
            </a:xfrm>
          </p:grpSpPr>
          <p:sp>
            <p:nvSpPr>
              <p:cNvPr id="325" name="Google Shape;325;p26"/>
              <p:cNvSpPr/>
              <p:nvPr/>
            </p:nvSpPr>
            <p:spPr>
              <a:xfrm>
                <a:off x="3932350" y="3714775"/>
                <a:ext cx="439650" cy="319075"/>
              </a:xfrm>
              <a:custGeom>
                <a:rect b="b" l="l" r="r" t="t"/>
                <a:pathLst>
                  <a:path extrusionOk="0" fill="none" h="12763" w="17586">
                    <a:moveTo>
                      <a:pt x="1" y="1"/>
                    </a:moveTo>
                    <a:lnTo>
                      <a:pt x="1" y="12276"/>
                    </a:lnTo>
                    <a:lnTo>
                      <a:pt x="1" y="12276"/>
                    </a:lnTo>
                    <a:lnTo>
                      <a:pt x="1" y="12373"/>
                    </a:lnTo>
                    <a:lnTo>
                      <a:pt x="25" y="12471"/>
                    </a:lnTo>
                    <a:lnTo>
                      <a:pt x="74" y="12544"/>
                    </a:lnTo>
                    <a:lnTo>
                      <a:pt x="123" y="12617"/>
                    </a:lnTo>
                    <a:lnTo>
                      <a:pt x="196" y="12690"/>
                    </a:lnTo>
                    <a:lnTo>
                      <a:pt x="293" y="12714"/>
                    </a:lnTo>
                    <a:lnTo>
                      <a:pt x="366" y="12763"/>
                    </a:lnTo>
                    <a:lnTo>
                      <a:pt x="488" y="12763"/>
                    </a:lnTo>
                    <a:lnTo>
                      <a:pt x="17585" y="12763"/>
                    </a:lnTo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26"/>
              <p:cNvSpPr/>
              <p:nvPr/>
            </p:nvSpPr>
            <p:spPr>
              <a:xfrm>
                <a:off x="3970100" y="3862750"/>
                <a:ext cx="77350" cy="132750"/>
              </a:xfrm>
              <a:custGeom>
                <a:rect b="b" l="l" r="r" t="t"/>
                <a:pathLst>
                  <a:path extrusionOk="0" fill="none" h="5310" w="3094">
                    <a:moveTo>
                      <a:pt x="3094" y="5309"/>
                    </a:moveTo>
                    <a:lnTo>
                      <a:pt x="3094" y="487"/>
                    </a:lnTo>
                    <a:lnTo>
                      <a:pt x="3094" y="487"/>
                    </a:lnTo>
                    <a:lnTo>
                      <a:pt x="3094" y="390"/>
                    </a:lnTo>
                    <a:lnTo>
                      <a:pt x="3070" y="292"/>
                    </a:lnTo>
                    <a:lnTo>
                      <a:pt x="3021" y="219"/>
                    </a:lnTo>
                    <a:lnTo>
                      <a:pt x="2948" y="146"/>
                    </a:lnTo>
                    <a:lnTo>
                      <a:pt x="2899" y="97"/>
                    </a:lnTo>
                    <a:lnTo>
                      <a:pt x="2802" y="49"/>
                    </a:lnTo>
                    <a:lnTo>
                      <a:pt x="2704" y="24"/>
                    </a:lnTo>
                    <a:lnTo>
                      <a:pt x="2607" y="0"/>
                    </a:lnTo>
                    <a:lnTo>
                      <a:pt x="488" y="0"/>
                    </a:lnTo>
                    <a:lnTo>
                      <a:pt x="488" y="0"/>
                    </a:lnTo>
                    <a:lnTo>
                      <a:pt x="391" y="24"/>
                    </a:lnTo>
                    <a:lnTo>
                      <a:pt x="293" y="49"/>
                    </a:lnTo>
                    <a:lnTo>
                      <a:pt x="220" y="97"/>
                    </a:lnTo>
                    <a:lnTo>
                      <a:pt x="147" y="146"/>
                    </a:lnTo>
                    <a:lnTo>
                      <a:pt x="74" y="219"/>
                    </a:lnTo>
                    <a:lnTo>
                      <a:pt x="50" y="292"/>
                    </a:lnTo>
                    <a:lnTo>
                      <a:pt x="1" y="390"/>
                    </a:lnTo>
                    <a:lnTo>
                      <a:pt x="1" y="487"/>
                    </a:lnTo>
                    <a:lnTo>
                      <a:pt x="1" y="5309"/>
                    </a:lnTo>
                    <a:lnTo>
                      <a:pt x="3094" y="5309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6"/>
              <p:cNvSpPr/>
              <p:nvPr/>
            </p:nvSpPr>
            <p:spPr>
              <a:xfrm>
                <a:off x="4278800" y="3862750"/>
                <a:ext cx="77350" cy="132750"/>
              </a:xfrm>
              <a:custGeom>
                <a:rect b="b" l="l" r="r" t="t"/>
                <a:pathLst>
                  <a:path extrusionOk="0" fill="none" h="5310" w="3094">
                    <a:moveTo>
                      <a:pt x="3094" y="5309"/>
                    </a:moveTo>
                    <a:lnTo>
                      <a:pt x="3094" y="487"/>
                    </a:lnTo>
                    <a:lnTo>
                      <a:pt x="3094" y="487"/>
                    </a:lnTo>
                    <a:lnTo>
                      <a:pt x="3094" y="390"/>
                    </a:lnTo>
                    <a:lnTo>
                      <a:pt x="3070" y="292"/>
                    </a:lnTo>
                    <a:lnTo>
                      <a:pt x="3021" y="219"/>
                    </a:lnTo>
                    <a:lnTo>
                      <a:pt x="2948" y="146"/>
                    </a:lnTo>
                    <a:lnTo>
                      <a:pt x="2899" y="97"/>
                    </a:lnTo>
                    <a:lnTo>
                      <a:pt x="2802" y="49"/>
                    </a:lnTo>
                    <a:lnTo>
                      <a:pt x="2704" y="24"/>
                    </a:lnTo>
                    <a:lnTo>
                      <a:pt x="2607" y="0"/>
                    </a:lnTo>
                    <a:lnTo>
                      <a:pt x="488" y="0"/>
                    </a:lnTo>
                    <a:lnTo>
                      <a:pt x="488" y="0"/>
                    </a:lnTo>
                    <a:lnTo>
                      <a:pt x="390" y="24"/>
                    </a:lnTo>
                    <a:lnTo>
                      <a:pt x="293" y="49"/>
                    </a:lnTo>
                    <a:lnTo>
                      <a:pt x="220" y="97"/>
                    </a:lnTo>
                    <a:lnTo>
                      <a:pt x="147" y="146"/>
                    </a:lnTo>
                    <a:lnTo>
                      <a:pt x="74" y="219"/>
                    </a:lnTo>
                    <a:lnTo>
                      <a:pt x="50" y="292"/>
                    </a:lnTo>
                    <a:lnTo>
                      <a:pt x="1" y="390"/>
                    </a:lnTo>
                    <a:lnTo>
                      <a:pt x="1" y="487"/>
                    </a:lnTo>
                    <a:lnTo>
                      <a:pt x="1" y="5309"/>
                    </a:lnTo>
                    <a:lnTo>
                      <a:pt x="3094" y="5309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6"/>
              <p:cNvSpPr/>
              <p:nvPr/>
            </p:nvSpPr>
            <p:spPr>
              <a:xfrm>
                <a:off x="4073000" y="3716600"/>
                <a:ext cx="77350" cy="278900"/>
              </a:xfrm>
              <a:custGeom>
                <a:rect b="b" l="l" r="r" t="t"/>
                <a:pathLst>
                  <a:path extrusionOk="0" fill="none" h="11156" w="3094">
                    <a:moveTo>
                      <a:pt x="3094" y="11155"/>
                    </a:moveTo>
                    <a:lnTo>
                      <a:pt x="3094" y="488"/>
                    </a:lnTo>
                    <a:lnTo>
                      <a:pt x="3094" y="488"/>
                    </a:lnTo>
                    <a:lnTo>
                      <a:pt x="3094" y="391"/>
                    </a:lnTo>
                    <a:lnTo>
                      <a:pt x="3070" y="293"/>
                    </a:lnTo>
                    <a:lnTo>
                      <a:pt x="3021" y="220"/>
                    </a:lnTo>
                    <a:lnTo>
                      <a:pt x="2948" y="147"/>
                    </a:lnTo>
                    <a:lnTo>
                      <a:pt x="2899" y="98"/>
                    </a:lnTo>
                    <a:lnTo>
                      <a:pt x="2802" y="50"/>
                    </a:lnTo>
                    <a:lnTo>
                      <a:pt x="2704" y="25"/>
                    </a:lnTo>
                    <a:lnTo>
                      <a:pt x="2607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1" y="25"/>
                    </a:lnTo>
                    <a:lnTo>
                      <a:pt x="293" y="50"/>
                    </a:lnTo>
                    <a:lnTo>
                      <a:pt x="220" y="98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50" y="293"/>
                    </a:lnTo>
                    <a:lnTo>
                      <a:pt x="1" y="391"/>
                    </a:lnTo>
                    <a:lnTo>
                      <a:pt x="1" y="488"/>
                    </a:lnTo>
                    <a:lnTo>
                      <a:pt x="1" y="11155"/>
                    </a:lnTo>
                    <a:lnTo>
                      <a:pt x="3094" y="11155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6"/>
              <p:cNvSpPr/>
              <p:nvPr/>
            </p:nvSpPr>
            <p:spPr>
              <a:xfrm>
                <a:off x="4175900" y="3787250"/>
                <a:ext cx="77350" cy="208250"/>
              </a:xfrm>
              <a:custGeom>
                <a:rect b="b" l="l" r="r" t="t"/>
                <a:pathLst>
                  <a:path extrusionOk="0" fill="none" h="8330" w="3094">
                    <a:moveTo>
                      <a:pt x="3094" y="8329"/>
                    </a:moveTo>
                    <a:lnTo>
                      <a:pt x="3094" y="487"/>
                    </a:lnTo>
                    <a:lnTo>
                      <a:pt x="3094" y="487"/>
                    </a:lnTo>
                    <a:lnTo>
                      <a:pt x="3094" y="390"/>
                    </a:lnTo>
                    <a:lnTo>
                      <a:pt x="3070" y="292"/>
                    </a:lnTo>
                    <a:lnTo>
                      <a:pt x="3021" y="219"/>
                    </a:lnTo>
                    <a:lnTo>
                      <a:pt x="2948" y="146"/>
                    </a:lnTo>
                    <a:lnTo>
                      <a:pt x="2899" y="97"/>
                    </a:lnTo>
                    <a:lnTo>
                      <a:pt x="2802" y="49"/>
                    </a:lnTo>
                    <a:lnTo>
                      <a:pt x="2704" y="24"/>
                    </a:lnTo>
                    <a:lnTo>
                      <a:pt x="2607" y="0"/>
                    </a:lnTo>
                    <a:lnTo>
                      <a:pt x="488" y="0"/>
                    </a:lnTo>
                    <a:lnTo>
                      <a:pt x="488" y="0"/>
                    </a:lnTo>
                    <a:lnTo>
                      <a:pt x="391" y="24"/>
                    </a:lnTo>
                    <a:lnTo>
                      <a:pt x="293" y="49"/>
                    </a:lnTo>
                    <a:lnTo>
                      <a:pt x="220" y="97"/>
                    </a:lnTo>
                    <a:lnTo>
                      <a:pt x="147" y="146"/>
                    </a:lnTo>
                    <a:lnTo>
                      <a:pt x="74" y="219"/>
                    </a:lnTo>
                    <a:lnTo>
                      <a:pt x="50" y="292"/>
                    </a:lnTo>
                    <a:lnTo>
                      <a:pt x="1" y="390"/>
                    </a:lnTo>
                    <a:lnTo>
                      <a:pt x="1" y="487"/>
                    </a:lnTo>
                    <a:lnTo>
                      <a:pt x="1" y="8329"/>
                    </a:lnTo>
                    <a:lnTo>
                      <a:pt x="3094" y="8329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0" name="Google Shape;330;p26"/>
          <p:cNvSpPr txBox="1"/>
          <p:nvPr/>
        </p:nvSpPr>
        <p:spPr>
          <a:xfrm>
            <a:off x="755350" y="171175"/>
            <a:ext cx="3852900" cy="40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A look at some Relationships</a:t>
            </a:r>
            <a:endParaRPr b="1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331" name="Google Shape;3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872" y="866625"/>
            <a:ext cx="5373877" cy="42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27"/>
          <p:cNvSpPr txBox="1"/>
          <p:nvPr/>
        </p:nvSpPr>
        <p:spPr>
          <a:xfrm>
            <a:off x="264900" y="1649900"/>
            <a:ext cx="2764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Feature </a:t>
            </a:r>
            <a:r>
              <a:rPr b="1" lang="en" sz="3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Engineering</a:t>
            </a:r>
            <a:endParaRPr b="1" sz="3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338" name="Google Shape;338;p27"/>
          <p:cNvPicPr preferRelativeResize="0"/>
          <p:nvPr/>
        </p:nvPicPr>
        <p:blipFill rotWithShape="1">
          <a:blip r:embed="rId3">
            <a:alphaModFix/>
          </a:blip>
          <a:srcRect b="36365" l="35809" r="36153" t="27970"/>
          <a:stretch/>
        </p:blipFill>
        <p:spPr>
          <a:xfrm>
            <a:off x="3467000" y="1533675"/>
            <a:ext cx="3561900" cy="24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7"/>
          <p:cNvSpPr txBox="1"/>
          <p:nvPr/>
        </p:nvSpPr>
        <p:spPr>
          <a:xfrm>
            <a:off x="374925" y="3163425"/>
            <a:ext cx="2764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Creating new features to </a:t>
            </a:r>
            <a:r>
              <a:rPr lang="en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enable</a:t>
            </a:r>
            <a:r>
              <a:rPr lang="en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 machine learning optimisation</a:t>
            </a:r>
            <a:endParaRPr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"/>
          <p:cNvSpPr txBox="1"/>
          <p:nvPr>
            <p:ph idx="12" type="sldNum"/>
          </p:nvPr>
        </p:nvSpPr>
        <p:spPr>
          <a:xfrm>
            <a:off x="3299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5" name="Google Shape;345;p28"/>
          <p:cNvSpPr txBox="1"/>
          <p:nvPr/>
        </p:nvSpPr>
        <p:spPr>
          <a:xfrm>
            <a:off x="298150" y="554925"/>
            <a:ext cx="4380000" cy="53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Machine Learning</a:t>
            </a:r>
            <a:r>
              <a:rPr b="1" lang="en" sz="23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 Approach</a:t>
            </a:r>
            <a:endParaRPr sz="23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346" name="Google Shape;346;p28"/>
          <p:cNvGrpSpPr/>
          <p:nvPr/>
        </p:nvGrpSpPr>
        <p:grpSpPr>
          <a:xfrm>
            <a:off x="479900" y="1306050"/>
            <a:ext cx="2272200" cy="3208442"/>
            <a:chOff x="479900" y="1306050"/>
            <a:chExt cx="2272200" cy="3208442"/>
          </a:xfrm>
        </p:grpSpPr>
        <p:pic>
          <p:nvPicPr>
            <p:cNvPr id="347" name="Google Shape;347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6800" y="1306050"/>
              <a:ext cx="1694925" cy="1271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8" name="Google Shape;348;p28"/>
            <p:cNvSpPr txBox="1"/>
            <p:nvPr/>
          </p:nvSpPr>
          <p:spPr>
            <a:xfrm>
              <a:off x="479900" y="2667392"/>
              <a:ext cx="2272200" cy="18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T Serif"/>
                  <a:ea typeface="PT Serif"/>
                  <a:cs typeface="PT Serif"/>
                  <a:sym typeface="PT Serif"/>
                </a:rPr>
                <a:t>Supervised Learning - Classification</a:t>
              </a:r>
              <a:endParaRPr>
                <a:latin typeface="PT Serif"/>
                <a:ea typeface="PT Serif"/>
                <a:cs typeface="PT Serif"/>
                <a:sym typeface="PT Serif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T Serif"/>
                <a:ea typeface="PT Serif"/>
                <a:cs typeface="PT Serif"/>
                <a:sym typeface="PT Serif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PT Serif"/>
                  <a:ea typeface="PT Serif"/>
                  <a:cs typeface="PT Serif"/>
                  <a:sym typeface="PT Serif"/>
                </a:rPr>
                <a:t>Train the model to determine if the financial statement will default  or not.</a:t>
              </a:r>
              <a:endParaRPr sz="1100">
                <a:latin typeface="PT Serif"/>
                <a:ea typeface="PT Serif"/>
                <a:cs typeface="PT Serif"/>
                <a:sym typeface="PT Serif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PT Serif"/>
                <a:ea typeface="PT Serif"/>
                <a:cs typeface="PT Serif"/>
                <a:sym typeface="PT Serif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latin typeface="PT Serif"/>
                  <a:ea typeface="PT Serif"/>
                  <a:cs typeface="PT Serif"/>
                  <a:sym typeface="PT Serif"/>
                </a:rPr>
                <a:t>Low point:   Discover just the same type of anomalies i.e. similar fraud</a:t>
              </a:r>
              <a:endParaRPr i="1" sz="1100"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cxnSp>
        <p:nvCxnSpPr>
          <p:cNvPr id="349" name="Google Shape;349;p28"/>
          <p:cNvCxnSpPr/>
          <p:nvPr/>
        </p:nvCxnSpPr>
        <p:spPr>
          <a:xfrm>
            <a:off x="2980700" y="1434800"/>
            <a:ext cx="26100" cy="3386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0" name="Google Shape;350;p28"/>
          <p:cNvGrpSpPr/>
          <p:nvPr/>
        </p:nvGrpSpPr>
        <p:grpSpPr>
          <a:xfrm>
            <a:off x="3140676" y="1306050"/>
            <a:ext cx="2747700" cy="2548850"/>
            <a:chOff x="3140676" y="1306050"/>
            <a:chExt cx="2747700" cy="2548850"/>
          </a:xfrm>
        </p:grpSpPr>
        <p:pic>
          <p:nvPicPr>
            <p:cNvPr id="351" name="Google Shape;351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68350" y="1306050"/>
              <a:ext cx="1776238" cy="1250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2" name="Google Shape;352;p28"/>
            <p:cNvSpPr txBox="1"/>
            <p:nvPr/>
          </p:nvSpPr>
          <p:spPr>
            <a:xfrm>
              <a:off x="3140676" y="2685200"/>
              <a:ext cx="2747700" cy="11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T Serif"/>
                  <a:ea typeface="PT Serif"/>
                  <a:cs typeface="PT Serif"/>
                  <a:sym typeface="PT Serif"/>
                </a:rPr>
                <a:t>Unsupervised Learning Clustering</a:t>
              </a:r>
              <a:endParaRPr>
                <a:latin typeface="PT Serif"/>
                <a:ea typeface="PT Serif"/>
                <a:cs typeface="PT Serif"/>
                <a:sym typeface="PT Serif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T Serif"/>
                <a:ea typeface="PT Serif"/>
                <a:cs typeface="PT Serif"/>
                <a:sym typeface="PT Serif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PT Serif"/>
                  <a:ea typeface="PT Serif"/>
                  <a:cs typeface="PT Serif"/>
                  <a:sym typeface="PT Serif"/>
                </a:rPr>
                <a:t>Detect anomaly based on the patterns from clustering.</a:t>
              </a:r>
              <a:endParaRPr i="1" sz="1100"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cxnSp>
        <p:nvCxnSpPr>
          <p:cNvPr id="353" name="Google Shape;353;p28"/>
          <p:cNvCxnSpPr/>
          <p:nvPr/>
        </p:nvCxnSpPr>
        <p:spPr>
          <a:xfrm>
            <a:off x="5931500" y="1386788"/>
            <a:ext cx="28500" cy="33582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4" name="Google Shape;354;p28"/>
          <p:cNvGrpSpPr/>
          <p:nvPr/>
        </p:nvGrpSpPr>
        <p:grpSpPr>
          <a:xfrm>
            <a:off x="6079350" y="1306050"/>
            <a:ext cx="2873700" cy="3162250"/>
            <a:chOff x="6079350" y="1306050"/>
            <a:chExt cx="2873700" cy="3162250"/>
          </a:xfrm>
        </p:grpSpPr>
        <p:pic>
          <p:nvPicPr>
            <p:cNvPr id="355" name="Google Shape;355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729775" y="1306050"/>
              <a:ext cx="1719100" cy="1262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6" name="Google Shape;356;p28"/>
            <p:cNvSpPr txBox="1"/>
            <p:nvPr/>
          </p:nvSpPr>
          <p:spPr>
            <a:xfrm>
              <a:off x="6079350" y="2667400"/>
              <a:ext cx="2873700" cy="18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PT Serif"/>
                  <a:ea typeface="PT Serif"/>
                  <a:cs typeface="PT Serif"/>
                  <a:sym typeface="PT Serif"/>
                </a:rPr>
                <a:t>Risk Score Measurement</a:t>
              </a:r>
              <a:endParaRPr>
                <a:latin typeface="PT Serif"/>
                <a:ea typeface="PT Serif"/>
                <a:cs typeface="PT Serif"/>
                <a:sym typeface="PT Serif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T Serif"/>
                <a:ea typeface="PT Serif"/>
                <a:cs typeface="PT Serif"/>
                <a:sym typeface="PT Serif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PT Serif"/>
                  <a:ea typeface="PT Serif"/>
                  <a:cs typeface="PT Serif"/>
                  <a:sym typeface="PT Serif"/>
                </a:rPr>
                <a:t>Use algorithms that </a:t>
              </a:r>
              <a:r>
                <a:rPr lang="en" sz="1100">
                  <a:latin typeface="PT Serif"/>
                  <a:ea typeface="PT Serif"/>
                  <a:cs typeface="PT Serif"/>
                  <a:sym typeface="PT Serif"/>
                </a:rPr>
                <a:t>assess and rank the probability  of the financial statement being a fraud</a:t>
              </a:r>
              <a:endParaRPr sz="1100">
                <a:latin typeface="PT Serif"/>
                <a:ea typeface="PT Serif"/>
                <a:cs typeface="PT Serif"/>
                <a:sym typeface="PT Serif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PT Serif"/>
                <a:ea typeface="PT Serif"/>
                <a:cs typeface="PT Serif"/>
                <a:sym typeface="PT Serif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latin typeface="PT Serif"/>
                  <a:ea typeface="PT Serif"/>
                  <a:cs typeface="PT Serif"/>
                  <a:sym typeface="PT Serif"/>
                </a:rPr>
                <a:t>Note: Helps reviewer know the probabilistic fact of how likely the statement is fraudulent or not .</a:t>
              </a:r>
              <a:endParaRPr i="1" sz="1100"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29"/>
          <p:cNvSpPr txBox="1"/>
          <p:nvPr/>
        </p:nvSpPr>
        <p:spPr>
          <a:xfrm>
            <a:off x="264900" y="1649900"/>
            <a:ext cx="2764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Model Selection</a:t>
            </a:r>
            <a:endParaRPr b="1" sz="3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363" name="Google Shape;3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7875" y="1649900"/>
            <a:ext cx="4692128" cy="209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30"/>
          <p:cNvSpPr txBox="1"/>
          <p:nvPr/>
        </p:nvSpPr>
        <p:spPr>
          <a:xfrm>
            <a:off x="298150" y="475975"/>
            <a:ext cx="4679100" cy="461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Supervised (Classification) Algorithms</a:t>
            </a:r>
            <a:endParaRPr b="1" sz="18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70" name="Google Shape;370;p30"/>
          <p:cNvSpPr txBox="1"/>
          <p:nvPr/>
        </p:nvSpPr>
        <p:spPr>
          <a:xfrm>
            <a:off x="4555425" y="2975175"/>
            <a:ext cx="43686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100"/>
              <a:buFont typeface="PT Serif"/>
              <a:buChar char="●"/>
            </a:pPr>
            <a:r>
              <a:rPr lang="en" sz="1050"/>
              <a:t>KNN  identifies anomalies by finding the k nearest neighbors of a data point and then looking for data points that are far away from their k nearest neighbors</a:t>
            </a:r>
            <a:endParaRPr sz="11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71" name="Google Shape;371;p30"/>
          <p:cNvSpPr txBox="1"/>
          <p:nvPr/>
        </p:nvSpPr>
        <p:spPr>
          <a:xfrm>
            <a:off x="298150" y="2958300"/>
            <a:ext cx="3981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PT Serif"/>
              <a:buChar char="●"/>
            </a:pPr>
            <a:r>
              <a:rPr lang="en" sz="1100">
                <a:latin typeface="PT Serif"/>
                <a:ea typeface="PT Serif"/>
                <a:cs typeface="PT Serif"/>
                <a:sym typeface="PT Serif"/>
              </a:rPr>
              <a:t>Here, a group of models is trained on different subsets of the dataset, and the final output is generated by collating the outputs of all the different models. The base model is a decision tree.</a:t>
            </a:r>
            <a:endParaRPr sz="1100"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372" name="Google Shape;3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175" y="1490225"/>
            <a:ext cx="2194190" cy="14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9225" y="1480068"/>
            <a:ext cx="2194201" cy="14849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4" name="Google Shape;374;p30"/>
          <p:cNvCxnSpPr/>
          <p:nvPr/>
        </p:nvCxnSpPr>
        <p:spPr>
          <a:xfrm>
            <a:off x="4435850" y="1079350"/>
            <a:ext cx="28500" cy="37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5" name="Google Shape;375;p30"/>
          <p:cNvSpPr txBox="1"/>
          <p:nvPr/>
        </p:nvSpPr>
        <p:spPr>
          <a:xfrm>
            <a:off x="1385000" y="1141200"/>
            <a:ext cx="219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Random Forest Classifier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76" name="Google Shape;376;p30"/>
          <p:cNvSpPr txBox="1"/>
          <p:nvPr/>
        </p:nvSpPr>
        <p:spPr>
          <a:xfrm>
            <a:off x="5732750" y="1141200"/>
            <a:ext cx="260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K-Nearest  Neighbours </a:t>
            </a: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Classifier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31"/>
          <p:cNvSpPr txBox="1"/>
          <p:nvPr/>
        </p:nvSpPr>
        <p:spPr>
          <a:xfrm>
            <a:off x="298150" y="399775"/>
            <a:ext cx="3271500" cy="461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Uns</a:t>
            </a:r>
            <a:r>
              <a:rPr b="1" lang="en" sz="18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upervised Algorithms</a:t>
            </a:r>
            <a:endParaRPr b="1" sz="18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383" name="Google Shape;383;p31"/>
          <p:cNvPicPr preferRelativeResize="0"/>
          <p:nvPr/>
        </p:nvPicPr>
        <p:blipFill rotWithShape="1">
          <a:blip r:embed="rId3">
            <a:alphaModFix/>
          </a:blip>
          <a:srcRect b="5240" l="0" r="0" t="0"/>
          <a:stretch/>
        </p:blipFill>
        <p:spPr>
          <a:xfrm>
            <a:off x="3452988" y="1235775"/>
            <a:ext cx="2747832" cy="1624656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1"/>
          <p:cNvSpPr txBox="1"/>
          <p:nvPr/>
        </p:nvSpPr>
        <p:spPr>
          <a:xfrm>
            <a:off x="3554555" y="2773817"/>
            <a:ext cx="260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Isolation</a:t>
            </a: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 Forest Classifier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85" name="Google Shape;385;p31"/>
          <p:cNvSpPr txBox="1"/>
          <p:nvPr/>
        </p:nvSpPr>
        <p:spPr>
          <a:xfrm>
            <a:off x="1647825" y="3355406"/>
            <a:ext cx="4901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 Slab"/>
              <a:buChar char="●"/>
            </a:pPr>
            <a:r>
              <a:rPr lang="en" sz="1100">
                <a:latin typeface="Roboto Slab"/>
                <a:ea typeface="Roboto Slab"/>
                <a:cs typeface="Roboto Slab"/>
                <a:sym typeface="Roboto Slab"/>
              </a:rPr>
              <a:t>A model-based outlier detection method that attempts to isolate anomalies from the rest of the data using an ensemble of decision trees.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/>
          <p:nvPr/>
        </p:nvSpPr>
        <p:spPr>
          <a:xfrm>
            <a:off x="0" y="1199100"/>
            <a:ext cx="9144000" cy="3944400"/>
          </a:xfrm>
          <a:prstGeom prst="rect">
            <a:avLst/>
          </a:prstGeom>
          <a:solidFill>
            <a:srgbClr val="1144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 txBox="1"/>
          <p:nvPr>
            <p:ph idx="4294967295" type="ctrTitle"/>
          </p:nvPr>
        </p:nvSpPr>
        <p:spPr>
          <a:xfrm>
            <a:off x="685800" y="270525"/>
            <a:ext cx="17985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Team</a:t>
            </a:r>
            <a:endParaRPr sz="2400"/>
          </a:p>
        </p:txBody>
      </p:sp>
      <p:sp>
        <p:nvSpPr>
          <p:cNvPr id="120" name="Google Shape;120;p1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1" name="Google Shape;121;p14"/>
          <p:cNvGrpSpPr/>
          <p:nvPr/>
        </p:nvGrpSpPr>
        <p:grpSpPr>
          <a:xfrm>
            <a:off x="3737176" y="1747787"/>
            <a:ext cx="1536061" cy="1647934"/>
            <a:chOff x="2610938" y="2608183"/>
            <a:chExt cx="1755900" cy="2084146"/>
          </a:xfrm>
        </p:grpSpPr>
        <p:sp>
          <p:nvSpPr>
            <p:cNvPr id="122" name="Google Shape;122;p14"/>
            <p:cNvSpPr txBox="1"/>
            <p:nvPr/>
          </p:nvSpPr>
          <p:spPr>
            <a:xfrm>
              <a:off x="2914075" y="4199729"/>
              <a:ext cx="991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Umar</a:t>
              </a:r>
              <a:endParaRPr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0" lvl="0" marL="0" rtl="0" algn="ctr">
                <a:spcBef>
                  <a:spcPts val="400"/>
                </a:spcBef>
                <a:spcAft>
                  <a:spcPts val="40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 </a:t>
              </a:r>
              <a:r>
                <a:rPr lang="en" sz="1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Data </a:t>
              </a:r>
              <a:r>
                <a:rPr lang="en" sz="1000">
                  <a:solidFill>
                    <a:schemeClr val="lt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Scientist</a:t>
              </a:r>
              <a:endParaRPr sz="1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pic>
          <p:nvPicPr>
            <p:cNvPr id="123" name="Google Shape;123;p14"/>
            <p:cNvPicPr preferRelativeResize="0"/>
            <p:nvPr/>
          </p:nvPicPr>
          <p:blipFill rotWithShape="1">
            <a:blip r:embed="rId3">
              <a:alphaModFix/>
            </a:blip>
            <a:srcRect b="1876" l="0" r="0" t="1876"/>
            <a:stretch/>
          </p:blipFill>
          <p:spPr>
            <a:xfrm>
              <a:off x="2610938" y="2608183"/>
              <a:ext cx="1755900" cy="1551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2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32"/>
          <p:cNvSpPr txBox="1"/>
          <p:nvPr/>
        </p:nvSpPr>
        <p:spPr>
          <a:xfrm>
            <a:off x="2683650" y="3962625"/>
            <a:ext cx="3271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A method of financial statement analysis in which each line item is listed as a percentage of a base figure within the statement.</a:t>
            </a:r>
            <a:endParaRPr sz="11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92" name="Google Shape;392;p32"/>
          <p:cNvSpPr txBox="1"/>
          <p:nvPr/>
        </p:nvSpPr>
        <p:spPr>
          <a:xfrm>
            <a:off x="2819400" y="3319125"/>
            <a:ext cx="38223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 Slab"/>
              <a:buChar char="●"/>
            </a:pPr>
            <a:r>
              <a:rPr lang="en" sz="1100">
                <a:latin typeface="Roboto Slab"/>
                <a:ea typeface="Roboto Slab"/>
                <a:cs typeface="Roboto Slab"/>
                <a:sym typeface="Roboto Slab"/>
              </a:rPr>
              <a:t>An explanation model use for the output of the Isolation Forest. The explanation values it provides tells the effect of the value of a feature of a given data point on its associated anomaly score</a:t>
            </a:r>
            <a:r>
              <a:rPr lang="en" sz="1100">
                <a:latin typeface="Roboto Slab"/>
                <a:ea typeface="Roboto Slab"/>
                <a:cs typeface="Roboto Slab"/>
                <a:sym typeface="Roboto Slab"/>
              </a:rPr>
              <a:t>.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393" name="Google Shape;393;p32"/>
          <p:cNvGrpSpPr/>
          <p:nvPr/>
        </p:nvGrpSpPr>
        <p:grpSpPr>
          <a:xfrm>
            <a:off x="3394714" y="878325"/>
            <a:ext cx="2560586" cy="2036449"/>
            <a:chOff x="1074864" y="725925"/>
            <a:chExt cx="2560586" cy="2036449"/>
          </a:xfrm>
        </p:grpSpPr>
        <p:pic>
          <p:nvPicPr>
            <p:cNvPr id="394" name="Google Shape;394;p32"/>
            <p:cNvPicPr preferRelativeResize="0"/>
            <p:nvPr/>
          </p:nvPicPr>
          <p:blipFill rotWithShape="1">
            <a:blip r:embed="rId3">
              <a:alphaModFix/>
            </a:blip>
            <a:srcRect b="0" l="0" r="50285" t="21593"/>
            <a:stretch/>
          </p:blipFill>
          <p:spPr>
            <a:xfrm>
              <a:off x="1074875" y="725925"/>
              <a:ext cx="2560575" cy="2036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5" name="Google Shape;395;p32"/>
            <p:cNvSpPr/>
            <p:nvPr/>
          </p:nvSpPr>
          <p:spPr>
            <a:xfrm rot="-5400000">
              <a:off x="1028664" y="1913721"/>
              <a:ext cx="754500" cy="66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1659950" y="2622026"/>
              <a:ext cx="1609500" cy="136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32"/>
          <p:cNvSpPr txBox="1"/>
          <p:nvPr/>
        </p:nvSpPr>
        <p:spPr>
          <a:xfrm>
            <a:off x="3246600" y="2810525"/>
            <a:ext cx="293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Slab"/>
                <a:ea typeface="Roboto Slab"/>
                <a:cs typeface="Roboto Slab"/>
                <a:sym typeface="Roboto Slab"/>
              </a:rPr>
              <a:t>SHapley Additive exPlanations ( SHAP)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98" name="Google Shape;398;p32"/>
          <p:cNvSpPr txBox="1"/>
          <p:nvPr/>
        </p:nvSpPr>
        <p:spPr>
          <a:xfrm>
            <a:off x="260625" y="228600"/>
            <a:ext cx="5514600" cy="50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Explanation Model/Probability Technique</a:t>
            </a:r>
            <a:endParaRPr sz="21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3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4" name="Google Shape;404;p33"/>
          <p:cNvSpPr txBox="1"/>
          <p:nvPr/>
        </p:nvSpPr>
        <p:spPr>
          <a:xfrm>
            <a:off x="874500" y="1954700"/>
            <a:ext cx="142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Result</a:t>
            </a:r>
            <a:endParaRPr b="1" sz="3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405" name="Google Shape;405;p33"/>
          <p:cNvGrpSpPr/>
          <p:nvPr/>
        </p:nvGrpSpPr>
        <p:grpSpPr>
          <a:xfrm>
            <a:off x="3025300" y="1306050"/>
            <a:ext cx="4192601" cy="2963700"/>
            <a:chOff x="3025300" y="1306050"/>
            <a:chExt cx="4192601" cy="2963700"/>
          </a:xfrm>
        </p:grpSpPr>
        <p:pic>
          <p:nvPicPr>
            <p:cNvPr id="406" name="Google Shape;406;p33"/>
            <p:cNvPicPr preferRelativeResize="0"/>
            <p:nvPr/>
          </p:nvPicPr>
          <p:blipFill rotWithShape="1">
            <a:blip r:embed="rId3">
              <a:alphaModFix/>
            </a:blip>
            <a:srcRect b="17264" l="0" r="0" t="17951"/>
            <a:stretch/>
          </p:blipFill>
          <p:spPr>
            <a:xfrm>
              <a:off x="3133800" y="1509925"/>
              <a:ext cx="4084101" cy="2645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7" name="Google Shape;407;p33"/>
            <p:cNvSpPr/>
            <p:nvPr/>
          </p:nvSpPr>
          <p:spPr>
            <a:xfrm>
              <a:off x="3025300" y="1306050"/>
              <a:ext cx="456000" cy="2963700"/>
            </a:xfrm>
            <a:prstGeom prst="rect">
              <a:avLst/>
            </a:prstGeom>
            <a:solidFill>
              <a:srgbClr val="114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4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" name="Google Shape;413;p34"/>
          <p:cNvSpPr txBox="1"/>
          <p:nvPr/>
        </p:nvSpPr>
        <p:spPr>
          <a:xfrm>
            <a:off x="2384900" y="2313325"/>
            <a:ext cx="20661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Unsupervised Learning Clustering</a:t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Clustering segments the financial statement into different groups, label the transactions within each group based on anomaly detection</a:t>
            </a:r>
            <a:endParaRPr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FFFFFF"/>
                </a:solidFill>
                <a:latin typeface="PT Serif"/>
                <a:ea typeface="PT Serif"/>
                <a:cs typeface="PT Serif"/>
                <a:sym typeface="PT Serif"/>
              </a:rPr>
              <a:t>Note:  Frauds need to be rare. Discover many types of anomalies.</a:t>
            </a:r>
            <a:endParaRPr i="1" sz="1100">
              <a:solidFill>
                <a:srgbClr val="FFFFF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414" name="Google Shape;414;p34"/>
          <p:cNvSpPr txBox="1"/>
          <p:nvPr/>
        </p:nvSpPr>
        <p:spPr>
          <a:xfrm>
            <a:off x="282950" y="322950"/>
            <a:ext cx="4950900" cy="5514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Supervised Learning Results</a:t>
            </a:r>
            <a:endParaRPr b="1" sz="25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415" name="Google Shape;415;p34"/>
          <p:cNvCxnSpPr/>
          <p:nvPr/>
        </p:nvCxnSpPr>
        <p:spPr>
          <a:xfrm flipH="1">
            <a:off x="4947600" y="1325350"/>
            <a:ext cx="10500" cy="38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6" name="Google Shape;416;p34"/>
          <p:cNvSpPr txBox="1"/>
          <p:nvPr/>
        </p:nvSpPr>
        <p:spPr>
          <a:xfrm>
            <a:off x="6386400" y="811050"/>
            <a:ext cx="148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FI Distribution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417" name="Google Shape;4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025" y="1180350"/>
            <a:ext cx="4442300" cy="36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0500" y="1258500"/>
            <a:ext cx="4033500" cy="373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4"/>
          <p:cNvSpPr txBox="1"/>
          <p:nvPr/>
        </p:nvSpPr>
        <p:spPr>
          <a:xfrm>
            <a:off x="2250600" y="874350"/>
            <a:ext cx="206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AUPRC</a:t>
            </a: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 Distribution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35"/>
          <p:cNvSpPr txBox="1"/>
          <p:nvPr/>
        </p:nvSpPr>
        <p:spPr>
          <a:xfrm>
            <a:off x="339625" y="76200"/>
            <a:ext cx="4039200" cy="4926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Unsupervised Learning Results</a:t>
            </a:r>
            <a:endParaRPr sz="16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26" name="Google Shape;426;p35"/>
          <p:cNvSpPr txBox="1"/>
          <p:nvPr/>
        </p:nvSpPr>
        <p:spPr>
          <a:xfrm>
            <a:off x="5690825" y="3485625"/>
            <a:ext cx="3276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 Slab"/>
              <a:buChar char="●"/>
            </a:pPr>
            <a:r>
              <a:rPr lang="en" sz="1100">
                <a:latin typeface="Roboto Slab"/>
                <a:ea typeface="Roboto Slab"/>
                <a:cs typeface="Roboto Slab"/>
                <a:sym typeface="Roboto Slab"/>
              </a:rPr>
              <a:t>The summary plot shows  that high values of some variables show anomalous observations while lower values are normal items.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27" name="Google Shape;427;p35"/>
          <p:cNvSpPr txBox="1"/>
          <p:nvPr/>
        </p:nvSpPr>
        <p:spPr>
          <a:xfrm>
            <a:off x="1827013" y="568800"/>
            <a:ext cx="277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Slab"/>
                <a:ea typeface="Roboto Slab"/>
                <a:cs typeface="Roboto Slab"/>
                <a:sym typeface="Roboto Slab"/>
              </a:rPr>
              <a:t>SHAP Value (impact on model output)</a:t>
            </a:r>
            <a:endParaRPr sz="1100"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428" name="Google Shape;4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025" y="855300"/>
            <a:ext cx="4698274" cy="39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36"/>
          <p:cNvSpPr txBox="1"/>
          <p:nvPr/>
        </p:nvSpPr>
        <p:spPr>
          <a:xfrm>
            <a:off x="489175" y="2001775"/>
            <a:ext cx="2735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StreamLit App Demo</a:t>
            </a:r>
            <a:endParaRPr sz="3000"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0" name="Google Shape;440;p37"/>
          <p:cNvSpPr txBox="1"/>
          <p:nvPr/>
        </p:nvSpPr>
        <p:spPr>
          <a:xfrm>
            <a:off x="176500" y="1929475"/>
            <a:ext cx="349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Conclusion</a:t>
            </a:r>
            <a:endParaRPr b="1" sz="3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8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Business Values</a:t>
            </a:r>
            <a:endParaRPr sz="2400"/>
          </a:p>
        </p:txBody>
      </p:sp>
      <p:grpSp>
        <p:nvGrpSpPr>
          <p:cNvPr id="446" name="Google Shape;446;p3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447" name="Google Shape;447;p38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8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38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4" name="Google Shape;454;p38"/>
          <p:cNvSpPr txBox="1"/>
          <p:nvPr/>
        </p:nvSpPr>
        <p:spPr>
          <a:xfrm>
            <a:off x="700075" y="1934250"/>
            <a:ext cx="40770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Slab"/>
              <a:buChar char="●"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Early Warning System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Slab"/>
              <a:buChar char="●"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Improved Risk Assessment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Slab"/>
              <a:buChar char="●"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Fraud Detection and Prevention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Slab"/>
              <a:buChar char="●"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Reduced Fraud Rates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Slab"/>
              <a:buChar char="●"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Reduced Financial Losses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Slab"/>
              <a:buChar char="●"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Competitive Advantage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Slab"/>
              <a:buChar char="●"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Data-Driven Decision Making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455" name="Google Shape;4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700" y="1412650"/>
            <a:ext cx="4062126" cy="3046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39"/>
          <p:cNvGrpSpPr/>
          <p:nvPr/>
        </p:nvGrpSpPr>
        <p:grpSpPr>
          <a:xfrm>
            <a:off x="3209422" y="718204"/>
            <a:ext cx="5473556" cy="4502019"/>
            <a:chOff x="4852681" y="4457861"/>
            <a:chExt cx="719788" cy="652561"/>
          </a:xfrm>
        </p:grpSpPr>
        <p:sp>
          <p:nvSpPr>
            <p:cNvPr id="461" name="Google Shape;461;p39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rgbClr val="18637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4454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rgbClr val="11445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rgbClr val="309AA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4454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rgbClr val="11445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rgbClr val="11445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4454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rgbClr val="11445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4" name="Google Shape;464;p39"/>
          <p:cNvSpPr txBox="1"/>
          <p:nvPr>
            <p:ph type="title"/>
          </p:nvPr>
        </p:nvSpPr>
        <p:spPr>
          <a:xfrm>
            <a:off x="1146025" y="530725"/>
            <a:ext cx="20076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Limitations</a:t>
            </a:r>
            <a:endParaRPr b="0" sz="2400"/>
          </a:p>
        </p:txBody>
      </p:sp>
      <p:sp>
        <p:nvSpPr>
          <p:cNvPr id="465" name="Google Shape;465;p39"/>
          <p:cNvSpPr txBox="1"/>
          <p:nvPr>
            <p:ph idx="1" type="body"/>
          </p:nvPr>
        </p:nvSpPr>
        <p:spPr>
          <a:xfrm>
            <a:off x="3817175" y="3221100"/>
            <a:ext cx="2065200" cy="1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The project only evaluated the framework on a single dataset of financial statements.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466" name="Google Shape;466;p39"/>
          <p:cNvSpPr txBox="1"/>
          <p:nvPr>
            <p:ph idx="2" type="body"/>
          </p:nvPr>
        </p:nvSpPr>
        <p:spPr>
          <a:xfrm>
            <a:off x="4974800" y="1392300"/>
            <a:ext cx="20076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The framework is not robust to changes in the data distribution. </a:t>
            </a:r>
            <a:endParaRPr sz="12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67" name="Google Shape;467;p39"/>
          <p:cNvSpPr txBox="1"/>
          <p:nvPr>
            <p:ph idx="3" type="body"/>
          </p:nvPr>
        </p:nvSpPr>
        <p:spPr>
          <a:xfrm>
            <a:off x="6086425" y="3221100"/>
            <a:ext cx="2409900" cy="15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The framework can generate false positive. This means that it may incorrectly identify a legitimate financial statement as anomalous. </a:t>
            </a:r>
            <a:endParaRPr b="1" sz="12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468" name="Google Shape;468;p39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469" name="Google Shape;469;p3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39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39"/>
          <p:cNvSpPr/>
          <p:nvPr/>
        </p:nvSpPr>
        <p:spPr>
          <a:xfrm>
            <a:off x="3721775" y="451700"/>
            <a:ext cx="855000" cy="116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0"/>
          <p:cNvSpPr txBox="1"/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Recommendations</a:t>
            </a:r>
            <a:endParaRPr sz="2400"/>
          </a:p>
        </p:txBody>
      </p:sp>
      <p:sp>
        <p:nvSpPr>
          <p:cNvPr id="482" name="Google Shape;482;p40"/>
          <p:cNvSpPr txBox="1"/>
          <p:nvPr>
            <p:ph idx="1" type="body"/>
          </p:nvPr>
        </p:nvSpPr>
        <p:spPr>
          <a:xfrm>
            <a:off x="4888225" y="2549075"/>
            <a:ext cx="24099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Incorporating more features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483" name="Google Shape;483;p40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484" name="Google Shape;484;p4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0" name="Google Shape;490;p40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91" name="Google Shape;491;p40"/>
          <p:cNvGrpSpPr/>
          <p:nvPr/>
        </p:nvGrpSpPr>
        <p:grpSpPr>
          <a:xfrm>
            <a:off x="2107872" y="3061402"/>
            <a:ext cx="935101" cy="1454551"/>
            <a:chOff x="1879333" y="3213921"/>
            <a:chExt cx="1747852" cy="1705418"/>
          </a:xfrm>
        </p:grpSpPr>
        <p:sp>
          <p:nvSpPr>
            <p:cNvPr id="492" name="Google Shape;492;p40"/>
            <p:cNvSpPr/>
            <p:nvPr/>
          </p:nvSpPr>
          <p:spPr>
            <a:xfrm>
              <a:off x="2568176" y="3880661"/>
              <a:ext cx="1059009" cy="1038677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1879333" y="3213921"/>
              <a:ext cx="1578077" cy="1705418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4" name="Google Shape;494;p40"/>
          <p:cNvGrpSpPr/>
          <p:nvPr/>
        </p:nvGrpSpPr>
        <p:grpSpPr>
          <a:xfrm>
            <a:off x="3347874" y="1849532"/>
            <a:ext cx="2020278" cy="715188"/>
            <a:chOff x="2814490" y="2001955"/>
            <a:chExt cx="2582815" cy="1235212"/>
          </a:xfrm>
        </p:grpSpPr>
        <p:sp>
          <p:nvSpPr>
            <p:cNvPr id="495" name="Google Shape;495;p40"/>
            <p:cNvSpPr/>
            <p:nvPr/>
          </p:nvSpPr>
          <p:spPr>
            <a:xfrm>
              <a:off x="2814490" y="2069580"/>
              <a:ext cx="1386036" cy="1088339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3222230" y="2001955"/>
              <a:ext cx="2175075" cy="1235212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7" name="Google Shape;497;p40"/>
          <p:cNvGrpSpPr/>
          <p:nvPr/>
        </p:nvGrpSpPr>
        <p:grpSpPr>
          <a:xfrm>
            <a:off x="5788937" y="3143020"/>
            <a:ext cx="1168309" cy="1454611"/>
            <a:chOff x="4026576" y="3295282"/>
            <a:chExt cx="2186207" cy="1752965"/>
          </a:xfrm>
        </p:grpSpPr>
        <p:sp>
          <p:nvSpPr>
            <p:cNvPr id="498" name="Google Shape;498;p40"/>
            <p:cNvSpPr/>
            <p:nvPr/>
          </p:nvSpPr>
          <p:spPr>
            <a:xfrm>
              <a:off x="4723768" y="3295282"/>
              <a:ext cx="1466749" cy="790367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4026576" y="3834169"/>
              <a:ext cx="2186207" cy="1214079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0" name="Google Shape;500;p40"/>
          <p:cNvSpPr txBox="1"/>
          <p:nvPr/>
        </p:nvSpPr>
        <p:spPr>
          <a:xfrm>
            <a:off x="3182800" y="3771375"/>
            <a:ext cx="26187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Collaboration with industry experts and regulatory bodies</a:t>
            </a:r>
            <a:endParaRPr>
              <a:highlight>
                <a:srgbClr val="FFFFFF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01" name="Google Shape;501;p40"/>
          <p:cNvSpPr txBox="1"/>
          <p:nvPr>
            <p:ph idx="3" type="body"/>
          </p:nvPr>
        </p:nvSpPr>
        <p:spPr>
          <a:xfrm>
            <a:off x="2025750" y="2549075"/>
            <a:ext cx="2098500" cy="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Roboto Slab"/>
                <a:ea typeface="Roboto Slab"/>
                <a:cs typeface="Roboto Slab"/>
                <a:sym typeface="Roboto Slab"/>
              </a:rPr>
              <a:t>Expanding the dataset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7" name="Google Shape;507;p41"/>
          <p:cNvPicPr preferRelativeResize="0"/>
          <p:nvPr/>
        </p:nvPicPr>
        <p:blipFill rotWithShape="1">
          <a:blip r:embed="rId3">
            <a:alphaModFix/>
          </a:blip>
          <a:srcRect b="0" l="0" r="42379" t="8533"/>
          <a:stretch/>
        </p:blipFill>
        <p:spPr>
          <a:xfrm>
            <a:off x="2888950" y="661700"/>
            <a:ext cx="3204625" cy="381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5471" y="595875"/>
            <a:ext cx="6780154" cy="38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3615600" y="445025"/>
            <a:ext cx="457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Roboto Slab"/>
                <a:ea typeface="Roboto Slab"/>
                <a:cs typeface="Roboto Slab"/>
                <a:sym typeface="Roboto Slab"/>
              </a:rPr>
              <a:t>Presentation Objectives</a:t>
            </a:r>
            <a:endParaRPr b="1" sz="2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0" name="Google Shape;130;p15"/>
          <p:cNvSpPr/>
          <p:nvPr/>
        </p:nvSpPr>
        <p:spPr>
          <a:xfrm rot="2858553">
            <a:off x="5648777" y="1766482"/>
            <a:ext cx="524524" cy="735185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5"/>
          <p:cNvPicPr preferRelativeResize="0"/>
          <p:nvPr/>
        </p:nvPicPr>
        <p:blipFill rotWithShape="1">
          <a:blip r:embed="rId3">
            <a:alphaModFix/>
          </a:blip>
          <a:srcRect b="24649" l="-1088" r="68872" t="24619"/>
          <a:stretch/>
        </p:blipFill>
        <p:spPr>
          <a:xfrm>
            <a:off x="298150" y="1280625"/>
            <a:ext cx="2943275" cy="260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/>
          <p:nvPr/>
        </p:nvSpPr>
        <p:spPr>
          <a:xfrm rot="2857037">
            <a:off x="3765314" y="1762234"/>
            <a:ext cx="562100" cy="743681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 rot="2857037">
            <a:off x="7494639" y="1762234"/>
            <a:ext cx="562100" cy="743681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 txBox="1"/>
          <p:nvPr/>
        </p:nvSpPr>
        <p:spPr>
          <a:xfrm>
            <a:off x="3665825" y="2625525"/>
            <a:ext cx="1396800" cy="80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Work Sans Medium"/>
                <a:ea typeface="Work Sans Medium"/>
                <a:cs typeface="Work Sans Medium"/>
                <a:sym typeface="Work Sans Medium"/>
              </a:rPr>
              <a:t>Take you through the steps and accomplishments of the project</a:t>
            </a:r>
            <a:endParaRPr sz="1000"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5189825" y="2625525"/>
            <a:ext cx="1396800" cy="64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Work Sans Medium"/>
                <a:ea typeface="Work Sans Medium"/>
                <a:cs typeface="Work Sans Medium"/>
                <a:sym typeface="Work Sans Medium"/>
              </a:rPr>
              <a:t>Show you the workability of the chosen models</a:t>
            </a:r>
            <a:endParaRPr sz="1000"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6774750" y="2626275"/>
            <a:ext cx="1707600" cy="80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Work Sans Medium"/>
                <a:ea typeface="Work Sans Medium"/>
                <a:cs typeface="Work Sans Medium"/>
                <a:sym typeface="Work Sans Medium"/>
              </a:rPr>
              <a:t>Gain feedback on how to fine tune the model to meet your business needs </a:t>
            </a:r>
            <a:endParaRPr sz="1000"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3779625" y="1932975"/>
            <a:ext cx="453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bril Fatface"/>
                <a:ea typeface="Abril Fatface"/>
                <a:cs typeface="Abril Fatface"/>
                <a:sym typeface="Abril Fatface"/>
              </a:rPr>
              <a:t>01</a:t>
            </a:r>
            <a:endParaRPr>
              <a:solidFill>
                <a:srgbClr val="FFFFFF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5684625" y="1932975"/>
            <a:ext cx="453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bril Fatface"/>
                <a:ea typeface="Abril Fatface"/>
                <a:cs typeface="Abril Fatface"/>
                <a:sym typeface="Abril Fatface"/>
              </a:rPr>
              <a:t>02</a:t>
            </a:r>
            <a:endParaRPr>
              <a:solidFill>
                <a:srgbClr val="FFFFFF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7513425" y="1932975"/>
            <a:ext cx="453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bril Fatface"/>
                <a:ea typeface="Abril Fatface"/>
                <a:cs typeface="Abril Fatface"/>
                <a:sym typeface="Abril Fatface"/>
              </a:rPr>
              <a:t>03</a:t>
            </a:r>
            <a:endParaRPr>
              <a:solidFill>
                <a:srgbClr val="FFFFFF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1146025" y="530725"/>
            <a:ext cx="17652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Our Approach</a:t>
            </a:r>
            <a:endParaRPr sz="2600"/>
          </a:p>
        </p:txBody>
      </p:sp>
      <p:grpSp>
        <p:nvGrpSpPr>
          <p:cNvPr id="145" name="Google Shape;145;p16"/>
          <p:cNvGrpSpPr/>
          <p:nvPr/>
        </p:nvGrpSpPr>
        <p:grpSpPr>
          <a:xfrm>
            <a:off x="348269" y="907692"/>
            <a:ext cx="369549" cy="274765"/>
            <a:chOff x="5247525" y="3007275"/>
            <a:chExt cx="517575" cy="384825"/>
          </a:xfrm>
        </p:grpSpPr>
        <p:sp>
          <p:nvSpPr>
            <p:cNvPr id="146" name="Google Shape;146;p16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6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9" name="Google Shape;149;p16"/>
          <p:cNvGrpSpPr/>
          <p:nvPr/>
        </p:nvGrpSpPr>
        <p:grpSpPr>
          <a:xfrm>
            <a:off x="76200" y="1680650"/>
            <a:ext cx="2015350" cy="1760450"/>
            <a:chOff x="76200" y="1680650"/>
            <a:chExt cx="2015350" cy="1760450"/>
          </a:xfrm>
        </p:grpSpPr>
        <p:sp>
          <p:nvSpPr>
            <p:cNvPr id="150" name="Google Shape;150;p16"/>
            <p:cNvSpPr/>
            <p:nvPr/>
          </p:nvSpPr>
          <p:spPr>
            <a:xfrm>
              <a:off x="298150" y="1680650"/>
              <a:ext cx="1793400" cy="825300"/>
            </a:xfrm>
            <a:prstGeom prst="homePlate">
              <a:avLst>
                <a:gd fmla="val 30129" name="adj"/>
              </a:avLst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Introduction</a:t>
              </a:r>
              <a:endParaRPr b="1" sz="15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151" name="Google Shape;151;p16"/>
            <p:cNvSpPr txBox="1"/>
            <p:nvPr/>
          </p:nvSpPr>
          <p:spPr>
            <a:xfrm>
              <a:off x="76200" y="2517700"/>
              <a:ext cx="17934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 Slab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Project context</a:t>
              </a:r>
              <a:endParaRPr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 Slab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Problem statement</a:t>
              </a:r>
              <a:endPara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152" name="Google Shape;152;p16"/>
          <p:cNvGrpSpPr/>
          <p:nvPr/>
        </p:nvGrpSpPr>
        <p:grpSpPr>
          <a:xfrm>
            <a:off x="1730525" y="1680650"/>
            <a:ext cx="2029200" cy="1423550"/>
            <a:chOff x="1730525" y="1680650"/>
            <a:chExt cx="2029200" cy="1423550"/>
          </a:xfrm>
        </p:grpSpPr>
        <p:sp>
          <p:nvSpPr>
            <p:cNvPr id="153" name="Google Shape;153;p16"/>
            <p:cNvSpPr/>
            <p:nvPr/>
          </p:nvSpPr>
          <p:spPr>
            <a:xfrm>
              <a:off x="1806725" y="1680650"/>
              <a:ext cx="1953000" cy="825300"/>
            </a:xfrm>
            <a:prstGeom prst="chevron">
              <a:avLst>
                <a:gd fmla="val 29853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The Architecture</a:t>
              </a:r>
              <a:endParaRPr b="1" sz="15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154" name="Google Shape;154;p16"/>
            <p:cNvSpPr txBox="1"/>
            <p:nvPr/>
          </p:nvSpPr>
          <p:spPr>
            <a:xfrm>
              <a:off x="1730525" y="2550100"/>
              <a:ext cx="1682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1200"/>
                <a:buFont typeface="Roboto Slab"/>
                <a:buChar char="●"/>
              </a:pPr>
              <a:r>
                <a:rPr lang="en" sz="1200">
                  <a:solidFill>
                    <a:srgbClr val="191919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Architectural choices</a:t>
              </a:r>
              <a:endParaRPr sz="1200">
                <a:solidFill>
                  <a:srgbClr val="191919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155" name="Google Shape;155;p16"/>
          <p:cNvGrpSpPr/>
          <p:nvPr/>
        </p:nvGrpSpPr>
        <p:grpSpPr>
          <a:xfrm>
            <a:off x="3317500" y="1680650"/>
            <a:ext cx="2125075" cy="2716550"/>
            <a:chOff x="3317500" y="1680650"/>
            <a:chExt cx="2125075" cy="2716550"/>
          </a:xfrm>
        </p:grpSpPr>
        <p:sp>
          <p:nvSpPr>
            <p:cNvPr id="156" name="Google Shape;156;p16"/>
            <p:cNvSpPr/>
            <p:nvPr/>
          </p:nvSpPr>
          <p:spPr>
            <a:xfrm>
              <a:off x="3489575" y="1680650"/>
              <a:ext cx="1953000" cy="825300"/>
            </a:xfrm>
            <a:prstGeom prst="chevron">
              <a:avLst>
                <a:gd fmla="val 29853" name="adj"/>
              </a:avLst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Analytical Insights</a:t>
              </a:r>
              <a:endParaRPr b="1" sz="15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157" name="Google Shape;157;p16"/>
            <p:cNvSpPr txBox="1"/>
            <p:nvPr/>
          </p:nvSpPr>
          <p:spPr>
            <a:xfrm>
              <a:off x="3317500" y="2550100"/>
              <a:ext cx="2064600" cy="18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1200"/>
                <a:buFont typeface="Roboto Slab"/>
                <a:buChar char="●"/>
              </a:pPr>
              <a:r>
                <a:rPr lang="en" sz="1200">
                  <a:solidFill>
                    <a:srgbClr val="191919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Exploratory data analysis</a:t>
              </a:r>
              <a:endParaRPr sz="1200">
                <a:solidFill>
                  <a:srgbClr val="191919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191919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1200"/>
                <a:buFont typeface="Roboto Slab"/>
                <a:buChar char="●"/>
              </a:pPr>
              <a:r>
                <a:rPr lang="en" sz="1200">
                  <a:solidFill>
                    <a:srgbClr val="191919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Feature engineering</a:t>
              </a:r>
              <a:endParaRPr sz="1200">
                <a:solidFill>
                  <a:srgbClr val="191919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191919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1200"/>
                <a:buFont typeface="Roboto Slab"/>
                <a:buChar char="●"/>
              </a:pPr>
              <a:r>
                <a:rPr lang="en" sz="1200">
                  <a:solidFill>
                    <a:srgbClr val="191919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Model Selection</a:t>
              </a:r>
              <a:endParaRPr sz="1200">
                <a:solidFill>
                  <a:srgbClr val="191919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191919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1200"/>
                <a:buFont typeface="Roboto Slab"/>
                <a:buChar char="●"/>
              </a:pPr>
              <a:r>
                <a:rPr lang="en" sz="1200">
                  <a:solidFill>
                    <a:srgbClr val="191919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Results</a:t>
              </a:r>
              <a:endParaRPr sz="1200">
                <a:solidFill>
                  <a:srgbClr val="191919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158" name="Google Shape;158;p16"/>
          <p:cNvGrpSpPr/>
          <p:nvPr/>
        </p:nvGrpSpPr>
        <p:grpSpPr>
          <a:xfrm>
            <a:off x="5114778" y="1680650"/>
            <a:ext cx="2018122" cy="1238750"/>
            <a:chOff x="5114778" y="1680650"/>
            <a:chExt cx="2018122" cy="1238750"/>
          </a:xfrm>
        </p:grpSpPr>
        <p:sp>
          <p:nvSpPr>
            <p:cNvPr id="159" name="Google Shape;159;p16"/>
            <p:cNvSpPr/>
            <p:nvPr/>
          </p:nvSpPr>
          <p:spPr>
            <a:xfrm>
              <a:off x="5114778" y="1680650"/>
              <a:ext cx="1953000" cy="825300"/>
            </a:xfrm>
            <a:prstGeom prst="chevron">
              <a:avLst>
                <a:gd fmla="val 29853" name="adj"/>
              </a:avLst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Demo Streamlit App</a:t>
              </a:r>
              <a:endParaRPr b="1" sz="15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160" name="Google Shape;160;p16"/>
            <p:cNvSpPr txBox="1"/>
            <p:nvPr/>
          </p:nvSpPr>
          <p:spPr>
            <a:xfrm>
              <a:off x="5134900" y="2550100"/>
              <a:ext cx="1998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1200"/>
                <a:buFont typeface="Roboto Slab"/>
                <a:buChar char="●"/>
              </a:pPr>
              <a:r>
                <a:rPr lang="en" sz="1200">
                  <a:solidFill>
                    <a:srgbClr val="191919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App dashboard</a:t>
              </a:r>
              <a:endParaRPr sz="1200">
                <a:solidFill>
                  <a:srgbClr val="191919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grpSp>
        <p:nvGrpSpPr>
          <p:cNvPr id="161" name="Google Shape;161;p16"/>
          <p:cNvGrpSpPr/>
          <p:nvPr/>
        </p:nvGrpSpPr>
        <p:grpSpPr>
          <a:xfrm>
            <a:off x="6808450" y="1680650"/>
            <a:ext cx="2335800" cy="1608350"/>
            <a:chOff x="6808450" y="1680650"/>
            <a:chExt cx="2335800" cy="1608350"/>
          </a:xfrm>
        </p:grpSpPr>
        <p:sp>
          <p:nvSpPr>
            <p:cNvPr id="162" name="Google Shape;162;p16"/>
            <p:cNvSpPr/>
            <p:nvPr/>
          </p:nvSpPr>
          <p:spPr>
            <a:xfrm>
              <a:off x="6808450" y="1680650"/>
              <a:ext cx="2335800" cy="825300"/>
            </a:xfrm>
            <a:prstGeom prst="chevron">
              <a:avLst>
                <a:gd fmla="val 29853" name="adj"/>
              </a:avLst>
            </a:prstGeom>
            <a:solidFill>
              <a:srgbClr val="274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Recommendation</a:t>
              </a:r>
              <a:endParaRPr b="1" sz="15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163" name="Google Shape;163;p16"/>
            <p:cNvSpPr txBox="1"/>
            <p:nvPr/>
          </p:nvSpPr>
          <p:spPr>
            <a:xfrm>
              <a:off x="6808450" y="2550100"/>
              <a:ext cx="17613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1200"/>
                <a:buFont typeface="Roboto Slab"/>
                <a:buChar char="●"/>
              </a:pPr>
              <a:r>
                <a:rPr lang="en" sz="1200">
                  <a:solidFill>
                    <a:srgbClr val="191919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Improvements</a:t>
              </a:r>
              <a:endParaRPr sz="1200">
                <a:solidFill>
                  <a:srgbClr val="191919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191919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191919"/>
                </a:buClr>
                <a:buSzPts val="1200"/>
                <a:buFont typeface="Roboto Slab"/>
                <a:buChar char="●"/>
              </a:pPr>
              <a:r>
                <a:rPr lang="en" sz="1200">
                  <a:solidFill>
                    <a:srgbClr val="191919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Next step</a:t>
              </a:r>
              <a:endParaRPr sz="1200">
                <a:solidFill>
                  <a:srgbClr val="191919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idx="4294967295" type="subTitle"/>
          </p:nvPr>
        </p:nvSpPr>
        <p:spPr>
          <a:xfrm>
            <a:off x="117200" y="922400"/>
            <a:ext cx="5703000" cy="6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What is a  Credit Card Fraud?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69" name="Google Shape;169;p17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17"/>
          <p:cNvSpPr txBox="1"/>
          <p:nvPr>
            <p:ph idx="4294967295" type="subTitle"/>
          </p:nvPr>
        </p:nvSpPr>
        <p:spPr>
          <a:xfrm>
            <a:off x="71450" y="1527850"/>
            <a:ext cx="8645700" cy="22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Credit card fraud refers to the unauthorized use of someone's credit card or credit card information to make fraudulent transactions. It is a prevalent form of financial fraud that can result in significant financial losses for individuals, businesses, and financial institutions. </a:t>
            </a:r>
            <a:endParaRPr b="1" sz="16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idx="4294967295" type="subTitle"/>
          </p:nvPr>
        </p:nvSpPr>
        <p:spPr>
          <a:xfrm>
            <a:off x="126375" y="396550"/>
            <a:ext cx="3103200" cy="8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Problem Statement</a:t>
            </a:r>
            <a:endParaRPr b="1" sz="2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6" name="Google Shape;176;p18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7" name="Google Shape;177;p18"/>
          <p:cNvGrpSpPr/>
          <p:nvPr/>
        </p:nvGrpSpPr>
        <p:grpSpPr>
          <a:xfrm>
            <a:off x="218333" y="1697625"/>
            <a:ext cx="8847240" cy="1757426"/>
            <a:chOff x="218333" y="1697625"/>
            <a:chExt cx="8847240" cy="1757426"/>
          </a:xfrm>
        </p:grpSpPr>
        <p:pic>
          <p:nvPicPr>
            <p:cNvPr id="178" name="Google Shape;178;p18"/>
            <p:cNvPicPr preferRelativeResize="0"/>
            <p:nvPr/>
          </p:nvPicPr>
          <p:blipFill rotWithShape="1">
            <a:blip r:embed="rId3">
              <a:alphaModFix/>
            </a:blip>
            <a:srcRect b="25899" l="36256" r="42402" t="26067"/>
            <a:stretch/>
          </p:blipFill>
          <p:spPr>
            <a:xfrm>
              <a:off x="5053275" y="2054400"/>
              <a:ext cx="1648650" cy="1239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18"/>
            <p:cNvPicPr preferRelativeResize="0"/>
            <p:nvPr/>
          </p:nvPicPr>
          <p:blipFill rotWithShape="1">
            <a:blip r:embed="rId3">
              <a:alphaModFix/>
            </a:blip>
            <a:srcRect b="13224" l="72956" r="0" t="11975"/>
            <a:stretch/>
          </p:blipFill>
          <p:spPr>
            <a:xfrm>
              <a:off x="7533075" y="1893400"/>
              <a:ext cx="1532498" cy="15616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0" name="Google Shape;180;p18"/>
            <p:cNvGrpSpPr/>
            <p:nvPr/>
          </p:nvGrpSpPr>
          <p:grpSpPr>
            <a:xfrm>
              <a:off x="218333" y="2021806"/>
              <a:ext cx="1532500" cy="1057536"/>
              <a:chOff x="8095060" y="5664590"/>
              <a:chExt cx="497404" cy="594389"/>
            </a:xfrm>
          </p:grpSpPr>
          <p:grpSp>
            <p:nvGrpSpPr>
              <p:cNvPr id="181" name="Google Shape;181;p18"/>
              <p:cNvGrpSpPr/>
              <p:nvPr/>
            </p:nvGrpSpPr>
            <p:grpSpPr>
              <a:xfrm>
                <a:off x="8095060" y="5969027"/>
                <a:ext cx="497404" cy="289951"/>
                <a:chOff x="8095060" y="5969027"/>
                <a:chExt cx="497404" cy="289951"/>
              </a:xfrm>
            </p:grpSpPr>
            <p:sp>
              <p:nvSpPr>
                <p:cNvPr id="182" name="Google Shape;182;p18"/>
                <p:cNvSpPr/>
                <p:nvPr/>
              </p:nvSpPr>
              <p:spPr>
                <a:xfrm>
                  <a:off x="8095060" y="5969027"/>
                  <a:ext cx="497402" cy="248408"/>
                </a:xfrm>
                <a:custGeom>
                  <a:rect b="b" l="l" r="r" t="t"/>
                  <a:pathLst>
                    <a:path extrusionOk="0" h="1166" w="2340">
                      <a:moveTo>
                        <a:pt x="1754" y="292"/>
                      </a:moveTo>
                      <a:lnTo>
                        <a:pt x="1170" y="0"/>
                      </a:lnTo>
                      <a:lnTo>
                        <a:pt x="587" y="292"/>
                      </a:lnTo>
                      <a:lnTo>
                        <a:pt x="0" y="584"/>
                      </a:lnTo>
                      <a:lnTo>
                        <a:pt x="587" y="876"/>
                      </a:lnTo>
                      <a:lnTo>
                        <a:pt x="1170" y="1166"/>
                      </a:lnTo>
                      <a:lnTo>
                        <a:pt x="1754" y="876"/>
                      </a:lnTo>
                      <a:lnTo>
                        <a:pt x="2340" y="584"/>
                      </a:lnTo>
                      <a:lnTo>
                        <a:pt x="1754" y="292"/>
                      </a:lnTo>
                      <a:close/>
                    </a:path>
                  </a:pathLst>
                </a:custGeom>
                <a:solidFill>
                  <a:srgbClr val="B4A7D6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" name="Google Shape;183;p18"/>
                <p:cNvSpPr/>
                <p:nvPr/>
              </p:nvSpPr>
              <p:spPr>
                <a:xfrm>
                  <a:off x="8095060" y="6092592"/>
                  <a:ext cx="248701" cy="166386"/>
                </a:xfrm>
                <a:custGeom>
                  <a:rect b="b" l="l" r="r" t="t"/>
                  <a:pathLst>
                    <a:path extrusionOk="0" h="781" w="1170">
                      <a:moveTo>
                        <a:pt x="0" y="0"/>
                      </a:moveTo>
                      <a:lnTo>
                        <a:pt x="0" y="197"/>
                      </a:lnTo>
                      <a:lnTo>
                        <a:pt x="1170" y="781"/>
                      </a:lnTo>
                      <a:lnTo>
                        <a:pt x="1170" y="5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E7CC3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" name="Google Shape;184;p18"/>
                <p:cNvSpPr/>
                <p:nvPr/>
              </p:nvSpPr>
              <p:spPr>
                <a:xfrm>
                  <a:off x="8343763" y="6092592"/>
                  <a:ext cx="248701" cy="166386"/>
                </a:xfrm>
                <a:custGeom>
                  <a:rect b="b" l="l" r="r" t="t"/>
                  <a:pathLst>
                    <a:path extrusionOk="0" h="781" w="1170">
                      <a:moveTo>
                        <a:pt x="1170" y="0"/>
                      </a:moveTo>
                      <a:lnTo>
                        <a:pt x="0" y="582"/>
                      </a:lnTo>
                      <a:lnTo>
                        <a:pt x="0" y="781"/>
                      </a:lnTo>
                      <a:lnTo>
                        <a:pt x="1170" y="197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674EA7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5" name="Google Shape;185;p18"/>
              <p:cNvGrpSpPr/>
              <p:nvPr/>
            </p:nvGrpSpPr>
            <p:grpSpPr>
              <a:xfrm>
                <a:off x="8095060" y="5867832"/>
                <a:ext cx="497404" cy="289312"/>
                <a:chOff x="8095060" y="5867832"/>
                <a:chExt cx="497404" cy="289312"/>
              </a:xfrm>
            </p:grpSpPr>
            <p:sp>
              <p:nvSpPr>
                <p:cNvPr id="186" name="Google Shape;186;p18"/>
                <p:cNvSpPr/>
                <p:nvPr/>
              </p:nvSpPr>
              <p:spPr>
                <a:xfrm>
                  <a:off x="8095060" y="5867832"/>
                  <a:ext cx="497402" cy="248195"/>
                </a:xfrm>
                <a:custGeom>
                  <a:rect b="b" l="l" r="r" t="t"/>
                  <a:pathLst>
                    <a:path extrusionOk="0" h="1165" w="2340">
                      <a:moveTo>
                        <a:pt x="1754" y="292"/>
                      </a:moveTo>
                      <a:lnTo>
                        <a:pt x="1170" y="0"/>
                      </a:lnTo>
                      <a:lnTo>
                        <a:pt x="587" y="292"/>
                      </a:lnTo>
                      <a:lnTo>
                        <a:pt x="0" y="581"/>
                      </a:lnTo>
                      <a:lnTo>
                        <a:pt x="587" y="873"/>
                      </a:lnTo>
                      <a:lnTo>
                        <a:pt x="1170" y="1165"/>
                      </a:lnTo>
                      <a:lnTo>
                        <a:pt x="1754" y="873"/>
                      </a:lnTo>
                      <a:lnTo>
                        <a:pt x="2340" y="581"/>
                      </a:lnTo>
                      <a:lnTo>
                        <a:pt x="1754" y="292"/>
                      </a:ln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" name="Google Shape;187;p18"/>
                <p:cNvSpPr/>
                <p:nvPr/>
              </p:nvSpPr>
              <p:spPr>
                <a:xfrm>
                  <a:off x="8095060" y="5990758"/>
                  <a:ext cx="248701" cy="166386"/>
                </a:xfrm>
                <a:custGeom>
                  <a:rect b="b" l="l" r="r" t="t"/>
                  <a:pathLst>
                    <a:path extrusionOk="0" h="781" w="1170">
                      <a:moveTo>
                        <a:pt x="0" y="0"/>
                      </a:moveTo>
                      <a:lnTo>
                        <a:pt x="0" y="199"/>
                      </a:lnTo>
                      <a:lnTo>
                        <a:pt x="1170" y="781"/>
                      </a:lnTo>
                      <a:lnTo>
                        <a:pt x="1170" y="5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D9EEB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" name="Google Shape;188;p18"/>
                <p:cNvSpPr/>
                <p:nvPr/>
              </p:nvSpPr>
              <p:spPr>
                <a:xfrm>
                  <a:off x="8343763" y="5990758"/>
                  <a:ext cx="248701" cy="166386"/>
                </a:xfrm>
                <a:custGeom>
                  <a:rect b="b" l="l" r="r" t="t"/>
                  <a:pathLst>
                    <a:path extrusionOk="0" h="781" w="1170">
                      <a:moveTo>
                        <a:pt x="1170" y="0"/>
                      </a:moveTo>
                      <a:lnTo>
                        <a:pt x="0" y="584"/>
                      </a:lnTo>
                      <a:lnTo>
                        <a:pt x="0" y="781"/>
                      </a:lnTo>
                      <a:lnTo>
                        <a:pt x="1170" y="199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3C78D8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9" name="Google Shape;189;p18"/>
              <p:cNvGrpSpPr/>
              <p:nvPr/>
            </p:nvGrpSpPr>
            <p:grpSpPr>
              <a:xfrm>
                <a:off x="8095060" y="5765998"/>
                <a:ext cx="497404" cy="289312"/>
                <a:chOff x="8095060" y="5765998"/>
                <a:chExt cx="497404" cy="289312"/>
              </a:xfrm>
            </p:grpSpPr>
            <p:sp>
              <p:nvSpPr>
                <p:cNvPr id="190" name="Google Shape;190;p18"/>
                <p:cNvSpPr/>
                <p:nvPr/>
              </p:nvSpPr>
              <p:spPr>
                <a:xfrm>
                  <a:off x="8095060" y="5765998"/>
                  <a:ext cx="497402" cy="248195"/>
                </a:xfrm>
                <a:custGeom>
                  <a:rect b="b" l="l" r="r" t="t"/>
                  <a:pathLst>
                    <a:path extrusionOk="0" h="1165" w="2340">
                      <a:moveTo>
                        <a:pt x="1754" y="292"/>
                      </a:moveTo>
                      <a:lnTo>
                        <a:pt x="1170" y="0"/>
                      </a:lnTo>
                      <a:lnTo>
                        <a:pt x="587" y="292"/>
                      </a:lnTo>
                      <a:lnTo>
                        <a:pt x="0" y="584"/>
                      </a:lnTo>
                      <a:lnTo>
                        <a:pt x="587" y="873"/>
                      </a:lnTo>
                      <a:lnTo>
                        <a:pt x="1170" y="1165"/>
                      </a:lnTo>
                      <a:lnTo>
                        <a:pt x="1754" y="873"/>
                      </a:lnTo>
                      <a:lnTo>
                        <a:pt x="2340" y="584"/>
                      </a:lnTo>
                      <a:lnTo>
                        <a:pt x="1754" y="292"/>
                      </a:lnTo>
                      <a:close/>
                    </a:path>
                  </a:pathLst>
                </a:custGeom>
                <a:solidFill>
                  <a:srgbClr val="B6D7A8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" name="Google Shape;191;p18"/>
                <p:cNvSpPr/>
                <p:nvPr/>
              </p:nvSpPr>
              <p:spPr>
                <a:xfrm>
                  <a:off x="8095060" y="5889563"/>
                  <a:ext cx="248701" cy="165747"/>
                </a:xfrm>
                <a:custGeom>
                  <a:rect b="b" l="l" r="r" t="t"/>
                  <a:pathLst>
                    <a:path extrusionOk="0" h="778" w="1170">
                      <a:moveTo>
                        <a:pt x="0" y="0"/>
                      </a:moveTo>
                      <a:lnTo>
                        <a:pt x="0" y="196"/>
                      </a:lnTo>
                      <a:lnTo>
                        <a:pt x="1170" y="778"/>
                      </a:lnTo>
                      <a:lnTo>
                        <a:pt x="1170" y="58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3C47D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Google Shape;192;p18"/>
                <p:cNvSpPr/>
                <p:nvPr/>
              </p:nvSpPr>
              <p:spPr>
                <a:xfrm>
                  <a:off x="8343763" y="5889563"/>
                  <a:ext cx="248701" cy="165747"/>
                </a:xfrm>
                <a:custGeom>
                  <a:rect b="b" l="l" r="r" t="t"/>
                  <a:pathLst>
                    <a:path extrusionOk="0" h="778" w="1170">
                      <a:moveTo>
                        <a:pt x="1170" y="0"/>
                      </a:moveTo>
                      <a:lnTo>
                        <a:pt x="0" y="581"/>
                      </a:lnTo>
                      <a:lnTo>
                        <a:pt x="0" y="778"/>
                      </a:lnTo>
                      <a:lnTo>
                        <a:pt x="1170" y="196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6AA84F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3" name="Google Shape;193;p18"/>
              <p:cNvGrpSpPr/>
              <p:nvPr/>
            </p:nvGrpSpPr>
            <p:grpSpPr>
              <a:xfrm>
                <a:off x="8095060" y="5664590"/>
                <a:ext cx="497404" cy="290164"/>
                <a:chOff x="8095060" y="5664590"/>
                <a:chExt cx="497404" cy="290164"/>
              </a:xfrm>
            </p:grpSpPr>
            <p:sp>
              <p:nvSpPr>
                <p:cNvPr id="194" name="Google Shape;194;p18"/>
                <p:cNvSpPr/>
                <p:nvPr/>
              </p:nvSpPr>
              <p:spPr>
                <a:xfrm>
                  <a:off x="8095060" y="5664590"/>
                  <a:ext cx="497402" cy="248408"/>
                </a:xfrm>
                <a:custGeom>
                  <a:rect b="b" l="l" r="r" t="t"/>
                  <a:pathLst>
                    <a:path extrusionOk="0" h="1166" w="2340">
                      <a:moveTo>
                        <a:pt x="1754" y="290"/>
                      </a:moveTo>
                      <a:lnTo>
                        <a:pt x="1170" y="0"/>
                      </a:lnTo>
                      <a:lnTo>
                        <a:pt x="587" y="290"/>
                      </a:lnTo>
                      <a:lnTo>
                        <a:pt x="0" y="582"/>
                      </a:lnTo>
                      <a:lnTo>
                        <a:pt x="587" y="874"/>
                      </a:lnTo>
                      <a:lnTo>
                        <a:pt x="1170" y="1166"/>
                      </a:lnTo>
                      <a:lnTo>
                        <a:pt x="1754" y="874"/>
                      </a:lnTo>
                      <a:lnTo>
                        <a:pt x="2340" y="582"/>
                      </a:lnTo>
                      <a:lnTo>
                        <a:pt x="1754" y="290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" name="Google Shape;195;p18"/>
                <p:cNvSpPr/>
                <p:nvPr/>
              </p:nvSpPr>
              <p:spPr>
                <a:xfrm>
                  <a:off x="8095060" y="5788580"/>
                  <a:ext cx="248701" cy="166173"/>
                </a:xfrm>
                <a:custGeom>
                  <a:rect b="b" l="l" r="r" t="t"/>
                  <a:pathLst>
                    <a:path extrusionOk="0" h="780" w="1170">
                      <a:moveTo>
                        <a:pt x="0" y="0"/>
                      </a:moveTo>
                      <a:lnTo>
                        <a:pt x="0" y="196"/>
                      </a:lnTo>
                      <a:lnTo>
                        <a:pt x="1170" y="780"/>
                      </a:lnTo>
                      <a:lnTo>
                        <a:pt x="1170" y="5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D966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" name="Google Shape;196;p18"/>
                <p:cNvSpPr/>
                <p:nvPr/>
              </p:nvSpPr>
              <p:spPr>
                <a:xfrm>
                  <a:off x="8343763" y="5788580"/>
                  <a:ext cx="248701" cy="166173"/>
                </a:xfrm>
                <a:custGeom>
                  <a:rect b="b" l="l" r="r" t="t"/>
                  <a:pathLst>
                    <a:path extrusionOk="0" h="780" w="1170">
                      <a:moveTo>
                        <a:pt x="1170" y="0"/>
                      </a:moveTo>
                      <a:lnTo>
                        <a:pt x="0" y="584"/>
                      </a:lnTo>
                      <a:lnTo>
                        <a:pt x="0" y="780"/>
                      </a:lnTo>
                      <a:lnTo>
                        <a:pt x="1170" y="196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97" name="Google Shape;197;p18"/>
            <p:cNvSpPr/>
            <p:nvPr/>
          </p:nvSpPr>
          <p:spPr>
            <a:xfrm>
              <a:off x="6865350" y="2479675"/>
              <a:ext cx="641100" cy="541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4338525" y="2505400"/>
              <a:ext cx="641100" cy="541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1966575" y="2505400"/>
              <a:ext cx="641100" cy="541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2795425" y="1697625"/>
              <a:ext cx="1339200" cy="641100"/>
            </a:xfrm>
            <a:prstGeom prst="can">
              <a:avLst>
                <a:gd fmla="val 44447" name="adj"/>
              </a:avLst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 rot="-5400001">
              <a:off x="3173375" y="1888675"/>
              <a:ext cx="583300" cy="1342750"/>
            </a:xfrm>
            <a:prstGeom prst="flowChartOnlineStorage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 rot="-5400001">
              <a:off x="3173375" y="2422075"/>
              <a:ext cx="583300" cy="1342750"/>
            </a:xfrm>
            <a:prstGeom prst="flowChartOnlineStorage">
              <a:avLst/>
            </a:prstGeom>
            <a:solidFill>
              <a:srgbClr val="6D9EE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18"/>
          <p:cNvSpPr txBox="1"/>
          <p:nvPr/>
        </p:nvSpPr>
        <p:spPr>
          <a:xfrm>
            <a:off x="1955700" y="3813825"/>
            <a:ext cx="46032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T Serif"/>
                <a:ea typeface="PT Serif"/>
                <a:cs typeface="PT Serif"/>
                <a:sym typeface="PT Serif"/>
              </a:rPr>
              <a:t>This model flags fraudulent transactions</a:t>
            </a:r>
            <a:endParaRPr>
              <a:solidFill>
                <a:srgbClr val="EFEFEF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/>
          <p:nvPr>
            <p:ph idx="4294967295" type="ctrTitle"/>
          </p:nvPr>
        </p:nvSpPr>
        <p:spPr>
          <a:xfrm>
            <a:off x="2267000" y="1633850"/>
            <a:ext cx="4245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284,807</a:t>
            </a:r>
            <a:endParaRPr sz="8000"/>
          </a:p>
        </p:txBody>
      </p:sp>
      <p:sp>
        <p:nvSpPr>
          <p:cNvPr id="209" name="Google Shape;209;p19"/>
          <p:cNvSpPr txBox="1"/>
          <p:nvPr>
            <p:ph idx="4294967295" type="subTitle"/>
          </p:nvPr>
        </p:nvSpPr>
        <p:spPr>
          <a:xfrm>
            <a:off x="154125" y="300360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Transactions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10" name="Google Shape;210;p19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19"/>
          <p:cNvSpPr txBox="1"/>
          <p:nvPr/>
        </p:nvSpPr>
        <p:spPr>
          <a:xfrm>
            <a:off x="-10775" y="581850"/>
            <a:ext cx="213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The Dataset</a:t>
            </a:r>
            <a:endParaRPr sz="24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20"/>
          <p:cNvSpPr txBox="1"/>
          <p:nvPr/>
        </p:nvSpPr>
        <p:spPr>
          <a:xfrm>
            <a:off x="417300" y="1802300"/>
            <a:ext cx="2678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The Architecture</a:t>
            </a:r>
            <a:endParaRPr b="1" sz="3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218" name="Google Shape;2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750" y="1377275"/>
            <a:ext cx="4423825" cy="2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/>
          <p:nvPr>
            <p:ph type="title"/>
          </p:nvPr>
        </p:nvSpPr>
        <p:spPr>
          <a:xfrm>
            <a:off x="1101550" y="487975"/>
            <a:ext cx="3460800" cy="9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Architectural Choices</a:t>
            </a:r>
            <a:endParaRPr/>
          </a:p>
        </p:txBody>
      </p:sp>
      <p:grpSp>
        <p:nvGrpSpPr>
          <p:cNvPr id="224" name="Google Shape;224;p21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225" name="Google Shape;225;p21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21"/>
          <p:cNvSpPr txBox="1"/>
          <p:nvPr>
            <p:ph idx="12" type="sldNum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326850" y="2090650"/>
            <a:ext cx="1168800" cy="1983900"/>
          </a:xfrm>
          <a:prstGeom prst="can">
            <a:avLst>
              <a:gd fmla="val 25000" name="adj"/>
            </a:avLst>
          </a:prstGeom>
          <a:solidFill>
            <a:srgbClr val="274E13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1919"/>
              </a:solidFill>
            </a:endParaRPr>
          </a:p>
        </p:txBody>
      </p:sp>
      <p:sp>
        <p:nvSpPr>
          <p:cNvPr id="233" name="Google Shape;233;p21"/>
          <p:cNvSpPr txBox="1"/>
          <p:nvPr/>
        </p:nvSpPr>
        <p:spPr>
          <a:xfrm>
            <a:off x="469975" y="3002525"/>
            <a:ext cx="68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Insurer Database</a:t>
            </a:r>
            <a:endParaRPr b="1" sz="9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234" name="Google Shape;234;p21"/>
          <p:cNvGrpSpPr/>
          <p:nvPr/>
        </p:nvGrpSpPr>
        <p:grpSpPr>
          <a:xfrm>
            <a:off x="469975" y="1649175"/>
            <a:ext cx="2764100" cy="3084925"/>
            <a:chOff x="469975" y="1649175"/>
            <a:chExt cx="2764100" cy="3084925"/>
          </a:xfrm>
        </p:grpSpPr>
        <p:sp>
          <p:nvSpPr>
            <p:cNvPr id="235" name="Google Shape;235;p21"/>
            <p:cNvSpPr txBox="1"/>
            <p:nvPr/>
          </p:nvSpPr>
          <p:spPr>
            <a:xfrm>
              <a:off x="469975" y="4118500"/>
              <a:ext cx="10257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91919"/>
                  </a:solidFill>
                  <a:latin typeface="PT Serif"/>
                  <a:ea typeface="PT Serif"/>
                  <a:cs typeface="PT Serif"/>
                  <a:sym typeface="PT Serif"/>
                </a:rPr>
                <a:t>Output Layer</a:t>
              </a:r>
              <a:endParaRPr>
                <a:solidFill>
                  <a:srgbClr val="191919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  <p:grpSp>
          <p:nvGrpSpPr>
            <p:cNvPr id="236" name="Google Shape;236;p21"/>
            <p:cNvGrpSpPr/>
            <p:nvPr/>
          </p:nvGrpSpPr>
          <p:grpSpPr>
            <a:xfrm>
              <a:off x="1716775" y="1649175"/>
              <a:ext cx="1517300" cy="3081974"/>
              <a:chOff x="1716775" y="1649175"/>
              <a:chExt cx="1517300" cy="3081974"/>
            </a:xfrm>
          </p:grpSpPr>
          <p:grpSp>
            <p:nvGrpSpPr>
              <p:cNvPr id="237" name="Google Shape;237;p21"/>
              <p:cNvGrpSpPr/>
              <p:nvPr/>
            </p:nvGrpSpPr>
            <p:grpSpPr>
              <a:xfrm>
                <a:off x="1840338" y="1649175"/>
                <a:ext cx="1367700" cy="701775"/>
                <a:chOff x="1838400" y="2803250"/>
                <a:chExt cx="1367700" cy="701775"/>
              </a:xfrm>
            </p:grpSpPr>
            <p:sp>
              <p:nvSpPr>
                <p:cNvPr id="238" name="Google Shape;238;p21"/>
                <p:cNvSpPr/>
                <p:nvPr/>
              </p:nvSpPr>
              <p:spPr>
                <a:xfrm>
                  <a:off x="1838400" y="2807525"/>
                  <a:ext cx="1367700" cy="697500"/>
                </a:xfrm>
                <a:prstGeom prst="rect">
                  <a:avLst/>
                </a:prstGeom>
                <a:solidFill>
                  <a:srgbClr val="274E13"/>
                </a:solidFill>
                <a:ln cap="flat" cmpd="sng" w="9525">
                  <a:solidFill>
                    <a:srgbClr val="6AA84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91919"/>
                    </a:solidFill>
                  </a:endParaRPr>
                </a:p>
              </p:txBody>
            </p:sp>
            <p:sp>
              <p:nvSpPr>
                <p:cNvPr id="239" name="Google Shape;239;p21"/>
                <p:cNvSpPr txBox="1"/>
                <p:nvPr/>
              </p:nvSpPr>
              <p:spPr>
                <a:xfrm>
                  <a:off x="1967275" y="2803250"/>
                  <a:ext cx="1168800" cy="646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000">
                      <a:solidFill>
                        <a:schemeClr val="lt1"/>
                      </a:solidFill>
                      <a:latin typeface="Roboto Slab"/>
                      <a:ea typeface="Roboto Slab"/>
                      <a:cs typeface="Roboto Slab"/>
                      <a:sym typeface="Roboto Slab"/>
                    </a:rPr>
                    <a:t>Data Engineering pipeline</a:t>
                  </a:r>
                  <a:endParaRPr b="1" sz="1000">
                    <a:solidFill>
                      <a:schemeClr val="lt1"/>
                    </a:solidFill>
                    <a:latin typeface="Roboto Slab"/>
                    <a:ea typeface="Roboto Slab"/>
                    <a:cs typeface="Roboto Slab"/>
                    <a:sym typeface="Roboto Slab"/>
                  </a:endParaRPr>
                </a:p>
              </p:txBody>
            </p:sp>
          </p:grpSp>
          <p:grpSp>
            <p:nvGrpSpPr>
              <p:cNvPr id="240" name="Google Shape;240;p21"/>
              <p:cNvGrpSpPr/>
              <p:nvPr/>
            </p:nvGrpSpPr>
            <p:grpSpPr>
              <a:xfrm>
                <a:off x="1716775" y="4032024"/>
                <a:ext cx="1517300" cy="699125"/>
                <a:chOff x="1716775" y="4032024"/>
                <a:chExt cx="1517300" cy="699125"/>
              </a:xfrm>
            </p:grpSpPr>
            <p:sp>
              <p:nvSpPr>
                <p:cNvPr id="241" name="Google Shape;241;p21"/>
                <p:cNvSpPr/>
                <p:nvPr/>
              </p:nvSpPr>
              <p:spPr>
                <a:xfrm rot="-5400000">
                  <a:off x="2125863" y="3622936"/>
                  <a:ext cx="699125" cy="1517300"/>
                </a:xfrm>
                <a:prstGeom prst="flowChartOffpageConnector">
                  <a:avLst/>
                </a:prstGeom>
                <a:solidFill>
                  <a:srgbClr val="274E13"/>
                </a:solidFill>
                <a:ln cap="flat" cmpd="sng" w="9525">
                  <a:solidFill>
                    <a:srgbClr val="6AA84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191919"/>
                    </a:solidFill>
                  </a:endParaRPr>
                </a:p>
              </p:txBody>
            </p:sp>
            <p:sp>
              <p:nvSpPr>
                <p:cNvPr id="242" name="Google Shape;242;p21"/>
                <p:cNvSpPr txBox="1"/>
                <p:nvPr/>
              </p:nvSpPr>
              <p:spPr>
                <a:xfrm>
                  <a:off x="1821263" y="4150738"/>
                  <a:ext cx="11688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000">
                      <a:solidFill>
                        <a:schemeClr val="lt1"/>
                      </a:solidFill>
                      <a:latin typeface="Roboto Slab"/>
                      <a:ea typeface="Roboto Slab"/>
                      <a:cs typeface="Roboto Slab"/>
                      <a:sym typeface="Roboto Slab"/>
                    </a:rPr>
                    <a:t>Explored</a:t>
                  </a:r>
                  <a:r>
                    <a:rPr b="1" lang="en" sz="1000">
                      <a:solidFill>
                        <a:schemeClr val="lt1"/>
                      </a:solidFill>
                      <a:latin typeface="Roboto Slab"/>
                      <a:ea typeface="Roboto Slab"/>
                      <a:cs typeface="Roboto Slab"/>
                      <a:sym typeface="Roboto Slab"/>
                    </a:rPr>
                    <a:t> data </a:t>
                  </a:r>
                  <a:endParaRPr b="1" sz="1000">
                    <a:solidFill>
                      <a:schemeClr val="lt1"/>
                    </a:solidFill>
                    <a:latin typeface="Roboto Slab"/>
                    <a:ea typeface="Roboto Slab"/>
                    <a:cs typeface="Roboto Slab"/>
                    <a:sym typeface="Roboto Slab"/>
                  </a:endParaRPr>
                </a:p>
              </p:txBody>
            </p:sp>
          </p:grpSp>
          <p:sp>
            <p:nvSpPr>
              <p:cNvPr id="243" name="Google Shape;243;p21"/>
              <p:cNvSpPr/>
              <p:nvPr/>
            </p:nvSpPr>
            <p:spPr>
              <a:xfrm>
                <a:off x="2231075" y="2674138"/>
                <a:ext cx="349200" cy="1034700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4" name="Google Shape;244;p21"/>
          <p:cNvGrpSpPr/>
          <p:nvPr/>
        </p:nvGrpSpPr>
        <p:grpSpPr>
          <a:xfrm>
            <a:off x="3628875" y="1660250"/>
            <a:ext cx="1517300" cy="3070899"/>
            <a:chOff x="3628875" y="1660250"/>
            <a:chExt cx="1517300" cy="3070899"/>
          </a:xfrm>
        </p:grpSpPr>
        <p:grpSp>
          <p:nvGrpSpPr>
            <p:cNvPr id="245" name="Google Shape;245;p21"/>
            <p:cNvGrpSpPr/>
            <p:nvPr/>
          </p:nvGrpSpPr>
          <p:grpSpPr>
            <a:xfrm>
              <a:off x="3719875" y="1660250"/>
              <a:ext cx="1391225" cy="701775"/>
              <a:chOff x="3719875" y="1736450"/>
              <a:chExt cx="1391225" cy="701775"/>
            </a:xfrm>
          </p:grpSpPr>
          <p:sp>
            <p:nvSpPr>
              <p:cNvPr id="246" name="Google Shape;246;p21"/>
              <p:cNvSpPr/>
              <p:nvPr/>
            </p:nvSpPr>
            <p:spPr>
              <a:xfrm>
                <a:off x="3743400" y="1740725"/>
                <a:ext cx="1367700" cy="697500"/>
              </a:xfrm>
              <a:prstGeom prst="rect">
                <a:avLst/>
              </a:prstGeom>
              <a:solidFill>
                <a:srgbClr val="274E13"/>
              </a:solidFill>
              <a:ln cap="flat" cmpd="sng" w="952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91919"/>
                  </a:solidFill>
                </a:endParaRPr>
              </a:p>
            </p:txBody>
          </p:sp>
          <p:sp>
            <p:nvSpPr>
              <p:cNvPr id="247" name="Google Shape;247;p21"/>
              <p:cNvSpPr txBox="1"/>
              <p:nvPr/>
            </p:nvSpPr>
            <p:spPr>
              <a:xfrm>
                <a:off x="3719875" y="1736450"/>
                <a:ext cx="1367700" cy="64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lt1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Data Transformation pipeline</a:t>
                </a:r>
                <a:endParaRPr b="1" sz="1000">
                  <a:solidFill>
                    <a:schemeClr val="lt1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</p:txBody>
          </p:sp>
        </p:grpSp>
        <p:sp>
          <p:nvSpPr>
            <p:cNvPr id="248" name="Google Shape;248;p21"/>
            <p:cNvSpPr/>
            <p:nvPr/>
          </p:nvSpPr>
          <p:spPr>
            <a:xfrm rot="-5400000">
              <a:off x="4037963" y="3622936"/>
              <a:ext cx="699125" cy="1517300"/>
            </a:xfrm>
            <a:prstGeom prst="flowChartOffpageConnector">
              <a:avLst/>
            </a:prstGeom>
            <a:solidFill>
              <a:srgbClr val="274E13"/>
            </a:solidFill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91919"/>
                </a:solidFill>
              </a:endParaRPr>
            </a:p>
          </p:txBody>
        </p:sp>
        <p:sp>
          <p:nvSpPr>
            <p:cNvPr id="249" name="Google Shape;249;p21"/>
            <p:cNvSpPr txBox="1"/>
            <p:nvPr/>
          </p:nvSpPr>
          <p:spPr>
            <a:xfrm>
              <a:off x="3772838" y="4143838"/>
              <a:ext cx="1168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lt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Transformed Data</a:t>
              </a:r>
              <a:endParaRPr b="1" sz="1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4212913" y="2652288"/>
              <a:ext cx="349200" cy="1034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" name="Google Shape;251;p21"/>
          <p:cNvGrpSpPr/>
          <p:nvPr/>
        </p:nvGrpSpPr>
        <p:grpSpPr>
          <a:xfrm>
            <a:off x="7355575" y="1664525"/>
            <a:ext cx="1517300" cy="3066624"/>
            <a:chOff x="7355575" y="1664525"/>
            <a:chExt cx="1517300" cy="3066624"/>
          </a:xfrm>
        </p:grpSpPr>
        <p:sp>
          <p:nvSpPr>
            <p:cNvPr id="252" name="Google Shape;252;p21"/>
            <p:cNvSpPr/>
            <p:nvPr/>
          </p:nvSpPr>
          <p:spPr>
            <a:xfrm>
              <a:off x="7477200" y="1664525"/>
              <a:ext cx="1367700" cy="697500"/>
            </a:xfrm>
            <a:prstGeom prst="rect">
              <a:avLst/>
            </a:prstGeom>
            <a:solidFill>
              <a:srgbClr val="274E13"/>
            </a:solidFill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91919"/>
                </a:solidFill>
              </a:endParaRPr>
            </a:p>
          </p:txBody>
        </p:sp>
        <p:sp>
          <p:nvSpPr>
            <p:cNvPr id="253" name="Google Shape;253;p21"/>
            <p:cNvSpPr txBox="1"/>
            <p:nvPr/>
          </p:nvSpPr>
          <p:spPr>
            <a:xfrm>
              <a:off x="7453675" y="1812650"/>
              <a:ext cx="1367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lt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Case Management system</a:t>
              </a:r>
              <a:endParaRPr b="1" sz="1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254" name="Google Shape;254;p21"/>
            <p:cNvSpPr/>
            <p:nvPr/>
          </p:nvSpPr>
          <p:spPr>
            <a:xfrm rot="-5400000">
              <a:off x="7764663" y="3622936"/>
              <a:ext cx="699125" cy="1517300"/>
            </a:xfrm>
            <a:prstGeom prst="flowChartOffpageConnector">
              <a:avLst/>
            </a:prstGeom>
            <a:solidFill>
              <a:srgbClr val="274E13"/>
            </a:solidFill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91919"/>
                </a:solidFill>
              </a:endParaRPr>
            </a:p>
          </p:txBody>
        </p:sp>
        <p:sp>
          <p:nvSpPr>
            <p:cNvPr id="255" name="Google Shape;255;p21"/>
            <p:cNvSpPr txBox="1"/>
            <p:nvPr/>
          </p:nvSpPr>
          <p:spPr>
            <a:xfrm>
              <a:off x="7407250" y="4119250"/>
              <a:ext cx="1168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lt1"/>
                  </a:solidFill>
                  <a:latin typeface="PT Serif"/>
                  <a:ea typeface="PT Serif"/>
                  <a:cs typeface="PT Serif"/>
                  <a:sym typeface="PT Serif"/>
                </a:rPr>
                <a:t>Flag Suspicious Cases</a:t>
              </a:r>
              <a:endParaRPr b="1" sz="900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7939625" y="2679663"/>
              <a:ext cx="349200" cy="1034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" name="Google Shape;257;p21"/>
          <p:cNvGrpSpPr/>
          <p:nvPr/>
        </p:nvGrpSpPr>
        <p:grpSpPr>
          <a:xfrm>
            <a:off x="5556600" y="1664525"/>
            <a:ext cx="1517300" cy="3066624"/>
            <a:chOff x="5556600" y="1664525"/>
            <a:chExt cx="1517300" cy="3066624"/>
          </a:xfrm>
        </p:grpSpPr>
        <p:grpSp>
          <p:nvGrpSpPr>
            <p:cNvPr id="258" name="Google Shape;258;p21"/>
            <p:cNvGrpSpPr/>
            <p:nvPr/>
          </p:nvGrpSpPr>
          <p:grpSpPr>
            <a:xfrm>
              <a:off x="5624875" y="1664525"/>
              <a:ext cx="1391225" cy="697500"/>
              <a:chOff x="5624875" y="2807525"/>
              <a:chExt cx="1391225" cy="697500"/>
            </a:xfrm>
          </p:grpSpPr>
          <p:sp>
            <p:nvSpPr>
              <p:cNvPr id="259" name="Google Shape;259;p21"/>
              <p:cNvSpPr/>
              <p:nvPr/>
            </p:nvSpPr>
            <p:spPr>
              <a:xfrm>
                <a:off x="5648400" y="2807525"/>
                <a:ext cx="1367700" cy="697500"/>
              </a:xfrm>
              <a:prstGeom prst="rect">
                <a:avLst/>
              </a:prstGeom>
              <a:solidFill>
                <a:srgbClr val="274E13"/>
              </a:solidFill>
              <a:ln cap="flat" cmpd="sng" w="9525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191919"/>
                  </a:solidFill>
                </a:endParaRPr>
              </a:p>
            </p:txBody>
          </p:sp>
          <p:sp>
            <p:nvSpPr>
              <p:cNvPr id="260" name="Google Shape;260;p21"/>
              <p:cNvSpPr txBox="1"/>
              <p:nvPr/>
            </p:nvSpPr>
            <p:spPr>
              <a:xfrm>
                <a:off x="5624875" y="2955650"/>
                <a:ext cx="13677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lt1"/>
                    </a:solidFill>
                    <a:latin typeface="Roboto Slab"/>
                    <a:ea typeface="Roboto Slab"/>
                    <a:cs typeface="Roboto Slab"/>
                    <a:sym typeface="Roboto Slab"/>
                  </a:rPr>
                  <a:t>Machine Learning Model pipeline</a:t>
                </a:r>
                <a:endParaRPr b="1" sz="1000">
                  <a:solidFill>
                    <a:schemeClr val="lt1"/>
                  </a:solidFill>
                  <a:latin typeface="Roboto Slab"/>
                  <a:ea typeface="Roboto Slab"/>
                  <a:cs typeface="Roboto Slab"/>
                  <a:sym typeface="Roboto Slab"/>
                </a:endParaRPr>
              </a:p>
            </p:txBody>
          </p:sp>
        </p:grpSp>
        <p:sp>
          <p:nvSpPr>
            <p:cNvPr id="261" name="Google Shape;261;p21"/>
            <p:cNvSpPr/>
            <p:nvPr/>
          </p:nvSpPr>
          <p:spPr>
            <a:xfrm rot="-5400000">
              <a:off x="5965688" y="3622936"/>
              <a:ext cx="699125" cy="1517300"/>
            </a:xfrm>
            <a:prstGeom prst="flowChartOffpageConnector">
              <a:avLst/>
            </a:prstGeom>
            <a:solidFill>
              <a:srgbClr val="274E13"/>
            </a:solidFill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91919"/>
                </a:solidFill>
              </a:endParaRPr>
            </a:p>
          </p:txBody>
        </p:sp>
        <p:sp>
          <p:nvSpPr>
            <p:cNvPr id="262" name="Google Shape;262;p21"/>
            <p:cNvSpPr txBox="1"/>
            <p:nvPr/>
          </p:nvSpPr>
          <p:spPr>
            <a:xfrm>
              <a:off x="5618700" y="4074538"/>
              <a:ext cx="1168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lt1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Pickle Machine Learning Model</a:t>
              </a:r>
              <a:endParaRPr b="1" sz="1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6076275" y="2639063"/>
              <a:ext cx="349200" cy="1034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21"/>
          <p:cNvSpPr/>
          <p:nvPr/>
        </p:nvSpPr>
        <p:spPr>
          <a:xfrm>
            <a:off x="250650" y="1277950"/>
            <a:ext cx="4452900" cy="36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arwick template">
  <a:themeElements>
    <a:clrScheme name="Custom 347">
      <a:dk1>
        <a:srgbClr val="114454"/>
      </a:dk1>
      <a:lt1>
        <a:srgbClr val="FFFFFF"/>
      </a:lt1>
      <a:dk2>
        <a:srgbClr val="5F6C70"/>
      </a:dk2>
      <a:lt2>
        <a:srgbClr val="CED5D8"/>
      </a:lt2>
      <a:accent1>
        <a:srgbClr val="114454"/>
      </a:accent1>
      <a:accent2>
        <a:srgbClr val="18637B"/>
      </a:accent2>
      <a:accent3>
        <a:srgbClr val="309AAD"/>
      </a:accent3>
      <a:accent4>
        <a:srgbClr val="165751"/>
      </a:accent4>
      <a:accent5>
        <a:srgbClr val="3B8D61"/>
      </a:accent5>
      <a:accent6>
        <a:srgbClr val="94BF6E"/>
      </a:accent6>
      <a:hlink>
        <a:srgbClr val="114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