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84" r:id="rId5"/>
    <p:sldId id="286" r:id="rId6"/>
    <p:sldId id="260" r:id="rId7"/>
    <p:sldId id="261" r:id="rId8"/>
    <p:sldId id="263" r:id="rId9"/>
    <p:sldId id="267" r:id="rId10"/>
    <p:sldId id="265" r:id="rId11"/>
    <p:sldId id="279" r:id="rId12"/>
    <p:sldId id="270" r:id="rId13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30500000200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93"/>
    <a:srgbClr val="011893"/>
    <a:srgbClr val="FF0000"/>
    <a:srgbClr val="E6D4FB"/>
    <a:srgbClr val="D883FF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41FEB-698C-4ADC-98F7-2F58C0318C78}">
  <a:tblStyle styleId="{64C41FEB-698C-4ADC-98F7-2F58C0318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8"/>
  </p:normalViewPr>
  <p:slideViewPr>
    <p:cSldViewPr snapToGrid="0">
      <p:cViewPr>
        <p:scale>
          <a:sx n="140" d="100"/>
          <a:sy n="140" d="100"/>
        </p:scale>
        <p:origin x="9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5"/>
          <p:cNvGrpSpPr/>
          <p:nvPr/>
        </p:nvGrpSpPr>
        <p:grpSpPr>
          <a:xfrm>
            <a:off x="4572000" y="204936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6;p15">
            <a:extLst>
              <a:ext uri="{FF2B5EF4-FFF2-40B4-BE49-F238E27FC236}">
                <a16:creationId xmlns:a16="http://schemas.microsoft.com/office/drawing/2014/main" id="{02C5FACF-4240-20FE-9540-A69F3618A1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72575" y="594588"/>
            <a:ext cx="43206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Investigating the English Premier League</a:t>
            </a:r>
            <a:endParaRPr dirty="0"/>
          </a:p>
        </p:txBody>
      </p:sp>
      <p:sp>
        <p:nvSpPr>
          <p:cNvPr id="7" name="Google Shape;47;p15">
            <a:extLst>
              <a:ext uri="{FF2B5EF4-FFF2-40B4-BE49-F238E27FC236}">
                <a16:creationId xmlns:a16="http://schemas.microsoft.com/office/drawing/2014/main" id="{5917D7A6-F939-30AF-D906-D08EEDCAAE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2575" y="3269077"/>
            <a:ext cx="3980549" cy="1279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Omar Moustafa (900222400)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Kahky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(900221042)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DSCI 3415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22, 2025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229207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 dirty="0">
                <a:solidFill>
                  <a:schemeClr val="accent2"/>
                </a:solidFill>
                <a:latin typeface="Cooper Black" panose="0208090404030B020404" pitchFamily="18" charset="77"/>
              </a:rPr>
              <a:t>Our Predictions</a:t>
            </a:r>
            <a:endParaRPr b="0" dirty="0">
              <a:solidFill>
                <a:schemeClr val="accent2"/>
              </a:solidFill>
              <a:latin typeface="Cooper Black" panose="0208090404030B0204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E6B2A-8EF9-7E5B-5558-8C330CE2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01"/>
          <a:stretch/>
        </p:blipFill>
        <p:spPr>
          <a:xfrm>
            <a:off x="330767" y="889427"/>
            <a:ext cx="5762411" cy="3982306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grpSp>
        <p:nvGrpSpPr>
          <p:cNvPr id="50" name="Google Shape;1922;p38">
            <a:extLst>
              <a:ext uri="{FF2B5EF4-FFF2-40B4-BE49-F238E27FC236}">
                <a16:creationId xmlns:a16="http://schemas.microsoft.com/office/drawing/2014/main" id="{1BA20519-E2E3-76FD-BFC4-8A49F3462F3A}"/>
              </a:ext>
            </a:extLst>
          </p:cNvPr>
          <p:cNvGrpSpPr/>
          <p:nvPr/>
        </p:nvGrpSpPr>
        <p:grpSpPr>
          <a:xfrm>
            <a:off x="6438898" y="1105413"/>
            <a:ext cx="2247902" cy="3550335"/>
            <a:chOff x="1085850" y="1181650"/>
            <a:chExt cx="2247902" cy="3550335"/>
          </a:xfrm>
        </p:grpSpPr>
        <p:sp>
          <p:nvSpPr>
            <p:cNvPr id="51" name="Google Shape;1923;p38">
              <a:extLst>
                <a:ext uri="{FF2B5EF4-FFF2-40B4-BE49-F238E27FC236}">
                  <a16:creationId xmlns:a16="http://schemas.microsoft.com/office/drawing/2014/main" id="{4D1FBDC2-5B09-2070-FEE7-6B3504D21149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4;p38">
              <a:extLst>
                <a:ext uri="{FF2B5EF4-FFF2-40B4-BE49-F238E27FC236}">
                  <a16:creationId xmlns:a16="http://schemas.microsoft.com/office/drawing/2014/main" id="{800631E9-085A-6783-0775-DCE540A5076A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5;p38">
              <a:extLst>
                <a:ext uri="{FF2B5EF4-FFF2-40B4-BE49-F238E27FC236}">
                  <a16:creationId xmlns:a16="http://schemas.microsoft.com/office/drawing/2014/main" id="{A6292B3E-676F-5F33-9DDE-F0BC78000CED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6;p38">
              <a:extLst>
                <a:ext uri="{FF2B5EF4-FFF2-40B4-BE49-F238E27FC236}">
                  <a16:creationId xmlns:a16="http://schemas.microsoft.com/office/drawing/2014/main" id="{CDE47FDF-ABE8-A594-BC1B-5E423ADB891A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7;p38">
              <a:extLst>
                <a:ext uri="{FF2B5EF4-FFF2-40B4-BE49-F238E27FC236}">
                  <a16:creationId xmlns:a16="http://schemas.microsoft.com/office/drawing/2014/main" id="{FE50D18B-D0EF-8B7C-6F81-213ED98DB840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28;p38">
              <a:extLst>
                <a:ext uri="{FF2B5EF4-FFF2-40B4-BE49-F238E27FC236}">
                  <a16:creationId xmlns:a16="http://schemas.microsoft.com/office/drawing/2014/main" id="{6EBD0378-6493-A87D-26B3-FDE2975C6D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29;p38">
              <a:extLst>
                <a:ext uri="{FF2B5EF4-FFF2-40B4-BE49-F238E27FC236}">
                  <a16:creationId xmlns:a16="http://schemas.microsoft.com/office/drawing/2014/main" id="{A045BA99-702D-A218-0EB9-C24BC3EA7773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30;p38">
              <a:extLst>
                <a:ext uri="{FF2B5EF4-FFF2-40B4-BE49-F238E27FC236}">
                  <a16:creationId xmlns:a16="http://schemas.microsoft.com/office/drawing/2014/main" id="{6AFAE536-67FC-1CF4-AF66-7E55D51EE29F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31;p38">
              <a:extLst>
                <a:ext uri="{FF2B5EF4-FFF2-40B4-BE49-F238E27FC236}">
                  <a16:creationId xmlns:a16="http://schemas.microsoft.com/office/drawing/2014/main" id="{A4BC2754-CF98-BD4A-F6A2-D07BA7F0B47D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32;p38">
              <a:extLst>
                <a:ext uri="{FF2B5EF4-FFF2-40B4-BE49-F238E27FC236}">
                  <a16:creationId xmlns:a16="http://schemas.microsoft.com/office/drawing/2014/main" id="{F9FA9854-4907-91EC-9D3C-5725B54E77CC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33;p38">
              <a:extLst>
                <a:ext uri="{FF2B5EF4-FFF2-40B4-BE49-F238E27FC236}">
                  <a16:creationId xmlns:a16="http://schemas.microsoft.com/office/drawing/2014/main" id="{25433F64-4BA2-1F3E-2AF8-737D4981F470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4;p38">
              <a:extLst>
                <a:ext uri="{FF2B5EF4-FFF2-40B4-BE49-F238E27FC236}">
                  <a16:creationId xmlns:a16="http://schemas.microsoft.com/office/drawing/2014/main" id="{1005386C-C9F7-1A30-0FB3-E5AEC0F1AD98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5;p38">
              <a:extLst>
                <a:ext uri="{FF2B5EF4-FFF2-40B4-BE49-F238E27FC236}">
                  <a16:creationId xmlns:a16="http://schemas.microsoft.com/office/drawing/2014/main" id="{1875321E-77AA-2A7B-11BA-1AE55D7743EE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936;p38">
              <a:extLst>
                <a:ext uri="{FF2B5EF4-FFF2-40B4-BE49-F238E27FC236}">
                  <a16:creationId xmlns:a16="http://schemas.microsoft.com/office/drawing/2014/main" id="{FCC6664E-6B1A-0A1E-8B88-8E4DA0CF3443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937;p38">
              <a:extLst>
                <a:ext uri="{FF2B5EF4-FFF2-40B4-BE49-F238E27FC236}">
                  <a16:creationId xmlns:a16="http://schemas.microsoft.com/office/drawing/2014/main" id="{15CEEDE7-BE35-66A0-E77B-BE39EC239C0D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938;p38">
              <a:extLst>
                <a:ext uri="{FF2B5EF4-FFF2-40B4-BE49-F238E27FC236}">
                  <a16:creationId xmlns:a16="http://schemas.microsoft.com/office/drawing/2014/main" id="{07B79E02-6370-CEC0-13B0-532710DD6536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939;p38">
              <a:extLst>
                <a:ext uri="{FF2B5EF4-FFF2-40B4-BE49-F238E27FC236}">
                  <a16:creationId xmlns:a16="http://schemas.microsoft.com/office/drawing/2014/main" id="{9CF36000-ABD2-1A07-004E-7933E6686E81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940;p38">
              <a:extLst>
                <a:ext uri="{FF2B5EF4-FFF2-40B4-BE49-F238E27FC236}">
                  <a16:creationId xmlns:a16="http://schemas.microsoft.com/office/drawing/2014/main" id="{C0F7DD77-F95E-493E-3646-ADB5390E2DFD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941;p38">
              <a:extLst>
                <a:ext uri="{FF2B5EF4-FFF2-40B4-BE49-F238E27FC236}">
                  <a16:creationId xmlns:a16="http://schemas.microsoft.com/office/drawing/2014/main" id="{D6188EF0-0CEC-0F94-67A6-3534A93AE351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942;p38">
              <a:extLst>
                <a:ext uri="{FF2B5EF4-FFF2-40B4-BE49-F238E27FC236}">
                  <a16:creationId xmlns:a16="http://schemas.microsoft.com/office/drawing/2014/main" id="{5E929A8D-D476-4A0E-6FB5-51BDA4A104BA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943;p38">
              <a:extLst>
                <a:ext uri="{FF2B5EF4-FFF2-40B4-BE49-F238E27FC236}">
                  <a16:creationId xmlns:a16="http://schemas.microsoft.com/office/drawing/2014/main" id="{DD124CE0-2D60-509B-024F-EC5EA0CC082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944;p38">
              <a:extLst>
                <a:ext uri="{FF2B5EF4-FFF2-40B4-BE49-F238E27FC236}">
                  <a16:creationId xmlns:a16="http://schemas.microsoft.com/office/drawing/2014/main" id="{F18DCCFB-1B80-AD06-8FA3-BBC3CE4A2B4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945;p38">
              <a:extLst>
                <a:ext uri="{FF2B5EF4-FFF2-40B4-BE49-F238E27FC236}">
                  <a16:creationId xmlns:a16="http://schemas.microsoft.com/office/drawing/2014/main" id="{0447F1BF-5339-BB24-E080-739598013207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946;p38">
              <a:extLst>
                <a:ext uri="{FF2B5EF4-FFF2-40B4-BE49-F238E27FC236}">
                  <a16:creationId xmlns:a16="http://schemas.microsoft.com/office/drawing/2014/main" id="{312C2299-4CEB-5F41-DAC6-5B53B827882F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947;p38">
              <a:extLst>
                <a:ext uri="{FF2B5EF4-FFF2-40B4-BE49-F238E27FC236}">
                  <a16:creationId xmlns:a16="http://schemas.microsoft.com/office/drawing/2014/main" id="{1A68B3E6-6A7F-62C3-3080-34675EC043C9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948;p38">
              <a:extLst>
                <a:ext uri="{FF2B5EF4-FFF2-40B4-BE49-F238E27FC236}">
                  <a16:creationId xmlns:a16="http://schemas.microsoft.com/office/drawing/2014/main" id="{612248AA-05B6-3AEE-ECDA-0FCF864760D3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949;p38">
              <a:extLst>
                <a:ext uri="{FF2B5EF4-FFF2-40B4-BE49-F238E27FC236}">
                  <a16:creationId xmlns:a16="http://schemas.microsoft.com/office/drawing/2014/main" id="{2CC127D6-E33B-1D3C-3A2C-4E6161F4A835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950;p38">
              <a:extLst>
                <a:ext uri="{FF2B5EF4-FFF2-40B4-BE49-F238E27FC236}">
                  <a16:creationId xmlns:a16="http://schemas.microsoft.com/office/drawing/2014/main" id="{DB312495-9042-A27F-C610-FFEC04512924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951;p38">
              <a:extLst>
                <a:ext uri="{FF2B5EF4-FFF2-40B4-BE49-F238E27FC236}">
                  <a16:creationId xmlns:a16="http://schemas.microsoft.com/office/drawing/2014/main" id="{8D4E682C-0CDA-AB64-784C-F835FE151FDD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952;p38">
              <a:extLst>
                <a:ext uri="{FF2B5EF4-FFF2-40B4-BE49-F238E27FC236}">
                  <a16:creationId xmlns:a16="http://schemas.microsoft.com/office/drawing/2014/main" id="{DAA13F2C-A2D9-0FCE-F1A9-DFAA5A6DBE24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953;p38">
              <a:extLst>
                <a:ext uri="{FF2B5EF4-FFF2-40B4-BE49-F238E27FC236}">
                  <a16:creationId xmlns:a16="http://schemas.microsoft.com/office/drawing/2014/main" id="{8A7A235A-B655-EA2F-2FA6-C65E5E83720B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954;p38">
              <a:extLst>
                <a:ext uri="{FF2B5EF4-FFF2-40B4-BE49-F238E27FC236}">
                  <a16:creationId xmlns:a16="http://schemas.microsoft.com/office/drawing/2014/main" id="{720754A5-D9D4-E88E-D443-A4B81C8403C8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955;p38">
              <a:extLst>
                <a:ext uri="{FF2B5EF4-FFF2-40B4-BE49-F238E27FC236}">
                  <a16:creationId xmlns:a16="http://schemas.microsoft.com/office/drawing/2014/main" id="{7BF5BAB9-6E05-2C8C-448A-D7ADE7CBDF71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1956;p38">
              <a:extLst>
                <a:ext uri="{FF2B5EF4-FFF2-40B4-BE49-F238E27FC236}">
                  <a16:creationId xmlns:a16="http://schemas.microsoft.com/office/drawing/2014/main" id="{0FB74A35-54F9-24EC-6B20-C14305499F00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957;p38">
              <a:extLst>
                <a:ext uri="{FF2B5EF4-FFF2-40B4-BE49-F238E27FC236}">
                  <a16:creationId xmlns:a16="http://schemas.microsoft.com/office/drawing/2014/main" id="{7633C260-2B17-27CC-BD67-04FBD07BB727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958;p38">
              <a:extLst>
                <a:ext uri="{FF2B5EF4-FFF2-40B4-BE49-F238E27FC236}">
                  <a16:creationId xmlns:a16="http://schemas.microsoft.com/office/drawing/2014/main" id="{E2CA2019-09C9-B927-BF51-C73723CE9CC9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959;p38">
              <a:extLst>
                <a:ext uri="{FF2B5EF4-FFF2-40B4-BE49-F238E27FC236}">
                  <a16:creationId xmlns:a16="http://schemas.microsoft.com/office/drawing/2014/main" id="{3AA692C1-7159-2430-9806-FE4B5AC3E333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960;p38">
              <a:extLst>
                <a:ext uri="{FF2B5EF4-FFF2-40B4-BE49-F238E27FC236}">
                  <a16:creationId xmlns:a16="http://schemas.microsoft.com/office/drawing/2014/main" id="{FDCA3D8D-F4D8-A0DB-6AD0-CE0D8251F20D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961;p38">
              <a:extLst>
                <a:ext uri="{FF2B5EF4-FFF2-40B4-BE49-F238E27FC236}">
                  <a16:creationId xmlns:a16="http://schemas.microsoft.com/office/drawing/2014/main" id="{04C2AFEB-C90F-61F6-4C39-3CDAA64CB667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962;p38">
              <a:extLst>
                <a:ext uri="{FF2B5EF4-FFF2-40B4-BE49-F238E27FC236}">
                  <a16:creationId xmlns:a16="http://schemas.microsoft.com/office/drawing/2014/main" id="{BBE17C81-B7A4-3236-D4CA-22BC153ADF34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963;p38">
              <a:extLst>
                <a:ext uri="{FF2B5EF4-FFF2-40B4-BE49-F238E27FC236}">
                  <a16:creationId xmlns:a16="http://schemas.microsoft.com/office/drawing/2014/main" id="{DA4DFDF4-3444-1198-5500-CABEAC1DA1A1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964;p38">
              <a:extLst>
                <a:ext uri="{FF2B5EF4-FFF2-40B4-BE49-F238E27FC236}">
                  <a16:creationId xmlns:a16="http://schemas.microsoft.com/office/drawing/2014/main" id="{2AC3F120-88CE-DB1D-7AF9-2B73661C44B8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965;p38">
              <a:extLst>
                <a:ext uri="{FF2B5EF4-FFF2-40B4-BE49-F238E27FC236}">
                  <a16:creationId xmlns:a16="http://schemas.microsoft.com/office/drawing/2014/main" id="{6238463A-FC37-B12C-202B-432306B306C6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966;p38">
              <a:extLst>
                <a:ext uri="{FF2B5EF4-FFF2-40B4-BE49-F238E27FC236}">
                  <a16:creationId xmlns:a16="http://schemas.microsoft.com/office/drawing/2014/main" id="{58BEB0AB-ACA1-FE77-57C0-EF85448BFC61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967;p38">
              <a:extLst>
                <a:ext uri="{FF2B5EF4-FFF2-40B4-BE49-F238E27FC236}">
                  <a16:creationId xmlns:a16="http://schemas.microsoft.com/office/drawing/2014/main" id="{02E93EA4-25CC-4507-D2F4-0831E96A6522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968;p38">
              <a:extLst>
                <a:ext uri="{FF2B5EF4-FFF2-40B4-BE49-F238E27FC236}">
                  <a16:creationId xmlns:a16="http://schemas.microsoft.com/office/drawing/2014/main" id="{05195797-AA6F-5FB4-F267-A500D0F3CAFC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329370"/>
            <a:ext cx="8229600" cy="54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9193"/>
                </a:solidFill>
                <a:latin typeface="Cooper Black" panose="0208090404030B020404" pitchFamily="18" charset="77"/>
              </a:rPr>
              <a:t>Conclusion</a:t>
            </a:r>
            <a:endParaRPr dirty="0">
              <a:solidFill>
                <a:srgbClr val="009193"/>
              </a:solidFill>
              <a:latin typeface="Cooper Black" panose="0208090404030B020404" pitchFamily="18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4A4DA-D761-B4E5-207D-5A6ADB46A61C}"/>
              </a:ext>
            </a:extLst>
          </p:cNvPr>
          <p:cNvSpPr txBox="1"/>
          <p:nvPr/>
        </p:nvSpPr>
        <p:spPr>
          <a:xfrm>
            <a:off x="457200" y="1144414"/>
            <a:ext cx="8229600" cy="3474720"/>
          </a:xfrm>
          <a:prstGeom prst="rect">
            <a:avLst/>
          </a:prstGeom>
          <a:noFill/>
          <a:ln w="19050">
            <a:solidFill>
              <a:srgbClr val="009193"/>
            </a:solidFill>
          </a:ln>
        </p:spPr>
        <p:txBody>
          <a:bodyPr wrap="square" anchor="ctr">
            <a:spAutoFit/>
          </a:bodyPr>
          <a:lstStyle/>
          <a:p>
            <a:pPr marL="285750" indent="-285750" algn="just">
              <a:buClr>
                <a:srgbClr val="009193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Football game results can be reasonably predicted using first-half match statistics as early-game patterns carry strong indicators about final results, </a:t>
            </a:r>
            <a:r>
              <a:rPr lang="en-US" sz="17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model choice is key</a:t>
            </a:r>
          </a:p>
          <a:p>
            <a:pPr marL="285750" indent="-285750" algn="just">
              <a:buClr>
                <a:srgbClr val="009193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9193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consistently delivered the highest predictive performance, identifying key indicators such as early scores and passing activity</a:t>
            </a:r>
          </a:p>
          <a:p>
            <a:pPr marL="285750" indent="-285750">
              <a:buClr>
                <a:srgbClr val="009193"/>
              </a:buClr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9193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highlighted shot counts and fouls as important, while KNN showed lower performance and does not provide feature importance</a:t>
            </a:r>
          </a:p>
          <a:p>
            <a:pPr>
              <a:buClr>
                <a:srgbClr val="009193"/>
              </a:buClr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9193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with more consistent first-half performances, like Manchester City &amp; Arsenal, are easier to predict, while others, like West Brom, are trickier to predict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1554480" y="1502865"/>
            <a:ext cx="6035040" cy="2137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 ☺️</a:t>
            </a:r>
            <a:endParaRPr sz="54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oper Black" panose="0208090404030B020404" pitchFamily="18" charset="77"/>
              </a:rPr>
              <a:t>Table of Contents</a:t>
            </a:r>
            <a:endParaRPr dirty="0">
              <a:latin typeface="Cooper Black" panose="0208090404030B020404" pitchFamily="18" charset="77"/>
            </a:endParaR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68893"/>
            <a:ext cx="2653489" cy="632420"/>
            <a:chOff x="3297249" y="1068893"/>
            <a:chExt cx="2653489" cy="63242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068893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201043"/>
              <a:ext cx="1981200" cy="500270"/>
              <a:chOff x="3969538" y="1281805"/>
              <a:chExt cx="1981200" cy="50027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28180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Dataset Overview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68893"/>
            <a:ext cx="2653477" cy="630269"/>
            <a:chOff x="6033350" y="1068894"/>
            <a:chExt cx="2653477" cy="630269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201044"/>
              <a:ext cx="1981204" cy="498119"/>
              <a:chOff x="6053048" y="873502"/>
              <a:chExt cx="1981204" cy="498119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87350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P</a:t>
                </a: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</a:t>
                </a: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r-Team Accuracy Plot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068894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46229"/>
            <a:ext cx="2653505" cy="630031"/>
            <a:chOff x="3297248" y="2546229"/>
            <a:chExt cx="2653505" cy="630031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678379"/>
              <a:ext cx="1981205" cy="497881"/>
              <a:chOff x="3581360" y="1329432"/>
              <a:chExt cx="1981205" cy="497881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32943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Research Question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46229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16415"/>
            <a:ext cx="2653505" cy="634793"/>
            <a:chOff x="3297248" y="4016415"/>
            <a:chExt cx="2653505" cy="634793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4148565"/>
              <a:ext cx="1981205" cy="502643"/>
              <a:chOff x="3581360" y="2425578"/>
              <a:chExt cx="1981205" cy="502643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42557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Models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16415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46229"/>
            <a:ext cx="2653515" cy="615820"/>
            <a:chOff x="6033350" y="2559370"/>
            <a:chExt cx="2653515" cy="61582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691520"/>
              <a:ext cx="1981205" cy="483670"/>
              <a:chOff x="6705660" y="2818609"/>
              <a:chExt cx="1981205" cy="48367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8186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Sample Predictions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55937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4016415"/>
            <a:ext cx="2653477" cy="634309"/>
            <a:chOff x="6033350" y="4016908"/>
            <a:chExt cx="2653477" cy="634309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4149058"/>
              <a:ext cx="1981204" cy="502159"/>
              <a:chOff x="6705623" y="4229820"/>
              <a:chExt cx="1981204" cy="502159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2298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16908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cxnSpLocks/>
            <a:stCxn id="237" idx="4"/>
            <a:endCxn id="308" idx="0"/>
          </p:cNvCxnSpPr>
          <p:nvPr/>
        </p:nvCxnSpPr>
        <p:spPr>
          <a:xfrm flipH="1">
            <a:off x="3595298" y="1664993"/>
            <a:ext cx="1" cy="881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cxnSpLocks/>
            <a:stCxn id="308" idx="4"/>
            <a:endCxn id="313" idx="0"/>
          </p:cNvCxnSpPr>
          <p:nvPr/>
        </p:nvCxnSpPr>
        <p:spPr>
          <a:xfrm>
            <a:off x="3595298" y="3142329"/>
            <a:ext cx="0" cy="8740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664993"/>
            <a:ext cx="0" cy="8812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142329"/>
            <a:ext cx="0" cy="8740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4"/>
            <a:ext cx="3819600" cy="2830319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4"/>
            <a:ext cx="3819600" cy="2830319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oper Black" panose="0208090404030B020404" pitchFamily="18" charset="77"/>
              </a:rPr>
              <a:t>Dataset Overview</a:t>
            </a:r>
            <a:endParaRPr dirty="0">
              <a:latin typeface="Cooper Black" panose="0208090404030B020404" pitchFamily="18" charset="77"/>
            </a:endParaRPr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85800" y="2092319"/>
            <a:ext cx="3581416" cy="1400307"/>
            <a:chOff x="695359" y="2302076"/>
            <a:chExt cx="3581416" cy="1400307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358141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Objective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704934" y="2568983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en-US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This project explores how in-game events can be used to predict the final outcome of football matches. </a:t>
              </a:r>
            </a:p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endParaRPr lang="en-US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  <a:p>
              <a:pPr marL="2540" lvl="0">
                <a:buSzPts val="1400"/>
              </a:pPr>
              <a:r>
                <a:rPr lang="en-US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The goal is to analyze and extract meaningful features from real-time match data to predict whether a team will win, lose, or draw while the game is still in progress.</a:t>
              </a: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5047" y="2092319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 Case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sz="1600" dirty="0"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By accurately predicting outcomes, coaches can receive real-time tactical insights and adjust their strategies to enhance performance during the match.</a:t>
              </a:r>
              <a:endParaRPr sz="1600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43"/>
          <p:cNvSpPr/>
          <p:nvPr/>
        </p:nvSpPr>
        <p:spPr>
          <a:xfrm>
            <a:off x="2971800" y="1583998"/>
            <a:ext cx="3200400" cy="32004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oper Black" panose="0208090404030B020404" pitchFamily="18" charset="77"/>
              </a:rPr>
              <a:t>The Research Question</a:t>
            </a:r>
            <a:endParaRPr dirty="0">
              <a:latin typeface="Cooper Black" panose="0208090404030B020404" pitchFamily="18" charset="77"/>
            </a:endParaRPr>
          </a:p>
        </p:txBody>
      </p:sp>
      <p:grpSp>
        <p:nvGrpSpPr>
          <p:cNvPr id="2" name="Google Shape;2245;p43">
            <a:extLst>
              <a:ext uri="{FF2B5EF4-FFF2-40B4-BE49-F238E27FC236}">
                <a16:creationId xmlns:a16="http://schemas.microsoft.com/office/drawing/2014/main" id="{D7BAEC3F-273F-A8A2-898E-BE3374C07D27}"/>
              </a:ext>
            </a:extLst>
          </p:cNvPr>
          <p:cNvGrpSpPr/>
          <p:nvPr/>
        </p:nvGrpSpPr>
        <p:grpSpPr>
          <a:xfrm>
            <a:off x="2812702" y="1577650"/>
            <a:ext cx="3532985" cy="2651760"/>
            <a:chOff x="29579" y="959300"/>
            <a:chExt cx="2916242" cy="931343"/>
          </a:xfrm>
        </p:grpSpPr>
        <p:sp>
          <p:nvSpPr>
            <p:cNvPr id="3" name="Google Shape;2246;p43">
              <a:extLst>
                <a:ext uri="{FF2B5EF4-FFF2-40B4-BE49-F238E27FC236}">
                  <a16:creationId xmlns:a16="http://schemas.microsoft.com/office/drawing/2014/main" id="{0299D0EF-6E2A-1675-FC2A-1D070DBE19F2}"/>
                </a:ext>
              </a:extLst>
            </p:cNvPr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1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" name="Google Shape;2247;p43">
              <a:extLst>
                <a:ext uri="{FF2B5EF4-FFF2-40B4-BE49-F238E27FC236}">
                  <a16:creationId xmlns:a16="http://schemas.microsoft.com/office/drawing/2014/main" id="{CF9B768A-EBC9-22C0-EA2C-794F0FEFCACF}"/>
                </a:ext>
              </a:extLst>
            </p:cNvPr>
            <p:cNvSpPr txBox="1"/>
            <p:nvPr/>
          </p:nvSpPr>
          <p:spPr>
            <a:xfrm>
              <a:off x="29579" y="1182526"/>
              <a:ext cx="2916242" cy="70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Can we predict the match winner based on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first-half events?</a:t>
              </a:r>
              <a:endParaRPr sz="2000" b="1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3D1A7B-4CD5-90D3-9452-0BB5D9FF5C9B}"/>
              </a:ext>
            </a:extLst>
          </p:cNvPr>
          <p:cNvGrpSpPr/>
          <p:nvPr/>
        </p:nvGrpSpPr>
        <p:grpSpPr>
          <a:xfrm>
            <a:off x="3856818" y="957623"/>
            <a:ext cx="1444752" cy="1444752"/>
            <a:chOff x="3898138" y="1126300"/>
            <a:chExt cx="1444752" cy="1444752"/>
          </a:xfrm>
        </p:grpSpPr>
        <p:sp>
          <p:nvSpPr>
            <p:cNvPr id="2206" name="Google Shape;2206;p43"/>
            <p:cNvSpPr/>
            <p:nvPr/>
          </p:nvSpPr>
          <p:spPr>
            <a:xfrm>
              <a:off x="3898138" y="1126300"/>
              <a:ext cx="1444752" cy="144475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6" name="Picture 2" descr="2025 English Premier League Standings &amp; Table | FOX Sports">
              <a:extLst>
                <a:ext uri="{FF2B5EF4-FFF2-40B4-BE49-F238E27FC236}">
                  <a16:creationId xmlns:a16="http://schemas.microsoft.com/office/drawing/2014/main" id="{C698CDD9-6EF5-2746-CFBD-290BF2213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874" y="1300036"/>
              <a:ext cx="1097280" cy="109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DCFF-228F-06AE-751C-FA0A8938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548640"/>
          </a:xfrm>
          <a:noFill/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accent4"/>
                </a:solidFill>
                <a:latin typeface="Cooper Black" panose="0208090404030B020404" pitchFamily="18" charset="77"/>
              </a:rPr>
              <a:t>Modeling Approach and Evaluation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0BC14-820D-F0CE-6525-DD679E672794}"/>
              </a:ext>
            </a:extLst>
          </p:cNvPr>
          <p:cNvSpPr txBox="1"/>
          <p:nvPr/>
        </p:nvSpPr>
        <p:spPr>
          <a:xfrm>
            <a:off x="914400" y="1126974"/>
            <a:ext cx="7315200" cy="365760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Classification Models:</a:t>
            </a:r>
          </a:p>
          <a:p>
            <a:pPr marL="342900" lvl="5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lvl="5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lvl="5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split into 80% training and 20% testing (80/20)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was run 10 times using repeated splits to ensure reliable performance estimates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Collected for Each Model: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Accuracy of all runs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Predictive Features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summarizing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6333900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182875"/>
            <a:ext cx="8229600" cy="54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011893"/>
                </a:solidFill>
                <a:latin typeface="Cooper Black" panose="0208090404030B020404" pitchFamily="18" charset="77"/>
              </a:rPr>
              <a:t>Model 1: Logistic Regression</a:t>
            </a:r>
            <a:endParaRPr b="0" dirty="0">
              <a:solidFill>
                <a:srgbClr val="011893"/>
              </a:solidFill>
              <a:latin typeface="Cooper Black" panose="0208090404030B0204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AE88D-38F0-7C73-B093-F6ECC9CB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47" y="1649958"/>
            <a:ext cx="4023360" cy="3252772"/>
          </a:xfrm>
          <a:prstGeom prst="rect">
            <a:avLst/>
          </a:prstGeom>
          <a:ln w="19050">
            <a:solidFill>
              <a:srgbClr val="01189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4F281-52F9-1622-1635-D7CD76F9F3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1788" y="2162938"/>
            <a:ext cx="3825551" cy="2226813"/>
          </a:xfrm>
          <a:prstGeom prst="rect">
            <a:avLst/>
          </a:prstGeom>
          <a:ln w="28575">
            <a:solidFill>
              <a:srgbClr val="011893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ECB6BD-D39A-F6B4-F7B2-3BB14A49868E}"/>
              </a:ext>
            </a:extLst>
          </p:cNvPr>
          <p:cNvSpPr txBox="1"/>
          <p:nvPr/>
        </p:nvSpPr>
        <p:spPr>
          <a:xfrm>
            <a:off x="4681727" y="1037239"/>
            <a:ext cx="36576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11893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01189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Average Accuracy =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0.9776</a:t>
            </a:r>
          </a:p>
        </p:txBody>
      </p:sp>
      <p:sp>
        <p:nvSpPr>
          <p:cNvPr id="4" name="Google Shape;888;p25">
            <a:extLst>
              <a:ext uri="{FF2B5EF4-FFF2-40B4-BE49-F238E27FC236}">
                <a16:creationId xmlns:a16="http://schemas.microsoft.com/office/drawing/2014/main" id="{73934742-A56C-3C93-0046-9014088E9FCE}"/>
              </a:ext>
            </a:extLst>
          </p:cNvPr>
          <p:cNvSpPr txBox="1"/>
          <p:nvPr/>
        </p:nvSpPr>
        <p:spPr>
          <a:xfrm>
            <a:off x="453467" y="1037239"/>
            <a:ext cx="3822192" cy="914400"/>
          </a:xfrm>
          <a:prstGeom prst="rect">
            <a:avLst/>
          </a:prstGeom>
          <a:solidFill>
            <a:srgbClr val="011893"/>
          </a:solidFill>
          <a:ln w="19050">
            <a:solidFill>
              <a:srgbClr val="01189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model found team1_score, team1_shot, and team2_foul to be the most significant factors for predicting the end-game results </a:t>
            </a:r>
            <a:endParaRPr lang="en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1982D4-B443-DD6C-E5D2-F4D13A62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422" y="1869242"/>
            <a:ext cx="3636211" cy="2914219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2" name="Google Shape;452;p19">
            <a:extLst>
              <a:ext uri="{FF2B5EF4-FFF2-40B4-BE49-F238E27FC236}">
                <a16:creationId xmlns:a16="http://schemas.microsoft.com/office/drawing/2014/main" id="{3435FF50-13F7-97C2-9EF6-1AF5327AF9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66201"/>
            <a:ext cx="8229600" cy="54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>
                <a:solidFill>
                  <a:schemeClr val="accent6"/>
                </a:solidFill>
                <a:latin typeface="Cooper Black" panose="0208090404030B020404" pitchFamily="18" charset="77"/>
              </a:rPr>
              <a:t>Model 2: Random Forest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2F61C-950C-24DB-8FFC-67C1D157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40" y="2081751"/>
            <a:ext cx="4203700" cy="248920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sp>
        <p:nvSpPr>
          <p:cNvPr id="10" name="Google Shape;888;p25">
            <a:extLst>
              <a:ext uri="{FF2B5EF4-FFF2-40B4-BE49-F238E27FC236}">
                <a16:creationId xmlns:a16="http://schemas.microsoft.com/office/drawing/2014/main" id="{36D8191D-BF69-8BF3-3681-208F2DD694D0}"/>
              </a:ext>
            </a:extLst>
          </p:cNvPr>
          <p:cNvSpPr txBox="1"/>
          <p:nvPr/>
        </p:nvSpPr>
        <p:spPr>
          <a:xfrm>
            <a:off x="471094" y="1013414"/>
            <a:ext cx="3822192" cy="9144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model found team2_score, team1_score, and team2_pass to be the most significant factors for predicting the end-game results </a:t>
            </a:r>
            <a:endParaRPr lang="en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5E840-D946-AF9C-1908-6909A2C1A839}"/>
              </a:ext>
            </a:extLst>
          </p:cNvPr>
          <p:cNvSpPr txBox="1"/>
          <p:nvPr/>
        </p:nvSpPr>
        <p:spPr>
          <a:xfrm>
            <a:off x="4681727" y="1270559"/>
            <a:ext cx="36576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Average Accuracy =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0.8368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4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rgbClr val="C00000"/>
                </a:solidFill>
                <a:latin typeface="Cooper Black" panose="0208090404030B020404" pitchFamily="18" charset="77"/>
              </a:rPr>
              <a:t>Model 3: K-Nearest Neighbors (KNN)</a:t>
            </a:r>
            <a:endParaRPr b="0" dirty="0">
              <a:solidFill>
                <a:srgbClr val="C00000"/>
              </a:solidFill>
              <a:latin typeface="Cooper Black" panose="0208090404030B0204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BAC47-0FA8-849B-6FB7-9B20DBA4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33" y="1854149"/>
            <a:ext cx="3353988" cy="2566177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C0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B0920E-8DBC-B885-868A-0A20B9F18907}"/>
              </a:ext>
            </a:extLst>
          </p:cNvPr>
          <p:cNvSpPr txBox="1"/>
          <p:nvPr/>
        </p:nvSpPr>
        <p:spPr>
          <a:xfrm>
            <a:off x="4681727" y="1270559"/>
            <a:ext cx="3657600" cy="400110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Average Accuracy =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0.6211</a:t>
            </a:r>
          </a:p>
        </p:txBody>
      </p:sp>
      <p:sp>
        <p:nvSpPr>
          <p:cNvPr id="3" name="Google Shape;888;p25">
            <a:extLst>
              <a:ext uri="{FF2B5EF4-FFF2-40B4-BE49-F238E27FC236}">
                <a16:creationId xmlns:a16="http://schemas.microsoft.com/office/drawing/2014/main" id="{14DDC24D-2EA3-3E63-87E0-761CD592CED9}"/>
              </a:ext>
            </a:extLst>
          </p:cNvPr>
          <p:cNvSpPr txBox="1"/>
          <p:nvPr/>
        </p:nvSpPr>
        <p:spPr>
          <a:xfrm>
            <a:off x="471094" y="1128486"/>
            <a:ext cx="3822192" cy="3291840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 = 5 to offer a sufficient balance between low variance and low bias</a:t>
            </a:r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Not learning weights or building trees prevents the inclusion of a list of essential features</a:t>
            </a:r>
          </a:p>
          <a:p>
            <a:pPr lvl="0" algn="just">
              <a:buClr>
                <a:srgbClr val="C00000"/>
              </a:buClr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285750" lvl="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No inherent feature importance</a:t>
            </a:r>
          </a:p>
          <a:p>
            <a:pPr marL="285750" lvl="0" indent="-285750" algn="just">
              <a:buFontTx/>
              <a:buChar char="-"/>
            </a:pPr>
            <a:endParaRPr lang="en" dirty="0">
              <a:solidFill>
                <a:srgbClr val="C00000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128011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0" dirty="0">
                <a:solidFill>
                  <a:srgbClr val="00B0F0"/>
                </a:solidFill>
                <a:latin typeface="Cooper Black" panose="0208090404030B020404" pitchFamily="18" charset="77"/>
              </a:rPr>
              <a:t>Per-Team Accuracy Plot</a:t>
            </a:r>
            <a:endParaRPr b="0" dirty="0">
              <a:solidFill>
                <a:srgbClr val="00B0F0"/>
              </a:solidFill>
              <a:latin typeface="Cooper Black" panose="0208090404030B020404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27D02-1A3E-8406-ED8D-E7F325F0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" y="742950"/>
            <a:ext cx="7050797" cy="420624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430</Words>
  <Application>Microsoft Macintosh PowerPoint</Application>
  <PresentationFormat>On-screen Show (16:9)</PresentationFormat>
  <Paragraphs>66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Cooper Black</vt:lpstr>
      <vt:lpstr>Wingdings</vt:lpstr>
      <vt:lpstr>Arial</vt:lpstr>
      <vt:lpstr>Times New Roman</vt:lpstr>
      <vt:lpstr>Roboto</vt:lpstr>
      <vt:lpstr>Fira Sans Extra Condensed</vt:lpstr>
      <vt:lpstr>Fira Sans Extra Condensed SemiBold</vt:lpstr>
      <vt:lpstr>Machine Learning Infographics by Slidesgo</vt:lpstr>
      <vt:lpstr>Investigating the English Premier League</vt:lpstr>
      <vt:lpstr>Table of Contents</vt:lpstr>
      <vt:lpstr>Dataset Overview</vt:lpstr>
      <vt:lpstr>The Research Question</vt:lpstr>
      <vt:lpstr>Modeling Approach and Evaluation Strategy</vt:lpstr>
      <vt:lpstr>Model 1: Logistic Regression</vt:lpstr>
      <vt:lpstr>Model 2: Random Forest</vt:lpstr>
      <vt:lpstr>Model 3: K-Nearest Neighbors (KNN)</vt:lpstr>
      <vt:lpstr>Per-Team Accuracy Plot</vt:lpstr>
      <vt:lpstr>Our Predictions</vt:lpstr>
      <vt:lpstr>Conclusion</vt:lpstr>
      <vt:lpstr>Thank You ☺️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Alaa Soliman</cp:lastModifiedBy>
  <cp:revision>20</cp:revision>
  <dcterms:modified xsi:type="dcterms:W3CDTF">2025-05-20T17:44:38Z</dcterms:modified>
</cp:coreProperties>
</file>