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1"/>
  </p:normalViewPr>
  <p:slideViewPr>
    <p:cSldViewPr>
      <p:cViewPr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ctrim-bookp\Library\Containers\com.microsoft.Excel\Data\Downloads\proveedores_sancionados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ctrim-bookp\Documents\actrim\PIR\Income\Projects\DataTon%20Anticorrupcio&#769;n\AnticoProy\Resumen%20Resultado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ctrim-bookp/Documents/actrim/PIR/Income/Projects/DataTon%20Anticorrupcio&#769;n/AnticoProy/Resumen%20Resultado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[proveedores_sancionados_1.xlsx]proveedores_sancionados_1!TablaDinámica4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proveedores_sancionados_1!$U$4:$U$5</c:f>
              <c:strCache>
                <c:ptCount val="1"/>
                <c:pt idx="0">
                  <c:v>LEY DE OBRAS PUBLICAS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proveedores_sancionados_1!$U$6:$U$21</c:f>
              <c:numCache>
                <c:formatCode>#,##0.00</c:formatCode>
                <c:ptCount val="15"/>
                <c:pt idx="0">
                  <c:v>1357200</c:v>
                </c:pt>
                <c:pt idx="1">
                  <c:v>1288970.5</c:v>
                </c:pt>
                <c:pt idx="2">
                  <c:v>10161258</c:v>
                </c:pt>
                <c:pt idx="3">
                  <c:v>16124270.029999999</c:v>
                </c:pt>
                <c:pt idx="4">
                  <c:v>7774150.8999999994</c:v>
                </c:pt>
                <c:pt idx="5">
                  <c:v>18485932.199999999</c:v>
                </c:pt>
                <c:pt idx="6">
                  <c:v>88561914.400000021</c:v>
                </c:pt>
                <c:pt idx="7">
                  <c:v>41910565.119999997</c:v>
                </c:pt>
                <c:pt idx="8">
                  <c:v>39398606.879999995</c:v>
                </c:pt>
                <c:pt idx="9">
                  <c:v>14706562.190000001</c:v>
                </c:pt>
                <c:pt idx="10">
                  <c:v>16390183.979999999</c:v>
                </c:pt>
                <c:pt idx="11">
                  <c:v>33894413.609999999</c:v>
                </c:pt>
                <c:pt idx="12">
                  <c:v>25368056.300000001</c:v>
                </c:pt>
                <c:pt idx="13">
                  <c:v>60324951.849999987</c:v>
                </c:pt>
                <c:pt idx="14">
                  <c:v>1142331355.8099999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0-6240-A020-2E9BF7FB03FD}"/>
            </c:ext>
          </c:extLst>
        </c:ser>
        <c:ser>
          <c:idx val="1"/>
          <c:order val="1"/>
          <c:tx>
            <c:strRef>
              <c:f>proveedores_sancionados_1!$V$4:$V$5</c:f>
              <c:strCache>
                <c:ptCount val="1"/>
                <c:pt idx="0">
                  <c:v>INFORMACIÓN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proveedores_sancionados_1!$V$6:$V$21</c:f>
              <c:numCache>
                <c:formatCode>#,##0.00</c:formatCode>
                <c:ptCount val="15"/>
                <c:pt idx="0">
                  <c:v>62558</c:v>
                </c:pt>
                <c:pt idx="1">
                  <c:v>187110</c:v>
                </c:pt>
                <c:pt idx="2">
                  <c:v>1789186.5</c:v>
                </c:pt>
                <c:pt idx="3">
                  <c:v>3646424.7</c:v>
                </c:pt>
                <c:pt idx="4">
                  <c:v>1563601</c:v>
                </c:pt>
                <c:pt idx="5">
                  <c:v>1436658</c:v>
                </c:pt>
                <c:pt idx="6">
                  <c:v>27308315.700000003</c:v>
                </c:pt>
                <c:pt idx="7">
                  <c:v>8313561.2999999998</c:v>
                </c:pt>
                <c:pt idx="8">
                  <c:v>12408436.199999999</c:v>
                </c:pt>
                <c:pt idx="9">
                  <c:v>1025566</c:v>
                </c:pt>
                <c:pt idx="10">
                  <c:v>2967127.24</c:v>
                </c:pt>
                <c:pt idx="11">
                  <c:v>2587346</c:v>
                </c:pt>
                <c:pt idx="12">
                  <c:v>2502865</c:v>
                </c:pt>
                <c:pt idx="13">
                  <c:v>17563550</c:v>
                </c:pt>
                <c:pt idx="14">
                  <c:v>4144479.8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90-6240-A020-2E9BF7FB03FD}"/>
            </c:ext>
          </c:extLst>
        </c:ser>
        <c:ser>
          <c:idx val="2"/>
          <c:order val="2"/>
          <c:tx>
            <c:strRef>
              <c:f>proveedores_sancionados_1!$W$4:$W$5</c:f>
              <c:strCache>
                <c:ptCount val="1"/>
                <c:pt idx="0">
                  <c:v>DOCUMENTACIÓN NO COINCIDENTE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proveedores_sancionados_1!$W$6:$W$21</c:f>
              <c:numCache>
                <c:formatCode>General</c:formatCode>
                <c:ptCount val="15"/>
                <c:pt idx="3" formatCode="#,##0.00">
                  <c:v>143205</c:v>
                </c:pt>
                <c:pt idx="5" formatCode="#,##0.00">
                  <c:v>1418563.5</c:v>
                </c:pt>
                <c:pt idx="7" formatCode="#,##0.00">
                  <c:v>1313745</c:v>
                </c:pt>
                <c:pt idx="8" formatCode="#,##0.00">
                  <c:v>1454272</c:v>
                </c:pt>
                <c:pt idx="9" formatCode="#,##0.00">
                  <c:v>934950</c:v>
                </c:pt>
                <c:pt idx="11" formatCode="#,##0.00">
                  <c:v>70304398.099999994</c:v>
                </c:pt>
                <c:pt idx="13" formatCode="#,##0.00">
                  <c:v>1354951.44</c:v>
                </c:pt>
                <c:pt idx="14" formatCode="#,##0.00">
                  <c:v>124062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90-6240-A020-2E9BF7FB03FD}"/>
            </c:ext>
          </c:extLst>
        </c:ser>
        <c:ser>
          <c:idx val="3"/>
          <c:order val="3"/>
          <c:tx>
            <c:strRef>
              <c:f>proveedores_sancionados_1!$X$4:$X$5</c:f>
              <c:strCache>
                <c:ptCount val="1"/>
                <c:pt idx="0">
                  <c:v>OTRO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proveedores_sancionados_1!$X$6:$X$21</c:f>
              <c:numCache>
                <c:formatCode>General</c:formatCode>
                <c:ptCount val="15"/>
                <c:pt idx="6" formatCode="#,##0.00">
                  <c:v>82200</c:v>
                </c:pt>
                <c:pt idx="7" formatCode="#,##0.00">
                  <c:v>788850</c:v>
                </c:pt>
                <c:pt idx="10" formatCode="#,##0.00">
                  <c:v>968490</c:v>
                </c:pt>
                <c:pt idx="12" formatCode="#,##0.00">
                  <c:v>201870</c:v>
                </c:pt>
                <c:pt idx="13" formatCode="#,##0.00">
                  <c:v>28076550</c:v>
                </c:pt>
                <c:pt idx="14" formatCode="#,##0.00">
                  <c:v>434622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90-6240-A020-2E9BF7FB03FD}"/>
            </c:ext>
          </c:extLst>
        </c:ser>
        <c:ser>
          <c:idx val="4"/>
          <c:order val="4"/>
          <c:tx>
            <c:strRef>
              <c:f>proveedores_sancionados_1!$Y$4:$Y$5</c:f>
              <c:strCache>
                <c:ptCount val="1"/>
                <c:pt idx="0">
                  <c:v>INCUMPLIMIENTO CONTRACTUAL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proveedores_sancionados_1!$Y$6:$Y$21</c:f>
              <c:numCache>
                <c:formatCode>General</c:formatCode>
                <c:ptCount val="15"/>
                <c:pt idx="0" formatCode="#,##0.00">
                  <c:v>56850</c:v>
                </c:pt>
                <c:pt idx="2" formatCode="#,##0.00">
                  <c:v>70000</c:v>
                </c:pt>
                <c:pt idx="3" formatCode="#,##0.00">
                  <c:v>590230.69999999995</c:v>
                </c:pt>
                <c:pt idx="4" formatCode="#,##0.00">
                  <c:v>260660.4</c:v>
                </c:pt>
                <c:pt idx="5" formatCode="#,##0.00">
                  <c:v>78885</c:v>
                </c:pt>
                <c:pt idx="7" formatCode="#,##0.00">
                  <c:v>3877043.4</c:v>
                </c:pt>
                <c:pt idx="8" formatCode="#,##0.00">
                  <c:v>1690771.2</c:v>
                </c:pt>
                <c:pt idx="9" formatCode="#,##0.00">
                  <c:v>257121</c:v>
                </c:pt>
                <c:pt idx="10" formatCode="#,##0.00">
                  <c:v>1884330</c:v>
                </c:pt>
                <c:pt idx="11" formatCode="#,##0.00">
                  <c:v>2560665.15</c:v>
                </c:pt>
                <c:pt idx="12" formatCode="#,##0.00">
                  <c:v>2467643</c:v>
                </c:pt>
                <c:pt idx="13" formatCode="#,##0.00">
                  <c:v>8058844</c:v>
                </c:pt>
                <c:pt idx="14" formatCode="#,##0.00">
                  <c:v>2036064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90-6240-A020-2E9BF7FB03FD}"/>
            </c:ext>
          </c:extLst>
        </c:ser>
        <c:ser>
          <c:idx val="5"/>
          <c:order val="5"/>
          <c:tx>
            <c:strRef>
              <c:f>proveedores_sancionados_1!$Z$4:$Z$5</c:f>
              <c:strCache>
                <c:ptCount val="1"/>
                <c:pt idx="0">
                  <c:v>NO FORMALIZACIÓN DE CONTRATO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proveedores_sancionados_1!$Z$6:$Z$21</c:f>
              <c:numCache>
                <c:formatCode>General</c:formatCode>
                <c:ptCount val="15"/>
                <c:pt idx="3" formatCode="#,##0.00">
                  <c:v>380835.5</c:v>
                </c:pt>
                <c:pt idx="4" formatCode="#,##0.00">
                  <c:v>314668</c:v>
                </c:pt>
                <c:pt idx="5" formatCode="#,##0.00">
                  <c:v>952731.95</c:v>
                </c:pt>
                <c:pt idx="6" formatCode="#,##0.00">
                  <c:v>3451310.5</c:v>
                </c:pt>
                <c:pt idx="7" formatCode="#,##0.00">
                  <c:v>1722576.9500000002</c:v>
                </c:pt>
                <c:pt idx="8" formatCode="#,##0.00">
                  <c:v>441733.6</c:v>
                </c:pt>
                <c:pt idx="9" formatCode="#,##0.00">
                  <c:v>387388</c:v>
                </c:pt>
                <c:pt idx="10" formatCode="#,##0.00">
                  <c:v>711950.6</c:v>
                </c:pt>
                <c:pt idx="11" formatCode="#,##0.00">
                  <c:v>770051.86</c:v>
                </c:pt>
                <c:pt idx="12" formatCode="#,##0.00">
                  <c:v>837425</c:v>
                </c:pt>
                <c:pt idx="13" formatCode="#,##0.00">
                  <c:v>926870.4</c:v>
                </c:pt>
                <c:pt idx="14" formatCode="#,##0.00">
                  <c:v>660872.86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90-6240-A020-2E9BF7FB03FD}"/>
            </c:ext>
          </c:extLst>
        </c:ser>
        <c:ser>
          <c:idx val="6"/>
          <c:order val="6"/>
          <c:tx>
            <c:strRef>
              <c:f>proveedores_sancionados_1!$AA$4:$AA$5</c:f>
              <c:strCache>
                <c:ptCount val="1"/>
                <c:pt idx="0">
                  <c:v>PAGO EN EXCESO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51000"/>
                    <a:satMod val="130000"/>
                  </a:schemeClr>
                </a:gs>
                <a:gs pos="80000">
                  <a:schemeClr val="accent1">
                    <a:lumMod val="60000"/>
                    <a:shade val="93000"/>
                    <a:satMod val="130000"/>
                  </a:schemeClr>
                </a:gs>
                <a:gs pos="100000">
                  <a:schemeClr val="accent1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proveedores_sancionados_1!$AA$6:$AA$21</c:f>
              <c:numCache>
                <c:formatCode>General</c:formatCode>
                <c:ptCount val="15"/>
                <c:pt idx="4" formatCode="#,##0.00">
                  <c:v>654750</c:v>
                </c:pt>
                <c:pt idx="7" formatCode="#,##0.00">
                  <c:v>1662800.08</c:v>
                </c:pt>
                <c:pt idx="9" formatCode="#,##0.00">
                  <c:v>1356822</c:v>
                </c:pt>
                <c:pt idx="11" formatCode="#,##0.00">
                  <c:v>96611.5</c:v>
                </c:pt>
                <c:pt idx="13" formatCode="#,##0.00">
                  <c:v>2173100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90-6240-A020-2E9BF7FB03FD}"/>
            </c:ext>
          </c:extLst>
        </c:ser>
        <c:ser>
          <c:idx val="7"/>
          <c:order val="7"/>
          <c:tx>
            <c:strRef>
              <c:f>proveedores_sancionados_1!$AB$4:$AB$5</c:f>
              <c:strCache>
                <c:ptCount val="1"/>
                <c:pt idx="0">
                  <c:v>GARANTÍA DE CUMPLIMIENTO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51000"/>
                    <a:satMod val="130000"/>
                  </a:schemeClr>
                </a:gs>
                <a:gs pos="80000">
                  <a:schemeClr val="accent2">
                    <a:lumMod val="60000"/>
                    <a:shade val="93000"/>
                    <a:satMod val="130000"/>
                  </a:schemeClr>
                </a:gs>
                <a:gs pos="100000">
                  <a:schemeClr val="accent2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proveedores_sancionados_1!$AB$6:$AB$21</c:f>
              <c:numCache>
                <c:formatCode>General</c:formatCode>
                <c:ptCount val="15"/>
                <c:pt idx="3" formatCode="#,##0.00">
                  <c:v>78383.5</c:v>
                </c:pt>
                <c:pt idx="4" formatCode="#,##0.00">
                  <c:v>153821.54999999999</c:v>
                </c:pt>
                <c:pt idx="6" formatCode="#,##0.00">
                  <c:v>364104</c:v>
                </c:pt>
                <c:pt idx="7" formatCode="#,##0.00">
                  <c:v>154323.5</c:v>
                </c:pt>
                <c:pt idx="8" formatCode="#,##0.00">
                  <c:v>364353</c:v>
                </c:pt>
                <c:pt idx="9" formatCode="#,##0.00">
                  <c:v>1674311.5</c:v>
                </c:pt>
                <c:pt idx="11" formatCode="#,##0.00">
                  <c:v>194430</c:v>
                </c:pt>
                <c:pt idx="12" formatCode="#,##0.00">
                  <c:v>299580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90-6240-A020-2E9BF7FB03FD}"/>
            </c:ext>
          </c:extLst>
        </c:ser>
        <c:ser>
          <c:idx val="8"/>
          <c:order val="8"/>
          <c:tx>
            <c:strRef>
              <c:f>proveedores_sancionados_1!$AC$4:$AC$5</c:f>
              <c:strCache>
                <c:ptCount val="1"/>
                <c:pt idx="0">
                  <c:v>LEY DE ADQUISICIONES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hade val="51000"/>
                    <a:satMod val="130000"/>
                  </a:schemeClr>
                </a:gs>
                <a:gs pos="80000">
                  <a:schemeClr val="accent3">
                    <a:lumMod val="60000"/>
                    <a:shade val="93000"/>
                    <a:satMod val="130000"/>
                  </a:schemeClr>
                </a:gs>
                <a:gs pos="100000">
                  <a:schemeClr val="accent3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proveedores_sancionados_1!$AC$6:$AC$21</c:f>
              <c:numCache>
                <c:formatCode>General</c:formatCode>
                <c:ptCount val="15"/>
                <c:pt idx="5" formatCode="#,##0.00">
                  <c:v>150060</c:v>
                </c:pt>
                <c:pt idx="7" formatCode="#,##0.00">
                  <c:v>162045</c:v>
                </c:pt>
                <c:pt idx="8" formatCode="#,##0.00">
                  <c:v>175920</c:v>
                </c:pt>
                <c:pt idx="9" formatCode="#,##0.00">
                  <c:v>193099</c:v>
                </c:pt>
                <c:pt idx="12" formatCode="#,##0.00">
                  <c:v>741768</c:v>
                </c:pt>
                <c:pt idx="13" formatCode="#,##0.00">
                  <c:v>481974</c:v>
                </c:pt>
                <c:pt idx="14" formatCode="#,##0.00">
                  <c:v>244122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90-6240-A020-2E9BF7FB03FD}"/>
            </c:ext>
          </c:extLst>
        </c:ser>
        <c:ser>
          <c:idx val="9"/>
          <c:order val="9"/>
          <c:tx>
            <c:strRef>
              <c:f>proveedores_sancionados_1!$AD$4:$AD$5</c:f>
              <c:strCache>
                <c:ptCount val="1"/>
                <c:pt idx="0">
                  <c:v>CONFLICTO DE INTERESES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hade val="51000"/>
                    <a:satMod val="130000"/>
                  </a:schemeClr>
                </a:gs>
                <a:gs pos="80000">
                  <a:schemeClr val="accent4">
                    <a:lumMod val="60000"/>
                    <a:shade val="93000"/>
                    <a:satMod val="130000"/>
                  </a:schemeClr>
                </a:gs>
                <a:gs pos="100000">
                  <a:schemeClr val="accent4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proveedores_sancionados_1!$AD$6:$AD$21</c:f>
              <c:numCache>
                <c:formatCode>General</c:formatCode>
                <c:ptCount val="15"/>
                <c:pt idx="3" formatCode="#,##0.00">
                  <c:v>146010</c:v>
                </c:pt>
                <c:pt idx="4" formatCode="#,##0.00">
                  <c:v>67657.5</c:v>
                </c:pt>
                <c:pt idx="11" formatCode="#,##0.00">
                  <c:v>417198</c:v>
                </c:pt>
                <c:pt idx="12" formatCode="#,##0.00">
                  <c:v>93495</c:v>
                </c:pt>
                <c:pt idx="13" formatCode="#,##0.00">
                  <c:v>100935</c:v>
                </c:pt>
                <c:pt idx="14" formatCode="#,##0.00">
                  <c:v>420600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90-6240-A020-2E9BF7FB03FD}"/>
            </c:ext>
          </c:extLst>
        </c:ser>
        <c:ser>
          <c:idx val="10"/>
          <c:order val="10"/>
          <c:tx>
            <c:strRef>
              <c:f>proveedores_sancionados_1!$AE$4:$AE$5</c:f>
              <c:strCache>
                <c:ptCount val="1"/>
                <c:pt idx="0">
                  <c:v>LEY DE PETRÓLEOS MEXICANOS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hade val="51000"/>
                    <a:satMod val="130000"/>
                  </a:schemeClr>
                </a:gs>
                <a:gs pos="80000">
                  <a:schemeClr val="accent5">
                    <a:lumMod val="60000"/>
                    <a:shade val="93000"/>
                    <a:satMod val="130000"/>
                  </a:schemeClr>
                </a:gs>
                <a:gs pos="100000">
                  <a:schemeClr val="accent5">
                    <a:lumMod val="6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proveedores_sancionados_1!$T$6:$T$21</c:f>
              <c:strCach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strCache>
            </c:strRef>
          </c:cat>
          <c:val>
            <c:numRef>
              <c:f>proveedores_sancionados_1!$AE$6:$AE$21</c:f>
              <c:numCache>
                <c:formatCode>General</c:formatCode>
                <c:ptCount val="15"/>
                <c:pt idx="12" formatCode="#,##0.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90-6240-A020-2E9BF7FB0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386111"/>
        <c:axId val="242461631"/>
      </c:barChart>
      <c:dateAx>
        <c:axId val="24038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2461631"/>
        <c:crosses val="autoZero"/>
        <c:auto val="0"/>
        <c:lblOffset val="100"/>
        <c:baseTimeUnit val="days"/>
      </c:dateAx>
      <c:valAx>
        <c:axId val="24246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4038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Hoja9!$X$3</c:f>
              <c:strCache>
                <c:ptCount val="1"/>
                <c:pt idx="0">
                  <c:v>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Hoja9!$U$4:$U$35</c:f>
              <c:strCache>
                <c:ptCount val="32"/>
                <c:pt idx="0">
                  <c:v>Aguascalientes</c:v>
                </c:pt>
                <c:pt idx="1">
                  <c:v>Baja California</c:v>
                </c:pt>
                <c:pt idx="2">
                  <c:v>Baja California Sur</c:v>
                </c:pt>
                <c:pt idx="3">
                  <c:v>Campeche</c:v>
                </c:pt>
                <c:pt idx="4">
                  <c:v>Coahuila de Zaragoza</c:v>
                </c:pt>
                <c:pt idx="5">
                  <c:v>Colima</c:v>
                </c:pt>
                <c:pt idx="6">
                  <c:v>Chiapas</c:v>
                </c:pt>
                <c:pt idx="7">
                  <c:v>Chihuahua</c:v>
                </c:pt>
                <c:pt idx="8">
                  <c:v>Ciudad de MÔøΩxico</c:v>
                </c:pt>
                <c:pt idx="9">
                  <c:v>Durango</c:v>
                </c:pt>
                <c:pt idx="10">
                  <c:v>Guanajuato</c:v>
                </c:pt>
                <c:pt idx="11">
                  <c:v>Guerrero</c:v>
                </c:pt>
                <c:pt idx="12">
                  <c:v>Hidalgo</c:v>
                </c:pt>
                <c:pt idx="13">
                  <c:v>Jalisco</c:v>
                </c:pt>
                <c:pt idx="14">
                  <c:v>MÔøΩxico</c:v>
                </c:pt>
                <c:pt idx="15">
                  <c:v>MichoacÔøΩn de Ocampo</c:v>
                </c:pt>
                <c:pt idx="16">
                  <c:v>Morelos</c:v>
                </c:pt>
                <c:pt idx="17">
                  <c:v>Nayarit</c:v>
                </c:pt>
                <c:pt idx="18">
                  <c:v>Nuevo LeÔøΩn</c:v>
                </c:pt>
                <c:pt idx="19">
                  <c:v>Oaxaca</c:v>
                </c:pt>
                <c:pt idx="20">
                  <c:v>Puebla</c:v>
                </c:pt>
                <c:pt idx="21">
                  <c:v>QuerÔøΩtaro</c:v>
                </c:pt>
                <c:pt idx="22">
                  <c:v>Quintana Roo</c:v>
                </c:pt>
                <c:pt idx="23">
                  <c:v>San Luis PotosÔøΩ</c:v>
                </c:pt>
                <c:pt idx="24">
                  <c:v>Sinaloa</c:v>
                </c:pt>
                <c:pt idx="25">
                  <c:v>Sonora</c:v>
                </c:pt>
                <c:pt idx="26">
                  <c:v>Tabasco</c:v>
                </c:pt>
                <c:pt idx="27">
                  <c:v>Tamaulipas</c:v>
                </c:pt>
                <c:pt idx="28">
                  <c:v>Tlaxcala</c:v>
                </c:pt>
                <c:pt idx="29">
                  <c:v>Veracruz de Ignacio de la Llave</c:v>
                </c:pt>
                <c:pt idx="30">
                  <c:v>YucatÔøΩn</c:v>
                </c:pt>
                <c:pt idx="31">
                  <c:v>Zacatecas</c:v>
                </c:pt>
              </c:strCache>
            </c:strRef>
          </c:cat>
          <c:val>
            <c:numRef>
              <c:f>Hoja9!$X$4:$X$35</c:f>
              <c:numCache>
                <c:formatCode>0.000%</c:formatCode>
                <c:ptCount val="32"/>
                <c:pt idx="0">
                  <c:v>6.9625987921264257E-5</c:v>
                </c:pt>
                <c:pt idx="1">
                  <c:v>2.2038465606208221E-3</c:v>
                </c:pt>
                <c:pt idx="2">
                  <c:v>0</c:v>
                </c:pt>
                <c:pt idx="3">
                  <c:v>0</c:v>
                </c:pt>
                <c:pt idx="4">
                  <c:v>1.7843500808613772E-4</c:v>
                </c:pt>
                <c:pt idx="5">
                  <c:v>0</c:v>
                </c:pt>
                <c:pt idx="6">
                  <c:v>4.6095830254088712E-4</c:v>
                </c:pt>
                <c:pt idx="7">
                  <c:v>2.7175821277319851E-4</c:v>
                </c:pt>
                <c:pt idx="8">
                  <c:v>1.2663868122776557E-3</c:v>
                </c:pt>
                <c:pt idx="9">
                  <c:v>3.3695300296567694E-4</c:v>
                </c:pt>
                <c:pt idx="10">
                  <c:v>9.6911127720732015E-2</c:v>
                </c:pt>
                <c:pt idx="11">
                  <c:v>2.1640577952311734E-2</c:v>
                </c:pt>
                <c:pt idx="12">
                  <c:v>3.5378744840041944E-4</c:v>
                </c:pt>
                <c:pt idx="13">
                  <c:v>2.0724128770500819E-4</c:v>
                </c:pt>
                <c:pt idx="14">
                  <c:v>1.38050342555767E-3</c:v>
                </c:pt>
                <c:pt idx="15">
                  <c:v>1.4852965912583811E-3</c:v>
                </c:pt>
                <c:pt idx="16">
                  <c:v>1.9000590853596777E-4</c:v>
                </c:pt>
                <c:pt idx="17">
                  <c:v>1.5852125927975566E-4</c:v>
                </c:pt>
                <c:pt idx="18">
                  <c:v>5.8583047770114109E-5</c:v>
                </c:pt>
                <c:pt idx="19">
                  <c:v>3.2211219419096159E-4</c:v>
                </c:pt>
                <c:pt idx="20">
                  <c:v>9.0997579081808204E-5</c:v>
                </c:pt>
                <c:pt idx="21">
                  <c:v>2.2561931083558011E-5</c:v>
                </c:pt>
                <c:pt idx="22">
                  <c:v>2.9391056523329212E-4</c:v>
                </c:pt>
                <c:pt idx="23">
                  <c:v>1.8304421862847938E-4</c:v>
                </c:pt>
                <c:pt idx="24">
                  <c:v>8.2911698136189092E-4</c:v>
                </c:pt>
                <c:pt idx="25">
                  <c:v>1.5839949489539497E-3</c:v>
                </c:pt>
                <c:pt idx="26">
                  <c:v>1.4485331880636145E-4</c:v>
                </c:pt>
                <c:pt idx="27">
                  <c:v>5.1282534637927105E-5</c:v>
                </c:pt>
                <c:pt idx="28">
                  <c:v>1.2590224130980929E-4</c:v>
                </c:pt>
                <c:pt idx="29">
                  <c:v>3.4591759352240171E-7</c:v>
                </c:pt>
                <c:pt idx="30">
                  <c:v>3.7605126122908217E-4</c:v>
                </c:pt>
                <c:pt idx="31">
                  <c:v>7.0285596798927912E-5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1-A849-B94E-D0BA95B8B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4434624"/>
        <c:axId val="2044968464"/>
        <c:axId val="0"/>
      </c:bar3DChart>
      <c:catAx>
        <c:axId val="201443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44968464"/>
        <c:crosses val="autoZero"/>
        <c:auto val="1"/>
        <c:lblAlgn val="ctr"/>
        <c:lblOffset val="100"/>
        <c:noMultiLvlLbl val="0"/>
      </c:catAx>
      <c:valAx>
        <c:axId val="204496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1443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Hoja9!$AM$3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Hoja9!$AJ$10:$AJ$15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Hoja9!$AM$10:$AM$15</c:f>
              <c:numCache>
                <c:formatCode>0.000%</c:formatCode>
                <c:ptCount val="6"/>
                <c:pt idx="0">
                  <c:v>8.9590529441760857E-4</c:v>
                </c:pt>
                <c:pt idx="1">
                  <c:v>6.0094817563537999E-5</c:v>
                </c:pt>
                <c:pt idx="2">
                  <c:v>5.9057516814431117E-4</c:v>
                </c:pt>
                <c:pt idx="3">
                  <c:v>1.577431378500045E-5</c:v>
                </c:pt>
                <c:pt idx="4">
                  <c:v>2.6659272092982887E-4</c:v>
                </c:pt>
                <c:pt idx="5">
                  <c:v>3.0985533350465677E-3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9-484A-AF8D-5DED126D9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3368208"/>
        <c:axId val="2066113248"/>
      </c:lineChart>
      <c:catAx>
        <c:axId val="206336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66113248"/>
        <c:crosses val="autoZero"/>
        <c:auto val="1"/>
        <c:lblAlgn val="ctr"/>
        <c:lblOffset val="100"/>
        <c:noMultiLvlLbl val="0"/>
      </c:catAx>
      <c:valAx>
        <c:axId val="206611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633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FAA-8EE2-4608-AA6A-4311FD954EC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4A84-BCC4-4065-9941-2DF61E125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4A84-BCC4-4065-9941-2DF61E1251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E13F-A1A5-42F7-BAEA-1A2808075E66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56B8-41A7-43B3-A28C-FD2F6ED22F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6"/>
          <a:stretch/>
        </p:blipFill>
        <p:spPr>
          <a:xfrm>
            <a:off x="701832" y="2423443"/>
            <a:ext cx="8082725" cy="445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0688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+mj-lt"/>
              </a:rPr>
              <a:t>ANALISIS HISTORICO DE RATIO DE MALAS </a:t>
            </a:r>
          </a:p>
          <a:p>
            <a:pPr algn="ctr"/>
            <a:r>
              <a:rPr lang="es-MX" sz="3200" b="1" dirty="0">
                <a:latin typeface="+mj-lt"/>
              </a:rPr>
              <a:t>PRACTICAS Y CORRUPCION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5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201935" cy="5795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205" y="1294251"/>
            <a:ext cx="7931590" cy="156966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Consideramos que las herramientas de diagnostico y medición de los niveles de malas prácticas y corrupción con que se cuenta para el ejercicio del gasto público, no son suficientes o no aprovechan la información existente de forma eficiente.</a:t>
            </a:r>
            <a:endParaRPr lang="en-US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6BCC02-A7CD-E441-8A53-309B87FDF61A}"/>
              </a:ext>
            </a:extLst>
          </p:cNvPr>
          <p:cNvSpPr txBox="1">
            <a:spLocks/>
          </p:cNvSpPr>
          <p:nvPr/>
        </p:nvSpPr>
        <p:spPr>
          <a:xfrm>
            <a:off x="107504" y="171258"/>
            <a:ext cx="7886700" cy="54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dirty="0"/>
              <a:t>HIPOTESIS</a:t>
            </a:r>
          </a:p>
        </p:txBody>
      </p:sp>
    </p:spTree>
    <p:extLst>
      <p:ext uri="{BB962C8B-B14F-4D97-AF65-F5344CB8AC3E}">
        <p14:creationId xmlns:p14="http://schemas.microsoft.com/office/powerpoint/2010/main" val="24883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FF97-5095-8848-8AA8-F434171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utilizados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FC336-13AE-AC4F-BC8B-92E3CCEE6F1A}"/>
              </a:ext>
            </a:extLst>
          </p:cNvPr>
          <p:cNvSpPr txBox="1"/>
          <p:nvPr/>
        </p:nvSpPr>
        <p:spPr>
          <a:xfrm>
            <a:off x="1550710" y="1842058"/>
            <a:ext cx="2969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13"/>
            </a:pPr>
            <a:r>
              <a:rPr lang="es-MX" sz="2400" dirty="0"/>
              <a:t>Gasto federalizado</a:t>
            </a:r>
          </a:p>
          <a:p>
            <a:r>
              <a:rPr lang="es-MX" sz="2400" strike="sngStrike" dirty="0"/>
              <a:t>07   Compranet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6242B-4B27-854D-B2F4-DA3AF71F87B8}"/>
              </a:ext>
            </a:extLst>
          </p:cNvPr>
          <p:cNvSpPr txBox="1"/>
          <p:nvPr/>
        </p:nvSpPr>
        <p:spPr>
          <a:xfrm>
            <a:off x="1550710" y="3584781"/>
            <a:ext cx="5474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04    Proveedores contratistas sancionados</a:t>
            </a:r>
          </a:p>
          <a:p>
            <a:r>
              <a:rPr lang="es-MX" sz="2400" strike="sngStrike" dirty="0"/>
              <a:t>05    Listados de tramites corrupción</a:t>
            </a:r>
          </a:p>
          <a:p>
            <a:r>
              <a:rPr lang="es-MX" sz="2400" strike="sngStrike" dirty="0"/>
              <a:t>08    Servidores públicos sancionados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5921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" y="836712"/>
            <a:ext cx="9123757" cy="5108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412776"/>
            <a:ext cx="8728221" cy="286232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La tabla de sansionanos no cuenta con Identificadores únicos para: Clientes, ni Contratos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Codificación UTF8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No se cuenta con un catálogo actualizado de proveedores y contratistas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No se cuenta con una estandarización de nombres de Proveedores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No se cuenta con un ID de clientes únicos.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Los Hechos de la irregularidad no cuentan con un catalogo, por lo que el texto es dificil de interpretar y explotar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000" b="1" dirty="0"/>
              <a:t>Los campos de fecha e importes cuentan con basura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D4EDA95-2205-5F40-83FB-E82179EF94F7}"/>
              </a:ext>
            </a:extLst>
          </p:cNvPr>
          <p:cNvSpPr txBox="1">
            <a:spLocks/>
          </p:cNvSpPr>
          <p:nvPr/>
        </p:nvSpPr>
        <p:spPr>
          <a:xfrm>
            <a:off x="638771" y="188640"/>
            <a:ext cx="7886700" cy="54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HALLAZGOS</a:t>
            </a:r>
          </a:p>
        </p:txBody>
      </p:sp>
    </p:spTree>
    <p:extLst>
      <p:ext uri="{BB962C8B-B14F-4D97-AF65-F5344CB8AC3E}">
        <p14:creationId xmlns:p14="http://schemas.microsoft.com/office/powerpoint/2010/main" val="24883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339434C-65C4-8F4D-BA41-6094BA431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338765"/>
              </p:ext>
            </p:extLst>
          </p:nvPr>
        </p:nvGraphicFramePr>
        <p:xfrm>
          <a:off x="482600" y="643467"/>
          <a:ext cx="8178799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C8F671A4-B901-664F-9951-5123C4137904}"/>
              </a:ext>
            </a:extLst>
          </p:cNvPr>
          <p:cNvSpPr txBox="1">
            <a:spLocks/>
          </p:cNvSpPr>
          <p:nvPr/>
        </p:nvSpPr>
        <p:spPr>
          <a:xfrm>
            <a:off x="638771" y="-27384"/>
            <a:ext cx="7886700" cy="54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SANSIONES</a:t>
            </a:r>
          </a:p>
        </p:txBody>
      </p:sp>
    </p:spTree>
    <p:extLst>
      <p:ext uri="{BB962C8B-B14F-4D97-AF65-F5344CB8AC3E}">
        <p14:creationId xmlns:p14="http://schemas.microsoft.com/office/powerpoint/2010/main" val="18626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038F-0F9B-3241-9D07-664998C6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332656"/>
            <a:ext cx="5527526" cy="975643"/>
          </a:xfrm>
        </p:spPr>
        <p:txBody>
          <a:bodyPr>
            <a:normAutofit/>
          </a:bodyPr>
          <a:lstStyle/>
          <a:p>
            <a:r>
              <a:rPr lang="es-MX" sz="3300" dirty="0"/>
              <a:t>RATIO DE MPC POR ENTIDAD</a:t>
            </a:r>
          </a:p>
        </p:txBody>
      </p:sp>
      <p:graphicFrame>
        <p:nvGraphicFramePr>
          <p:cNvPr id="20" name="Gráfico 3">
            <a:extLst>
              <a:ext uri="{FF2B5EF4-FFF2-40B4-BE49-F238E27FC236}">
                <a16:creationId xmlns:a16="http://schemas.microsoft.com/office/drawing/2014/main" id="{92EB116B-D1E5-3E4B-9056-91D9C0BEB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289402"/>
              </p:ext>
            </p:extLst>
          </p:nvPr>
        </p:nvGraphicFramePr>
        <p:xfrm>
          <a:off x="323528" y="1825625"/>
          <a:ext cx="84969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424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038F-0F9B-3241-9D07-664998C6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332656"/>
            <a:ext cx="5527526" cy="975643"/>
          </a:xfrm>
        </p:spPr>
        <p:txBody>
          <a:bodyPr>
            <a:normAutofit/>
          </a:bodyPr>
          <a:lstStyle/>
          <a:p>
            <a:r>
              <a:rPr lang="es-MX" sz="3300" dirty="0"/>
              <a:t>RATIO DE MPC HISTÓRICO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FDECC12-E1A3-EC40-BE24-A4BF057F5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084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38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160</Words>
  <Application>Microsoft Macintosh PowerPoint</Application>
  <PresentationFormat>Presentación en pantalla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Datos utilizados</vt:lpstr>
      <vt:lpstr>Presentación de PowerPoint</vt:lpstr>
      <vt:lpstr>Presentación de PowerPoint</vt:lpstr>
      <vt:lpstr>RATIO DE MPC POR ENTIDAD</vt:lpstr>
      <vt:lpstr>RATIO DE MPC HISTÓRICO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Arnulfo Garcia</dc:creator>
  <cp:lastModifiedBy>Actrim RMC</cp:lastModifiedBy>
  <cp:revision>16</cp:revision>
  <dcterms:created xsi:type="dcterms:W3CDTF">2018-12-08T22:34:12Z</dcterms:created>
  <dcterms:modified xsi:type="dcterms:W3CDTF">2018-12-11T21:28:15Z</dcterms:modified>
</cp:coreProperties>
</file>