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58" r:id="rId2"/>
    <p:sldId id="259" r:id="rId3"/>
    <p:sldId id="380" r:id="rId4"/>
    <p:sldId id="381" r:id="rId5"/>
    <p:sldId id="382" r:id="rId6"/>
    <p:sldId id="280" r:id="rId7"/>
    <p:sldId id="281" r:id="rId8"/>
    <p:sldId id="282" r:id="rId9"/>
    <p:sldId id="283" r:id="rId10"/>
    <p:sldId id="284" r:id="rId11"/>
    <p:sldId id="361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CCFF"/>
    <a:srgbClr val="FF9900"/>
    <a:srgbClr val="008000"/>
    <a:srgbClr val="800000"/>
    <a:srgbClr val="FFFFC0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70746" autoAdjust="0"/>
  </p:normalViewPr>
  <p:slideViewPr>
    <p:cSldViewPr>
      <p:cViewPr varScale="1">
        <p:scale>
          <a:sx n="56" d="100"/>
          <a:sy n="56" d="100"/>
        </p:scale>
        <p:origin x="11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42C0705E-050F-45C0-AF97-C87BA15606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861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2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5486401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3852864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2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3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10" name="Slide Number Placeholder 3"/>
          <p:cNvSpPr txBox="1">
            <a:spLocks noGrp="1"/>
          </p:cNvSpPr>
          <p:nvPr userDrawn="1"/>
        </p:nvSpPr>
        <p:spPr>
          <a:xfrm>
            <a:off x="8229600" y="6356351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>
              <a:spcBef>
                <a:spcPts val="500"/>
              </a:spcBef>
            </a:pPr>
            <a:fld id="{998386AB-805C-408A-8B69-3A3662B085DE}" type="slidenum">
              <a:rPr lang="en-US" altLang="en-US" sz="1200">
                <a:solidFill>
                  <a:srgbClr val="424242"/>
                </a:solidFill>
                <a:latin typeface="Verdana" pitchFamily="34" charset="0"/>
              </a:rPr>
              <a:pPr>
                <a:spcBef>
                  <a:spcPts val="5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Building Java Programs</a:t>
            </a:r>
            <a:br>
              <a:rPr lang="en-US" altLang="en-US"/>
            </a:br>
            <a:r>
              <a:rPr lang="en-US" altLang="en-US"/>
              <a:t>Chapter 18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Advanced Data Structures:</a:t>
            </a:r>
            <a:br>
              <a:rPr lang="en-US" altLang="en-US" dirty="0"/>
            </a:br>
            <a:r>
              <a:rPr lang="en-US" altLang="en-US" dirty="0"/>
              <a:t>Hashing and </a:t>
            </a:r>
            <a:r>
              <a:rPr lang="en-US" altLang="en-US" dirty="0" smtClean="0"/>
              <a:t>Heaps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812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details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would we implement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altLang="en-US" dirty="0"/>
              <a:t> on our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HashIntSet</a:t>
            </a:r>
            <a:r>
              <a:rPr lang="en-US" altLang="en-US" dirty="0"/>
              <a:t>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en-US" sz="2000" dirty="0">
                <a:latin typeface="Courier New" pitchFamily="49" charset="0"/>
                <a:cs typeface="Courier New" pitchFamily="49" charset="0"/>
              </a:rPr>
              <a:t>(set);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[11, 24, 54, 37, 49]</a:t>
            </a:r>
          </a:p>
        </p:txBody>
      </p:sp>
      <p:graphicFrame>
        <p:nvGraphicFramePr>
          <p:cNvPr id="6103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417405"/>
              </p:ext>
            </p:extLst>
          </p:nvPr>
        </p:nvGraphicFramePr>
        <p:xfrm>
          <a:off x="1143000" y="2209800"/>
          <a:ext cx="7238999" cy="1188720"/>
        </p:xfrm>
        <a:graphic>
          <a:graphicData uri="http://schemas.openxmlformats.org/drawingml/2006/table">
            <a:tbl>
              <a:tblPr/>
              <a:tblGrid>
                <a:gridCol w="1010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0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7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 Hash Arrays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5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Separate chaining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7924800" cy="5181600"/>
          </a:xfrm>
        </p:spPr>
        <p:txBody>
          <a:bodyPr/>
          <a:lstStyle/>
          <a:p>
            <a:r>
              <a:rPr lang="en-US" altLang="en-US" b="1" dirty="0"/>
              <a:t>separate chaining</a:t>
            </a:r>
            <a:r>
              <a:rPr lang="en-US" altLang="en-US" dirty="0"/>
              <a:t>: Solving collisions by storing a list at each index.</a:t>
            </a:r>
          </a:p>
          <a:p>
            <a:pPr lvl="1"/>
            <a:r>
              <a:rPr lang="en-US" altLang="en-US" dirty="0"/>
              <a:t>add/contains/remove must traverse lists, but the lists are short</a:t>
            </a:r>
          </a:p>
          <a:p>
            <a:pPr lvl="1"/>
            <a:r>
              <a:rPr lang="en-US" altLang="en-US" dirty="0"/>
              <a:t>impossible to "run out" of indexes, unlike with probing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private class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public Node next;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6113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03467"/>
              </p:ext>
            </p:extLst>
          </p:nvPr>
        </p:nvGraphicFramePr>
        <p:xfrm>
          <a:off x="2667000" y="2819400"/>
          <a:ext cx="5662613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1370" name="Group 42"/>
          <p:cNvGraphicFramePr>
            <a:graphicFrameLocks noGrp="1"/>
          </p:cNvGraphicFramePr>
          <p:nvPr/>
        </p:nvGraphicFramePr>
        <p:xfrm>
          <a:off x="5334000" y="47101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1376" name="Line 48"/>
          <p:cNvSpPr>
            <a:spLocks noChangeShapeType="1"/>
          </p:cNvSpPr>
          <p:nvPr/>
        </p:nvSpPr>
        <p:spPr bwMode="auto">
          <a:xfrm>
            <a:off x="5562600" y="4267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377" name="Group 49"/>
          <p:cNvGraphicFramePr>
            <a:graphicFrameLocks noGrp="1"/>
          </p:cNvGraphicFramePr>
          <p:nvPr/>
        </p:nvGraphicFramePr>
        <p:xfrm>
          <a:off x="5334000" y="55483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1383" name="Line 55"/>
          <p:cNvSpPr>
            <a:spLocks noChangeShapeType="1"/>
          </p:cNvSpPr>
          <p:nvPr/>
        </p:nvSpPr>
        <p:spPr bwMode="auto">
          <a:xfrm>
            <a:off x="5562600" y="51054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384" name="Group 56"/>
          <p:cNvGraphicFramePr>
            <a:graphicFrameLocks noGrp="1"/>
          </p:cNvGraphicFramePr>
          <p:nvPr/>
        </p:nvGraphicFramePr>
        <p:xfrm>
          <a:off x="5334000" y="38719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1390" name="Line 62"/>
          <p:cNvSpPr>
            <a:spLocks noChangeShapeType="1"/>
          </p:cNvSpPr>
          <p:nvPr/>
        </p:nvSpPr>
        <p:spPr bwMode="auto">
          <a:xfrm>
            <a:off x="55626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391" name="Group 63"/>
          <p:cNvGraphicFramePr>
            <a:graphicFrameLocks noGrp="1"/>
          </p:cNvGraphicFramePr>
          <p:nvPr/>
        </p:nvGraphicFramePr>
        <p:xfrm>
          <a:off x="3886200" y="38719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1397" name="Line 69"/>
          <p:cNvSpPr>
            <a:spLocks noChangeShapeType="1"/>
          </p:cNvSpPr>
          <p:nvPr/>
        </p:nvSpPr>
        <p:spPr bwMode="auto">
          <a:xfrm>
            <a:off x="41148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398" name="Group 70"/>
          <p:cNvGraphicFramePr>
            <a:graphicFrameLocks noGrp="1"/>
          </p:cNvGraphicFramePr>
          <p:nvPr/>
        </p:nvGraphicFramePr>
        <p:xfrm>
          <a:off x="6858000" y="38719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1404" name="Line 76"/>
          <p:cNvSpPr>
            <a:spLocks noChangeShapeType="1"/>
          </p:cNvSpPr>
          <p:nvPr/>
        </p:nvSpPr>
        <p:spPr bwMode="auto">
          <a:xfrm>
            <a:off x="71120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1405" name="Group 77"/>
          <p:cNvGraphicFramePr>
            <a:graphicFrameLocks noGrp="1"/>
          </p:cNvGraphicFramePr>
          <p:nvPr/>
        </p:nvGraphicFramePr>
        <p:xfrm>
          <a:off x="7848600" y="38719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1411" name="Line 83"/>
          <p:cNvSpPr>
            <a:spLocks noChangeShapeType="1"/>
          </p:cNvSpPr>
          <p:nvPr/>
        </p:nvSpPr>
        <p:spPr bwMode="auto">
          <a:xfrm>
            <a:off x="8102600" y="34290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1412" name="Line 84"/>
          <p:cNvSpPr>
            <a:spLocks noChangeShapeType="1"/>
          </p:cNvSpPr>
          <p:nvPr/>
        </p:nvSpPr>
        <p:spPr bwMode="auto">
          <a:xfrm flipH="1">
            <a:off x="3505200" y="32766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1413" name="Line 85"/>
          <p:cNvSpPr>
            <a:spLocks noChangeShapeType="1"/>
          </p:cNvSpPr>
          <p:nvPr/>
        </p:nvSpPr>
        <p:spPr bwMode="auto">
          <a:xfrm flipH="1">
            <a:off x="4419600" y="32766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1414" name="Line 86"/>
          <p:cNvSpPr>
            <a:spLocks noChangeShapeType="1"/>
          </p:cNvSpPr>
          <p:nvPr/>
        </p:nvSpPr>
        <p:spPr bwMode="auto">
          <a:xfrm flipH="1">
            <a:off x="4876800" y="32766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1415" name="Line 87"/>
          <p:cNvSpPr>
            <a:spLocks noChangeShapeType="1"/>
          </p:cNvSpPr>
          <p:nvPr/>
        </p:nvSpPr>
        <p:spPr bwMode="auto">
          <a:xfrm flipH="1">
            <a:off x="5867400" y="32766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1416" name="Line 88"/>
          <p:cNvSpPr>
            <a:spLocks noChangeShapeType="1"/>
          </p:cNvSpPr>
          <p:nvPr/>
        </p:nvSpPr>
        <p:spPr bwMode="auto">
          <a:xfrm flipH="1">
            <a:off x="6400800" y="32766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1417" name="Line 89"/>
          <p:cNvSpPr>
            <a:spLocks noChangeShapeType="1"/>
          </p:cNvSpPr>
          <p:nvPr/>
        </p:nvSpPr>
        <p:spPr bwMode="auto">
          <a:xfrm flipH="1">
            <a:off x="7391400" y="3276600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HashIntSet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Let's implement a hash set of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/>
              <a:t>s using separate chaining.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public class </a:t>
            </a:r>
            <a:r>
              <a:rPr lang="en-US" altLang="en-US" sz="2000" b="1">
                <a:latin typeface="Courier New" pitchFamily="49" charset="0"/>
              </a:rPr>
              <a:t>HashIntSet</a:t>
            </a:r>
            <a:r>
              <a:rPr lang="en-US" altLang="en-US" sz="2000">
                <a:latin typeface="Courier New" pitchFamily="49" charset="0"/>
              </a:rPr>
              <a:t> implements IntSet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urier New" pitchFamily="49" charset="0"/>
              </a:rPr>
              <a:t>    // array of linked lists;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solidFill>
                  <a:srgbClr val="006600"/>
                </a:solidFill>
                <a:latin typeface="Courier New" pitchFamily="49" charset="0"/>
              </a:rPr>
              <a:t>    // elements[i] = front of list #i (null if empty)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private </a:t>
            </a:r>
            <a:r>
              <a:rPr lang="en-US" altLang="en-US" sz="2000" b="1">
                <a:latin typeface="Courier New" pitchFamily="49" charset="0"/>
              </a:rPr>
              <a:t>Node[]</a:t>
            </a:r>
            <a:r>
              <a:rPr lang="en-US" altLang="en-US" sz="2000">
                <a:latin typeface="Courier New" pitchFamily="49" charset="0"/>
              </a:rPr>
              <a:t> elements;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private int size;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</a:rPr>
              <a:t>    // constructs new empty set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public HashIntSet()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elements = new Node[10];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size = 0;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endParaRPr lang="en-US" altLang="en-US" sz="2000">
              <a:latin typeface="Courier New" pitchFamily="49" charset="0"/>
            </a:endParaRP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solidFill>
                  <a:srgbClr val="008000"/>
                </a:solidFill>
                <a:latin typeface="Courier New" pitchFamily="49" charset="0"/>
              </a:rPr>
              <a:t>    // hash function maps values to indexes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private int </a:t>
            </a:r>
            <a:r>
              <a:rPr lang="en-US" altLang="en-US" sz="2000" b="1">
                <a:latin typeface="Courier New" pitchFamily="49" charset="0"/>
              </a:rPr>
              <a:t>hash</a:t>
            </a:r>
            <a:r>
              <a:rPr lang="en-US" altLang="en-US" sz="2000">
                <a:latin typeface="Courier New" pitchFamily="49" charset="0"/>
              </a:rPr>
              <a:t>(int value) {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    return Math.abs(value) % elements.length;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}</a:t>
            </a:r>
          </a:p>
          <a:p>
            <a:pPr lvl="1">
              <a:lnSpc>
                <a:spcPct val="65000"/>
              </a:lnSpc>
              <a:buFontTx/>
              <a:buNone/>
            </a:pPr>
            <a:r>
              <a:rPr lang="en-US" altLang="en-US" sz="2000">
                <a:latin typeface="Courier New" pitchFamily="49" charset="0"/>
              </a:rPr>
              <a:t>    ...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7007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add operation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do we add an element to the hash table?</a:t>
            </a:r>
          </a:p>
          <a:p>
            <a:pPr lvl="1"/>
            <a:r>
              <a:rPr lang="en-US" altLang="en-US" dirty="0"/>
              <a:t>When you want to modify a linked list, you must either change the list's front reference, 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 dirty="0"/>
              <a:t> field of a node in the list.</a:t>
            </a:r>
          </a:p>
          <a:p>
            <a:pPr lvl="1"/>
            <a:r>
              <a:rPr lang="en-US" altLang="en-US" dirty="0"/>
              <a:t>Where in the list should we add the new element?</a:t>
            </a:r>
          </a:p>
          <a:p>
            <a:pPr lvl="1"/>
            <a:r>
              <a:rPr lang="en-US" altLang="en-US" dirty="0"/>
              <a:t>Must make sure to avoid duplicates.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(24);</a:t>
            </a:r>
          </a:p>
        </p:txBody>
      </p:sp>
      <p:graphicFrame>
        <p:nvGraphicFramePr>
          <p:cNvPr id="6133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99906"/>
              </p:ext>
            </p:extLst>
          </p:nvPr>
        </p:nvGraphicFramePr>
        <p:xfrm>
          <a:off x="2590800" y="3567113"/>
          <a:ext cx="5662613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3418" name="Group 42"/>
          <p:cNvGraphicFramePr>
            <a:graphicFrameLocks noGrp="1"/>
          </p:cNvGraphicFramePr>
          <p:nvPr/>
        </p:nvGraphicFramePr>
        <p:xfrm>
          <a:off x="5232400" y="46339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3424" name="Group 48"/>
          <p:cNvGraphicFramePr>
            <a:graphicFrameLocks noGrp="1"/>
          </p:cNvGraphicFramePr>
          <p:nvPr/>
        </p:nvGraphicFramePr>
        <p:xfrm>
          <a:off x="5232400" y="54721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3430" name="Line 54"/>
          <p:cNvSpPr>
            <a:spLocks noChangeShapeType="1"/>
          </p:cNvSpPr>
          <p:nvPr/>
        </p:nvSpPr>
        <p:spPr bwMode="auto">
          <a:xfrm>
            <a:off x="5486400" y="50292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3431" name="Group 55"/>
          <p:cNvGraphicFramePr>
            <a:graphicFrameLocks noGrp="1"/>
          </p:cNvGraphicFramePr>
          <p:nvPr/>
        </p:nvGraphicFramePr>
        <p:xfrm>
          <a:off x="3962400" y="55483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3437" name="Line 61"/>
          <p:cNvSpPr>
            <a:spLocks noChangeShapeType="1"/>
          </p:cNvSpPr>
          <p:nvPr/>
        </p:nvSpPr>
        <p:spPr bwMode="auto">
          <a:xfrm>
            <a:off x="5486400" y="41767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3438" name="Group 62"/>
          <p:cNvGraphicFramePr>
            <a:graphicFrameLocks noGrp="1"/>
          </p:cNvGraphicFramePr>
          <p:nvPr/>
        </p:nvGraphicFramePr>
        <p:xfrm>
          <a:off x="3810000" y="46196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3444" name="Line 68"/>
          <p:cNvSpPr>
            <a:spLocks noChangeShapeType="1"/>
          </p:cNvSpPr>
          <p:nvPr/>
        </p:nvSpPr>
        <p:spPr bwMode="auto">
          <a:xfrm>
            <a:off x="4038600" y="41767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3445" name="Group 69"/>
          <p:cNvGraphicFramePr>
            <a:graphicFrameLocks noGrp="1"/>
          </p:cNvGraphicFramePr>
          <p:nvPr/>
        </p:nvGraphicFramePr>
        <p:xfrm>
          <a:off x="6781800" y="46196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3451" name="Line 75"/>
          <p:cNvSpPr>
            <a:spLocks noChangeShapeType="1"/>
          </p:cNvSpPr>
          <p:nvPr/>
        </p:nvSpPr>
        <p:spPr bwMode="auto">
          <a:xfrm>
            <a:off x="7035800" y="41767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3452" name="Group 76"/>
          <p:cNvGraphicFramePr>
            <a:graphicFrameLocks noGrp="1"/>
          </p:cNvGraphicFramePr>
          <p:nvPr/>
        </p:nvGraphicFramePr>
        <p:xfrm>
          <a:off x="7772400" y="46196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3458" name="Line 82"/>
          <p:cNvSpPr>
            <a:spLocks noChangeShapeType="1"/>
          </p:cNvSpPr>
          <p:nvPr/>
        </p:nvSpPr>
        <p:spPr bwMode="auto">
          <a:xfrm>
            <a:off x="8026400" y="41767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59" name="Line 83"/>
          <p:cNvSpPr>
            <a:spLocks noChangeShapeType="1"/>
          </p:cNvSpPr>
          <p:nvPr/>
        </p:nvSpPr>
        <p:spPr bwMode="auto">
          <a:xfrm flipH="1">
            <a:off x="3429000" y="40243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3460" name="Line 84"/>
          <p:cNvSpPr>
            <a:spLocks noChangeShapeType="1"/>
          </p:cNvSpPr>
          <p:nvPr/>
        </p:nvSpPr>
        <p:spPr bwMode="auto">
          <a:xfrm flipH="1">
            <a:off x="4343400" y="40243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3461" name="Line 85"/>
          <p:cNvSpPr>
            <a:spLocks noChangeShapeType="1"/>
          </p:cNvSpPr>
          <p:nvPr/>
        </p:nvSpPr>
        <p:spPr bwMode="auto">
          <a:xfrm flipH="1">
            <a:off x="4800600" y="40243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3462" name="Line 86"/>
          <p:cNvSpPr>
            <a:spLocks noChangeShapeType="1"/>
          </p:cNvSpPr>
          <p:nvPr/>
        </p:nvSpPr>
        <p:spPr bwMode="auto">
          <a:xfrm flipH="1">
            <a:off x="5791200" y="40243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3463" name="Line 87"/>
          <p:cNvSpPr>
            <a:spLocks noChangeShapeType="1"/>
          </p:cNvSpPr>
          <p:nvPr/>
        </p:nvSpPr>
        <p:spPr bwMode="auto">
          <a:xfrm flipH="1">
            <a:off x="6324600" y="40243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3464" name="Line 88"/>
          <p:cNvSpPr>
            <a:spLocks noChangeShapeType="1"/>
          </p:cNvSpPr>
          <p:nvPr/>
        </p:nvSpPr>
        <p:spPr bwMode="auto">
          <a:xfrm flipH="1">
            <a:off x="7315200" y="40243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3465" name="Text Box 89"/>
          <p:cNvSpPr txBox="1">
            <a:spLocks noChangeArrowheads="1"/>
          </p:cNvSpPr>
          <p:nvPr/>
        </p:nvSpPr>
        <p:spPr bwMode="auto">
          <a:xfrm>
            <a:off x="2870200" y="556260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libri" pitchFamily="34" charset="0"/>
              </a:rPr>
              <a:t>new node</a:t>
            </a:r>
          </a:p>
        </p:txBody>
      </p:sp>
      <p:sp>
        <p:nvSpPr>
          <p:cNvPr id="613466" name="Line 90"/>
          <p:cNvSpPr>
            <a:spLocks noChangeShapeType="1"/>
          </p:cNvSpPr>
          <p:nvPr/>
        </p:nvSpPr>
        <p:spPr bwMode="auto">
          <a:xfrm flipV="1">
            <a:off x="4470400" y="4786313"/>
            <a:ext cx="7620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67" name="Line 91"/>
          <p:cNvSpPr>
            <a:spLocks noChangeShapeType="1"/>
          </p:cNvSpPr>
          <p:nvPr/>
        </p:nvSpPr>
        <p:spPr bwMode="auto">
          <a:xfrm flipH="1">
            <a:off x="4241800" y="4176713"/>
            <a:ext cx="1219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3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3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13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3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3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3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3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37" grpId="0" animBg="1"/>
      <p:bldP spid="613466" grpId="0" animBg="1"/>
      <p:bldP spid="6134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add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610600" cy="5181600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public void </a:t>
            </a:r>
            <a:r>
              <a:rPr lang="en-US" altLang="en-US" sz="1800" b="1" dirty="0">
                <a:latin typeface="Courier New" pitchFamily="49" charset="0"/>
              </a:rPr>
              <a:t>add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value) {</a:t>
            </a:r>
            <a:endParaRPr lang="en-US" altLang="en-US" sz="1800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if (!contains(value))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h = hash(value);           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 add to front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Node </a:t>
            </a:r>
            <a:r>
              <a:rPr lang="en-US" altLang="en-US" sz="1800" dirty="0" err="1">
                <a:latin typeface="Courier New" pitchFamily="49" charset="0"/>
              </a:rPr>
              <a:t>newNode</a:t>
            </a:r>
            <a:r>
              <a:rPr lang="en-US" altLang="en-US" sz="1800" dirty="0">
                <a:latin typeface="Courier New" pitchFamily="49" charset="0"/>
              </a:rPr>
              <a:t> = new Node(value);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 of list #h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</a:rPr>
              <a:t>newNode.next</a:t>
            </a:r>
            <a:r>
              <a:rPr lang="en-US" altLang="en-US" sz="1800" dirty="0">
                <a:latin typeface="Courier New" pitchFamily="49" charset="0"/>
              </a:rPr>
              <a:t> = elements[h];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elements[h] = </a:t>
            </a:r>
            <a:r>
              <a:rPr lang="en-US" altLang="en-US" sz="1800" dirty="0" err="1">
                <a:latin typeface="Courier New" pitchFamily="49" charset="0"/>
              </a:rPr>
              <a:t>newNode</a:t>
            </a:r>
            <a:r>
              <a:rPr lang="en-US" altLang="en-US" sz="1800" dirty="0">
                <a:latin typeface="Courier New" pitchFamily="49" charset="0"/>
              </a:rPr>
              <a:t>;</a:t>
            </a:r>
            <a:endParaRPr lang="en-US" altLang="en-US" sz="1800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size++;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  <a:endParaRPr lang="en-US" altLang="en-US" sz="1800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}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9722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contains operation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How do we search for an element in the hash table?</a:t>
            </a:r>
          </a:p>
          <a:p>
            <a:pPr lvl="1"/>
            <a:r>
              <a:rPr lang="en-US" altLang="en-US" dirty="0"/>
              <a:t>Must loop through the linked list for the appropriate hash index,</a:t>
            </a:r>
            <a:br>
              <a:rPr lang="en-US" altLang="en-US" dirty="0"/>
            </a:br>
            <a:r>
              <a:rPr lang="en-US" altLang="en-US" dirty="0"/>
              <a:t>looking for the desired value.</a:t>
            </a:r>
          </a:p>
          <a:p>
            <a:pPr lvl="1"/>
            <a:r>
              <a:rPr lang="en-US" altLang="en-US" dirty="0"/>
              <a:t>Looping through a linked list requires a "current" node reference.</a:t>
            </a:r>
          </a:p>
          <a:p>
            <a:pPr lvl="1"/>
            <a:endParaRPr lang="en-US" altLang="en-US" sz="2000" dirty="0">
              <a:latin typeface="Courier New" pitchFamily="49" charset="0"/>
            </a:endParaRPr>
          </a:p>
          <a:p>
            <a:pPr lvl="1"/>
            <a:endParaRPr lang="en-US" altLang="en-US" sz="2000" dirty="0">
              <a:latin typeface="Courier New" pitchFamily="49" charset="0"/>
            </a:endParaRPr>
          </a:p>
          <a:p>
            <a:pPr lvl="1"/>
            <a:endParaRPr lang="en-US" altLang="en-US" sz="2000" dirty="0">
              <a:latin typeface="Courier New" pitchFamily="49" charset="0"/>
            </a:endParaRPr>
          </a:p>
          <a:p>
            <a:pPr lvl="1"/>
            <a:endParaRPr lang="en-US" altLang="en-US" sz="2000" dirty="0">
              <a:latin typeface="Courier New" pitchFamily="49" charset="0"/>
            </a:endParaRPr>
          </a:p>
          <a:p>
            <a:pPr lvl="1"/>
            <a:endParaRPr lang="en-US" altLang="en-US" sz="2000" dirty="0">
              <a:latin typeface="Courier New" pitchFamily="49" charset="0"/>
            </a:endParaRPr>
          </a:p>
          <a:p>
            <a:pPr lvl="1"/>
            <a:endParaRPr lang="en-US" altLang="en-US" sz="2000" dirty="0">
              <a:latin typeface="Courier New" pitchFamily="49" charset="0"/>
            </a:endParaRPr>
          </a:p>
          <a:p>
            <a:pPr lvl="1"/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800" dirty="0" err="1">
                <a:latin typeface="Courier New" pitchFamily="49" charset="0"/>
              </a:rPr>
              <a:t>set.contains</a:t>
            </a:r>
            <a:r>
              <a:rPr lang="en-US" altLang="en-US" sz="1800" dirty="0">
                <a:latin typeface="Courier New" pitchFamily="49" charset="0"/>
              </a:rPr>
              <a:t>(14)  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// true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>
                <a:latin typeface="Courier New" pitchFamily="49" charset="0"/>
              </a:rPr>
              <a:t>set.contains</a:t>
            </a:r>
            <a:r>
              <a:rPr lang="en-US" altLang="en-US" sz="1800" dirty="0">
                <a:latin typeface="Courier New" pitchFamily="49" charset="0"/>
              </a:rPr>
              <a:t>(84)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  // false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 err="1">
                <a:latin typeface="Courier New" pitchFamily="49" charset="0"/>
              </a:rPr>
              <a:t>set.contains</a:t>
            </a:r>
            <a:r>
              <a:rPr lang="en-US" altLang="en-US" sz="1800" dirty="0">
                <a:latin typeface="Courier New" pitchFamily="49" charset="0"/>
              </a:rPr>
              <a:t>(53)</a:t>
            </a:r>
            <a:r>
              <a:rPr lang="en-US" altLang="en-US" sz="1800" dirty="0">
                <a:solidFill>
                  <a:srgbClr val="006600"/>
                </a:solidFill>
                <a:latin typeface="Courier New" pitchFamily="49" charset="0"/>
              </a:rPr>
              <a:t>  // false</a:t>
            </a:r>
            <a:endParaRPr lang="en-US" altLang="en-US" sz="1800" dirty="0"/>
          </a:p>
        </p:txBody>
      </p:sp>
      <p:graphicFrame>
        <p:nvGraphicFramePr>
          <p:cNvPr id="6154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09983"/>
              </p:ext>
            </p:extLst>
          </p:nvPr>
        </p:nvGraphicFramePr>
        <p:xfrm>
          <a:off x="3073400" y="3109913"/>
          <a:ext cx="5662613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5466" name="Group 42"/>
          <p:cNvGraphicFramePr>
            <a:graphicFrameLocks noGrp="1"/>
          </p:cNvGraphicFramePr>
          <p:nvPr/>
        </p:nvGraphicFramePr>
        <p:xfrm>
          <a:off x="5740400" y="48625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472" name="Line 48"/>
          <p:cNvSpPr>
            <a:spLocks noChangeShapeType="1"/>
          </p:cNvSpPr>
          <p:nvPr/>
        </p:nvSpPr>
        <p:spPr bwMode="auto">
          <a:xfrm>
            <a:off x="5969000" y="45577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73" name="Group 49"/>
          <p:cNvGraphicFramePr>
            <a:graphicFrameLocks noGrp="1"/>
          </p:cNvGraphicFramePr>
          <p:nvPr/>
        </p:nvGraphicFramePr>
        <p:xfrm>
          <a:off x="5740400" y="55483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479" name="Line 55"/>
          <p:cNvSpPr>
            <a:spLocks noChangeShapeType="1"/>
          </p:cNvSpPr>
          <p:nvPr/>
        </p:nvSpPr>
        <p:spPr bwMode="auto">
          <a:xfrm>
            <a:off x="5969000" y="52435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80" name="Group 56"/>
          <p:cNvGraphicFramePr>
            <a:graphicFrameLocks noGrp="1"/>
          </p:cNvGraphicFramePr>
          <p:nvPr/>
        </p:nvGraphicFramePr>
        <p:xfrm>
          <a:off x="5740400" y="41624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486" name="Line 62"/>
          <p:cNvSpPr>
            <a:spLocks noChangeShapeType="1"/>
          </p:cNvSpPr>
          <p:nvPr/>
        </p:nvSpPr>
        <p:spPr bwMode="auto">
          <a:xfrm>
            <a:off x="5969000" y="3719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87" name="Group 63"/>
          <p:cNvGraphicFramePr>
            <a:graphicFrameLocks noGrp="1"/>
          </p:cNvGraphicFramePr>
          <p:nvPr/>
        </p:nvGraphicFramePr>
        <p:xfrm>
          <a:off x="4292600" y="41624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493" name="Line 69"/>
          <p:cNvSpPr>
            <a:spLocks noChangeShapeType="1"/>
          </p:cNvSpPr>
          <p:nvPr/>
        </p:nvSpPr>
        <p:spPr bwMode="auto">
          <a:xfrm>
            <a:off x="4521200" y="3719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494" name="Group 70"/>
          <p:cNvGraphicFramePr>
            <a:graphicFrameLocks noGrp="1"/>
          </p:cNvGraphicFramePr>
          <p:nvPr/>
        </p:nvGraphicFramePr>
        <p:xfrm>
          <a:off x="7264400" y="41624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500" name="Line 76"/>
          <p:cNvSpPr>
            <a:spLocks noChangeShapeType="1"/>
          </p:cNvSpPr>
          <p:nvPr/>
        </p:nvSpPr>
        <p:spPr bwMode="auto">
          <a:xfrm>
            <a:off x="7518400" y="3719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5501" name="Group 77"/>
          <p:cNvGraphicFramePr>
            <a:graphicFrameLocks noGrp="1"/>
          </p:cNvGraphicFramePr>
          <p:nvPr/>
        </p:nvGraphicFramePr>
        <p:xfrm>
          <a:off x="8255000" y="41624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507" name="Line 83"/>
          <p:cNvSpPr>
            <a:spLocks noChangeShapeType="1"/>
          </p:cNvSpPr>
          <p:nvPr/>
        </p:nvSpPr>
        <p:spPr bwMode="auto">
          <a:xfrm>
            <a:off x="8509000" y="3719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08" name="Line 84"/>
          <p:cNvSpPr>
            <a:spLocks noChangeShapeType="1"/>
          </p:cNvSpPr>
          <p:nvPr/>
        </p:nvSpPr>
        <p:spPr bwMode="auto">
          <a:xfrm flipH="1">
            <a:off x="3911600" y="3567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509" name="Line 85"/>
          <p:cNvSpPr>
            <a:spLocks noChangeShapeType="1"/>
          </p:cNvSpPr>
          <p:nvPr/>
        </p:nvSpPr>
        <p:spPr bwMode="auto">
          <a:xfrm flipH="1">
            <a:off x="4826000" y="3567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510" name="Line 86"/>
          <p:cNvSpPr>
            <a:spLocks noChangeShapeType="1"/>
          </p:cNvSpPr>
          <p:nvPr/>
        </p:nvSpPr>
        <p:spPr bwMode="auto">
          <a:xfrm flipH="1">
            <a:off x="5283200" y="3567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511" name="Line 87"/>
          <p:cNvSpPr>
            <a:spLocks noChangeShapeType="1"/>
          </p:cNvSpPr>
          <p:nvPr/>
        </p:nvSpPr>
        <p:spPr bwMode="auto">
          <a:xfrm flipH="1">
            <a:off x="6273800" y="3567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512" name="Line 88"/>
          <p:cNvSpPr>
            <a:spLocks noChangeShapeType="1"/>
          </p:cNvSpPr>
          <p:nvPr/>
        </p:nvSpPr>
        <p:spPr bwMode="auto">
          <a:xfrm flipH="1">
            <a:off x="6807200" y="3567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513" name="Line 89"/>
          <p:cNvSpPr>
            <a:spLocks noChangeShapeType="1"/>
          </p:cNvSpPr>
          <p:nvPr/>
        </p:nvSpPr>
        <p:spPr bwMode="auto">
          <a:xfrm flipH="1">
            <a:off x="7797800" y="3567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5514" name="Text Box 90"/>
          <p:cNvSpPr txBox="1">
            <a:spLocks noChangeArrowheads="1"/>
          </p:cNvSpPr>
          <p:nvPr/>
        </p:nvSpPr>
        <p:spPr bwMode="auto">
          <a:xfrm>
            <a:off x="4456113" y="4876800"/>
            <a:ext cx="871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libri" pitchFamily="34" charset="0"/>
              </a:rPr>
              <a:t>current</a:t>
            </a:r>
          </a:p>
        </p:txBody>
      </p:sp>
      <p:sp>
        <p:nvSpPr>
          <p:cNvPr id="615515" name="Line 91"/>
          <p:cNvSpPr>
            <a:spLocks noChangeShapeType="1"/>
          </p:cNvSpPr>
          <p:nvPr/>
        </p:nvSpPr>
        <p:spPr bwMode="auto">
          <a:xfrm flipV="1">
            <a:off x="5257800" y="44958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16" name="Line 92"/>
          <p:cNvSpPr>
            <a:spLocks noChangeShapeType="1"/>
          </p:cNvSpPr>
          <p:nvPr/>
        </p:nvSpPr>
        <p:spPr bwMode="auto">
          <a:xfrm flipV="1">
            <a:off x="5334000" y="5067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17" name="Line 93"/>
          <p:cNvSpPr>
            <a:spLocks noChangeShapeType="1"/>
          </p:cNvSpPr>
          <p:nvPr/>
        </p:nvSpPr>
        <p:spPr bwMode="auto">
          <a:xfrm>
            <a:off x="5276850" y="5226050"/>
            <a:ext cx="361950" cy="412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9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15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15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5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15" grpId="0" animBg="1"/>
      <p:bldP spid="615515" grpId="1" animBg="1"/>
      <p:bldP spid="615516" grpId="0" animBg="1"/>
      <p:bldP spid="615516" grpId="1" animBg="1"/>
      <p:bldP spid="6155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contains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public boolean </a:t>
            </a:r>
            <a:r>
              <a:rPr lang="en-US" altLang="en-US" sz="1800" b="1">
                <a:latin typeface="Courier New" pitchFamily="49" charset="0"/>
              </a:rPr>
              <a:t>contains</a:t>
            </a:r>
            <a:r>
              <a:rPr lang="en-US" altLang="en-US" sz="1800">
                <a:latin typeface="Courier New" pitchFamily="49" charset="0"/>
              </a:rPr>
              <a:t>(int value) {</a:t>
            </a:r>
            <a:endParaRPr lang="en-US" altLang="en-US" sz="180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Node current = elements[hash(value)];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while (current != null)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if (current.data == value)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    return true;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current = current.next;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}</a:t>
            </a:r>
            <a:endParaRPr lang="en-US" altLang="en-US" sz="180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return false;</a:t>
            </a:r>
            <a:endParaRPr lang="en-US" altLang="en-US" sz="180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}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1258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remove operation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0375"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r>
              <a:rPr lang="en-US" altLang="en-US" dirty="0"/>
              <a:t>How do we remove an element from the hash table?</a:t>
            </a:r>
          </a:p>
          <a:p>
            <a:pPr marL="854075" lvl="1"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r>
              <a:rPr lang="en-US" altLang="en-US" dirty="0"/>
              <a:t>Cases to consider: front (24), non-front (14), not found (94), null (32)</a:t>
            </a:r>
          </a:p>
          <a:p>
            <a:pPr marL="854075" lvl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r>
              <a:rPr lang="en-US" altLang="en-US" dirty="0"/>
              <a:t>To remove a node from a linked list, you must either change the list's front reference, or the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next</a:t>
            </a:r>
            <a:r>
              <a:rPr lang="en-US" altLang="en-US" dirty="0"/>
              <a:t> field of the </a:t>
            </a:r>
            <a:r>
              <a:rPr lang="en-US" altLang="en-US" i="1" dirty="0"/>
              <a:t>previous</a:t>
            </a:r>
            <a:r>
              <a:rPr lang="en-US" altLang="en-US" dirty="0"/>
              <a:t> node in the list.</a:t>
            </a:r>
          </a:p>
          <a:p>
            <a:pPr marL="854075" lvl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854075" lvl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854075" lvl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endParaRPr lang="en-US" alt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854075" lvl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endParaRPr lang="en-US" altLang="en-US" sz="1800" dirty="0">
              <a:latin typeface="Courier New" pitchFamily="49" charset="0"/>
              <a:cs typeface="Courier New" pitchFamily="49" charset="0"/>
            </a:endParaRPr>
          </a:p>
          <a:p>
            <a:pPr marL="854075" lvl="1">
              <a:lnSpc>
                <a:spcPct val="90000"/>
              </a:lnSpc>
              <a:tabLst>
                <a:tab pos="860425" algn="l"/>
                <a:tab pos="1143000" algn="l"/>
                <a:tab pos="1431925" algn="l"/>
                <a:tab pos="1774825" algn="l"/>
                <a:tab pos="6172200" algn="l"/>
              </a:tabLst>
            </a:pPr>
            <a:r>
              <a:rPr lang="en-US" altLang="en-US" sz="1800" dirty="0" err="1">
                <a:latin typeface="Courier New" pitchFamily="49" charset="0"/>
                <a:cs typeface="Courier New" pitchFamily="49" charset="0"/>
              </a:rPr>
              <a:t>set.remove</a:t>
            </a:r>
            <a:r>
              <a:rPr lang="en-US" altLang="en-US" sz="1800" dirty="0">
                <a:latin typeface="Courier New" pitchFamily="49" charset="0"/>
                <a:cs typeface="Courier New" pitchFamily="49" charset="0"/>
              </a:rPr>
              <a:t>(54);</a:t>
            </a:r>
          </a:p>
        </p:txBody>
      </p:sp>
      <p:graphicFrame>
        <p:nvGraphicFramePr>
          <p:cNvPr id="617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036304"/>
              </p:ext>
            </p:extLst>
          </p:nvPr>
        </p:nvGraphicFramePr>
        <p:xfrm>
          <a:off x="3048000" y="3490913"/>
          <a:ext cx="5662613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7514" name="Group 42"/>
          <p:cNvGraphicFramePr>
            <a:graphicFrameLocks noGrp="1"/>
          </p:cNvGraphicFramePr>
          <p:nvPr/>
        </p:nvGraphicFramePr>
        <p:xfrm>
          <a:off x="5715000" y="52435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520" name="Line 48"/>
          <p:cNvSpPr>
            <a:spLocks noChangeShapeType="1"/>
          </p:cNvSpPr>
          <p:nvPr/>
        </p:nvSpPr>
        <p:spPr bwMode="auto">
          <a:xfrm>
            <a:off x="5943600" y="49387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21" name="Group 49"/>
          <p:cNvGraphicFramePr>
            <a:graphicFrameLocks noGrp="1"/>
          </p:cNvGraphicFramePr>
          <p:nvPr/>
        </p:nvGraphicFramePr>
        <p:xfrm>
          <a:off x="5715000" y="5929313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527" name="Line 55"/>
          <p:cNvSpPr>
            <a:spLocks noChangeShapeType="1"/>
          </p:cNvSpPr>
          <p:nvPr/>
        </p:nvSpPr>
        <p:spPr bwMode="auto">
          <a:xfrm>
            <a:off x="5943600" y="56245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28" name="Group 56"/>
          <p:cNvGraphicFramePr>
            <a:graphicFrameLocks noGrp="1"/>
          </p:cNvGraphicFramePr>
          <p:nvPr/>
        </p:nvGraphicFramePr>
        <p:xfrm>
          <a:off x="5715000" y="45434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534" name="Line 62"/>
          <p:cNvSpPr>
            <a:spLocks noChangeShapeType="1"/>
          </p:cNvSpPr>
          <p:nvPr/>
        </p:nvSpPr>
        <p:spPr bwMode="auto">
          <a:xfrm>
            <a:off x="5943600" y="4100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35" name="Group 63"/>
          <p:cNvGraphicFramePr>
            <a:graphicFrameLocks noGrp="1"/>
          </p:cNvGraphicFramePr>
          <p:nvPr/>
        </p:nvGraphicFramePr>
        <p:xfrm>
          <a:off x="4267200" y="45434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541" name="Line 69"/>
          <p:cNvSpPr>
            <a:spLocks noChangeShapeType="1"/>
          </p:cNvSpPr>
          <p:nvPr/>
        </p:nvSpPr>
        <p:spPr bwMode="auto">
          <a:xfrm>
            <a:off x="4495800" y="4100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42" name="Group 70"/>
          <p:cNvGraphicFramePr>
            <a:graphicFrameLocks noGrp="1"/>
          </p:cNvGraphicFramePr>
          <p:nvPr/>
        </p:nvGraphicFramePr>
        <p:xfrm>
          <a:off x="7239000" y="45434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548" name="Line 76"/>
          <p:cNvSpPr>
            <a:spLocks noChangeShapeType="1"/>
          </p:cNvSpPr>
          <p:nvPr/>
        </p:nvSpPr>
        <p:spPr bwMode="auto">
          <a:xfrm>
            <a:off x="7493000" y="4100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7549" name="Group 77"/>
          <p:cNvGraphicFramePr>
            <a:graphicFrameLocks noGrp="1"/>
          </p:cNvGraphicFramePr>
          <p:nvPr/>
        </p:nvGraphicFramePr>
        <p:xfrm>
          <a:off x="8229600" y="4543425"/>
          <a:ext cx="508000" cy="396240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7555" name="Line 83"/>
          <p:cNvSpPr>
            <a:spLocks noChangeShapeType="1"/>
          </p:cNvSpPr>
          <p:nvPr/>
        </p:nvSpPr>
        <p:spPr bwMode="auto">
          <a:xfrm>
            <a:off x="8483600" y="41005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56" name="Line 84"/>
          <p:cNvSpPr>
            <a:spLocks noChangeShapeType="1"/>
          </p:cNvSpPr>
          <p:nvPr/>
        </p:nvSpPr>
        <p:spPr bwMode="auto">
          <a:xfrm flipH="1">
            <a:off x="3886200" y="3948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7557" name="Line 85"/>
          <p:cNvSpPr>
            <a:spLocks noChangeShapeType="1"/>
          </p:cNvSpPr>
          <p:nvPr/>
        </p:nvSpPr>
        <p:spPr bwMode="auto">
          <a:xfrm flipH="1">
            <a:off x="4800600" y="3948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7558" name="Line 86"/>
          <p:cNvSpPr>
            <a:spLocks noChangeShapeType="1"/>
          </p:cNvSpPr>
          <p:nvPr/>
        </p:nvSpPr>
        <p:spPr bwMode="auto">
          <a:xfrm flipH="1">
            <a:off x="5257800" y="3948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7559" name="Line 87"/>
          <p:cNvSpPr>
            <a:spLocks noChangeShapeType="1"/>
          </p:cNvSpPr>
          <p:nvPr/>
        </p:nvSpPr>
        <p:spPr bwMode="auto">
          <a:xfrm flipH="1">
            <a:off x="6248400" y="3948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7560" name="Line 88"/>
          <p:cNvSpPr>
            <a:spLocks noChangeShapeType="1"/>
          </p:cNvSpPr>
          <p:nvPr/>
        </p:nvSpPr>
        <p:spPr bwMode="auto">
          <a:xfrm flipH="1">
            <a:off x="6781800" y="3948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7561" name="Line 89"/>
          <p:cNvSpPr>
            <a:spLocks noChangeShapeType="1"/>
          </p:cNvSpPr>
          <p:nvPr/>
        </p:nvSpPr>
        <p:spPr bwMode="auto">
          <a:xfrm flipH="1">
            <a:off x="7772400" y="3948113"/>
            <a:ext cx="381000" cy="304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17562" name="Text Box 90"/>
          <p:cNvSpPr txBox="1">
            <a:spLocks noChangeArrowheads="1"/>
          </p:cNvSpPr>
          <p:nvPr/>
        </p:nvSpPr>
        <p:spPr bwMode="auto">
          <a:xfrm>
            <a:off x="4456113" y="5243513"/>
            <a:ext cx="871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Calibri" pitchFamily="34" charset="0"/>
              </a:rPr>
              <a:t>current</a:t>
            </a:r>
          </a:p>
        </p:txBody>
      </p:sp>
      <p:sp>
        <p:nvSpPr>
          <p:cNvPr id="617563" name="Line 91"/>
          <p:cNvSpPr>
            <a:spLocks noChangeShapeType="1"/>
          </p:cNvSpPr>
          <p:nvPr/>
        </p:nvSpPr>
        <p:spPr bwMode="auto">
          <a:xfrm flipV="1">
            <a:off x="5257800" y="4862513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564" name="Freeform 92"/>
          <p:cNvSpPr>
            <a:spLocks/>
          </p:cNvSpPr>
          <p:nvPr/>
        </p:nvSpPr>
        <p:spPr bwMode="auto">
          <a:xfrm>
            <a:off x="6248400" y="4938713"/>
            <a:ext cx="228600" cy="990600"/>
          </a:xfrm>
          <a:custGeom>
            <a:avLst/>
            <a:gdLst>
              <a:gd name="T0" fmla="*/ 0 w 144"/>
              <a:gd name="T1" fmla="*/ 0 h 624"/>
              <a:gd name="T2" fmla="*/ 144 w 144"/>
              <a:gd name="T3" fmla="*/ 336 h 624"/>
              <a:gd name="T4" fmla="*/ 0 w 144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624">
                <a:moveTo>
                  <a:pt x="0" y="0"/>
                </a:moveTo>
                <a:cubicBezTo>
                  <a:pt x="72" y="116"/>
                  <a:pt x="144" y="232"/>
                  <a:pt x="144" y="336"/>
                </a:cubicBezTo>
                <a:cubicBezTo>
                  <a:pt x="144" y="440"/>
                  <a:pt x="16" y="576"/>
                  <a:pt x="0" y="62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17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17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17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20" grpId="0" animBg="1"/>
      <p:bldP spid="6175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remove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public void </a:t>
            </a:r>
            <a:r>
              <a:rPr lang="en-US" altLang="en-US" sz="1800" b="1">
                <a:latin typeface="Courier New" pitchFamily="49" charset="0"/>
              </a:rPr>
              <a:t>remove</a:t>
            </a:r>
            <a:r>
              <a:rPr lang="en-US" altLang="en-US" sz="1800">
                <a:latin typeface="Courier New" pitchFamily="49" charset="0"/>
              </a:rPr>
              <a:t>(int value) {</a:t>
            </a:r>
            <a:endParaRPr lang="en-US" altLang="en-US" sz="180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int h = hash(value);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if (elements[h] != null &amp;&amp; elements[h].data == value)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elements[h] = elements[h].next;  </a:t>
            </a:r>
            <a:r>
              <a:rPr lang="en-US" altLang="en-US" sz="1800">
                <a:solidFill>
                  <a:srgbClr val="006600"/>
                </a:solidFill>
                <a:latin typeface="Courier New" pitchFamily="49" charset="0"/>
              </a:rPr>
              <a:t>// front case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size--;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} else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Node current = elements[h];      </a:t>
            </a:r>
            <a:r>
              <a:rPr lang="en-US" altLang="en-US" sz="1800">
                <a:solidFill>
                  <a:srgbClr val="006600"/>
                </a:solidFill>
                <a:latin typeface="Courier New" pitchFamily="49" charset="0"/>
              </a:rPr>
              <a:t>// non-front case</a:t>
            </a:r>
            <a:endParaRPr lang="en-US" altLang="en-US" sz="180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while (current != null &amp;&amp; current.next != null)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    if (current.next.data == value)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        current.next = current.next.next;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        size--;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        return;</a:t>
            </a:r>
            <a:endParaRPr lang="en-US" altLang="en-US" sz="180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    current = current.next;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}</a:t>
            </a:r>
            <a:endParaRPr lang="en-US" altLang="en-US" sz="1800">
              <a:solidFill>
                <a:srgbClr val="0066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230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Hashing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Day 2</a:t>
            </a:r>
          </a:p>
          <a:p>
            <a:r>
              <a:rPr lang="en-US" altLang="en-US" dirty="0" smtClean="0"/>
              <a:t>Reading</a:t>
            </a:r>
            <a:r>
              <a:rPr lang="en-US" altLang="en-US" dirty="0"/>
              <a:t>: 18.1</a:t>
            </a:r>
          </a:p>
        </p:txBody>
      </p:sp>
    </p:spTree>
    <p:extLst>
      <p:ext uri="{BB962C8B-B14F-4D97-AF65-F5344CB8AC3E}">
        <p14:creationId xmlns:p14="http://schemas.microsoft.com/office/powerpoint/2010/main" val="423406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Rehashing w/ chaining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Separate chaining handles rehashing similarly to linear probing.</a:t>
            </a:r>
          </a:p>
          <a:p>
            <a:pPr lvl="1"/>
            <a:r>
              <a:rPr lang="en-US" altLang="en-US"/>
              <a:t>Loop over the list in each hash bucket; re-add each element.</a:t>
            </a:r>
          </a:p>
          <a:p>
            <a:pPr lvl="1"/>
            <a:r>
              <a:rPr lang="en-US" altLang="en-US"/>
              <a:t>An optimal implementation re-uses node objects, but this is optional.</a:t>
            </a:r>
          </a:p>
        </p:txBody>
      </p:sp>
      <p:graphicFrame>
        <p:nvGraphicFramePr>
          <p:cNvPr id="6195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35034"/>
              </p:ext>
            </p:extLst>
          </p:nvPr>
        </p:nvGraphicFramePr>
        <p:xfrm>
          <a:off x="914400" y="3139903"/>
          <a:ext cx="5257800" cy="621792"/>
        </p:xfrm>
        <a:graphic>
          <a:graphicData uri="http://schemas.openxmlformats.org/drawingml/2006/table">
            <a:tbl>
              <a:tblPr/>
              <a:tblGrid>
                <a:gridCol w="93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4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3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4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7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74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9562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812285"/>
              </p:ext>
            </p:extLst>
          </p:nvPr>
        </p:nvGraphicFramePr>
        <p:xfrm>
          <a:off x="2209800" y="4015795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568" name="Line 48"/>
          <p:cNvSpPr>
            <a:spLocks noChangeShapeType="1"/>
          </p:cNvSpPr>
          <p:nvPr/>
        </p:nvSpPr>
        <p:spPr bwMode="auto">
          <a:xfrm>
            <a:off x="2425700" y="378719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56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93148"/>
              </p:ext>
            </p:extLst>
          </p:nvPr>
        </p:nvGraphicFramePr>
        <p:xfrm>
          <a:off x="2767012" y="4037566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575" name="Line 55"/>
          <p:cNvSpPr>
            <a:spLocks noChangeShapeType="1"/>
          </p:cNvSpPr>
          <p:nvPr/>
        </p:nvSpPr>
        <p:spPr bwMode="auto">
          <a:xfrm>
            <a:off x="2956379" y="378719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576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85637"/>
              </p:ext>
            </p:extLst>
          </p:nvPr>
        </p:nvGraphicFramePr>
        <p:xfrm>
          <a:off x="3200400" y="4038599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059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9590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88872"/>
              </p:ext>
            </p:extLst>
          </p:nvPr>
        </p:nvGraphicFramePr>
        <p:xfrm>
          <a:off x="4905375" y="4015795"/>
          <a:ext cx="415925" cy="310896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596" name="Line 76"/>
          <p:cNvSpPr>
            <a:spLocks noChangeShapeType="1"/>
          </p:cNvSpPr>
          <p:nvPr/>
        </p:nvSpPr>
        <p:spPr bwMode="auto">
          <a:xfrm>
            <a:off x="5121275" y="378719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59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39284"/>
              </p:ext>
            </p:extLst>
          </p:nvPr>
        </p:nvGraphicFramePr>
        <p:xfrm>
          <a:off x="5791200" y="4009319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603" name="Line 83"/>
          <p:cNvSpPr>
            <a:spLocks noChangeShapeType="1"/>
          </p:cNvSpPr>
          <p:nvPr/>
        </p:nvSpPr>
        <p:spPr bwMode="auto">
          <a:xfrm>
            <a:off x="6007100" y="3780719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604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16759"/>
              </p:ext>
            </p:extLst>
          </p:nvPr>
        </p:nvGraphicFramePr>
        <p:xfrm>
          <a:off x="914400" y="4954588"/>
          <a:ext cx="8001000" cy="1060704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6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38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38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9672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2614"/>
              </p:ext>
            </p:extLst>
          </p:nvPr>
        </p:nvGraphicFramePr>
        <p:xfrm>
          <a:off x="5113337" y="6221966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678" name="Line 158"/>
          <p:cNvSpPr>
            <a:spLocks noChangeShapeType="1"/>
          </p:cNvSpPr>
          <p:nvPr/>
        </p:nvSpPr>
        <p:spPr bwMode="auto">
          <a:xfrm>
            <a:off x="5329237" y="5993366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679" name="Group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68203"/>
              </p:ext>
            </p:extLst>
          </p:nvPr>
        </p:nvGraphicFramePr>
        <p:xfrm>
          <a:off x="2767012" y="6327648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685" name="Line 165"/>
          <p:cNvSpPr>
            <a:spLocks noChangeShapeType="1"/>
          </p:cNvSpPr>
          <p:nvPr/>
        </p:nvSpPr>
        <p:spPr bwMode="auto">
          <a:xfrm>
            <a:off x="2982912" y="609904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686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30725"/>
              </p:ext>
            </p:extLst>
          </p:nvPr>
        </p:nvGraphicFramePr>
        <p:xfrm>
          <a:off x="6781800" y="6257671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9693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72886"/>
              </p:ext>
            </p:extLst>
          </p:nvPr>
        </p:nvGraphicFramePr>
        <p:xfrm>
          <a:off x="3687762" y="6221966"/>
          <a:ext cx="415925" cy="310896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699" name="Line 179"/>
          <p:cNvSpPr>
            <a:spLocks noChangeShapeType="1"/>
          </p:cNvSpPr>
          <p:nvPr/>
        </p:nvSpPr>
        <p:spPr bwMode="auto">
          <a:xfrm>
            <a:off x="3903662" y="5993366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700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93987"/>
              </p:ext>
            </p:extLst>
          </p:nvPr>
        </p:nvGraphicFramePr>
        <p:xfrm>
          <a:off x="4311649" y="6327648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706" name="Line 186"/>
          <p:cNvSpPr>
            <a:spLocks noChangeShapeType="1"/>
          </p:cNvSpPr>
          <p:nvPr/>
        </p:nvSpPr>
        <p:spPr bwMode="auto">
          <a:xfrm>
            <a:off x="4527549" y="609904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9707" name="Group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91867"/>
              </p:ext>
            </p:extLst>
          </p:nvPr>
        </p:nvGraphicFramePr>
        <p:xfrm>
          <a:off x="6373812" y="6225014"/>
          <a:ext cx="415925" cy="530352"/>
        </p:xfrm>
        <a:graphic>
          <a:graphicData uri="http://schemas.openxmlformats.org/drawingml/2006/table">
            <a:tbl>
              <a:tblPr/>
              <a:tblGrid>
                <a:gridCol w="41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713" name="Line 193"/>
          <p:cNvSpPr>
            <a:spLocks noChangeShapeType="1"/>
          </p:cNvSpPr>
          <p:nvPr/>
        </p:nvSpPr>
        <p:spPr bwMode="auto">
          <a:xfrm>
            <a:off x="6581775" y="5993366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 Up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4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the hash array Below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540615"/>
              </p:ext>
            </p:extLst>
          </p:nvPr>
        </p:nvGraphicFramePr>
        <p:xfrm>
          <a:off x="307782" y="2057400"/>
          <a:ext cx="7619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  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6011" y="1981200"/>
            <a:ext cx="7181589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(18);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(4);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(3);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(19);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(22);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(11);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(20);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(5);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(37);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2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Fill in the hash array Below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548855"/>
              </p:ext>
            </p:extLst>
          </p:nvPr>
        </p:nvGraphicFramePr>
        <p:xfrm>
          <a:off x="307782" y="2057400"/>
          <a:ext cx="7619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482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    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6011" y="3276600"/>
            <a:ext cx="3752589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(18);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(4);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(3);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(19);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(22);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(11);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(20);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(5);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(37);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1000" y="3276600"/>
            <a:ext cx="44196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myHashArray.remove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myHashArray.contains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myHashArray.remove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(19);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myHashArray.contians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(0)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(17);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myHashArray.remove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(22);</a:t>
            </a:r>
            <a:endParaRPr lang="en-US" altLang="en-US" dirty="0">
              <a:latin typeface="Courier New" pitchFamily="49" charset="0"/>
              <a:cs typeface="Courier New" pitchFamily="49" charset="0"/>
            </a:endParaRP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myHashArray.add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(9);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en-US" dirty="0" err="1" smtClean="0">
                <a:latin typeface="Courier New" pitchFamily="49" charset="0"/>
                <a:cs typeface="Courier New" pitchFamily="49" charset="0"/>
              </a:rPr>
              <a:t>myHashArray.contains</a:t>
            </a: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pPr lvl="1" fontAlgn="auto">
              <a:lnSpc>
                <a:spcPct val="80000"/>
              </a:lnSpc>
              <a:spcAft>
                <a:spcPts val="0"/>
              </a:spcAft>
              <a:buFontTx/>
              <a:buNone/>
            </a:pPr>
            <a:endParaRPr lang="en-US" altLang="en-US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9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Problem: full array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clustering</a:t>
            </a:r>
            <a:r>
              <a:rPr lang="en-US" altLang="en-US" dirty="0"/>
              <a:t>: Clumps of elements at neighboring indexes.</a:t>
            </a:r>
          </a:p>
          <a:p>
            <a:pPr lvl="1"/>
            <a:r>
              <a:rPr lang="en-US" altLang="en-US" dirty="0"/>
              <a:t>Slows down the hash table lookup; you must loop through them.</a:t>
            </a:r>
            <a:endParaRPr lang="en-US" altLang="en-US" sz="11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(11);</a:t>
            </a:r>
            <a:endParaRPr lang="en-US" altLang="en-US" sz="18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(49);</a:t>
            </a:r>
            <a:endParaRPr lang="en-US" altLang="en-US" sz="18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(24);</a:t>
            </a:r>
            <a:endParaRPr lang="en-US" altLang="en-US" sz="18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(37);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solidFill>
                  <a:srgbClr val="A50021"/>
                </a:solidFill>
                <a:latin typeface="Courier New" pitchFamily="49" charset="0"/>
              </a:rPr>
              <a:t>set.add</a:t>
            </a:r>
            <a:r>
              <a:rPr lang="en-US" altLang="en-US" sz="1800" dirty="0">
                <a:solidFill>
                  <a:srgbClr val="A50021"/>
                </a:solidFill>
                <a:latin typeface="Courier New" pitchFamily="49" charset="0"/>
              </a:rPr>
              <a:t>(54);</a:t>
            </a: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collides with 24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solidFill>
                  <a:srgbClr val="A50021"/>
                </a:solidFill>
                <a:latin typeface="Courier New" pitchFamily="49" charset="0"/>
              </a:rPr>
              <a:t>set.add</a:t>
            </a:r>
            <a:r>
              <a:rPr lang="en-US" altLang="en-US" sz="1800" dirty="0">
                <a:solidFill>
                  <a:srgbClr val="A50021"/>
                </a:solidFill>
                <a:latin typeface="Courier New" pitchFamily="49" charset="0"/>
              </a:rPr>
              <a:t>(14);</a:t>
            </a: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collides with 24, then 54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solidFill>
                  <a:srgbClr val="A50021"/>
                </a:solidFill>
                <a:latin typeface="Courier New" pitchFamily="49" charset="0"/>
              </a:rPr>
              <a:t>set.add</a:t>
            </a:r>
            <a:r>
              <a:rPr lang="en-US" altLang="en-US" sz="1800" dirty="0">
                <a:solidFill>
                  <a:srgbClr val="A50021"/>
                </a:solidFill>
                <a:latin typeface="Courier New" pitchFamily="49" charset="0"/>
              </a:rPr>
              <a:t>(86);</a:t>
            </a:r>
            <a:r>
              <a:rPr lang="en-US" altLang="en-US" sz="1800" dirty="0">
                <a:latin typeface="Courier New" pitchFamily="49" charset="0"/>
              </a:rPr>
              <a:t>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collides with 14, then 37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1800" b="1" dirty="0">
              <a:solidFill>
                <a:srgbClr val="008000"/>
              </a:solidFill>
              <a:latin typeface="Courier New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dirty="0"/>
              <a:t>Where does each value go in the array?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How many indexes must be examined to answer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contains(94)</a:t>
            </a:r>
            <a:r>
              <a:rPr lang="en-US" altLang="en-US" dirty="0"/>
              <a:t>?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What will happen if the array completely fills?</a:t>
            </a:r>
          </a:p>
        </p:txBody>
      </p:sp>
      <p:graphicFrame>
        <p:nvGraphicFramePr>
          <p:cNvPr id="6062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54937"/>
              </p:ext>
            </p:extLst>
          </p:nvPr>
        </p:nvGraphicFramePr>
        <p:xfrm>
          <a:off x="609600" y="4038600"/>
          <a:ext cx="7543799" cy="1188720"/>
        </p:xfrm>
        <a:graphic>
          <a:graphicData uri="http://schemas.openxmlformats.org/drawingml/2006/table">
            <a:tbl>
              <a:tblPr/>
              <a:tblGrid>
                <a:gridCol w="105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4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9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3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9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9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Rehashing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rehash</a:t>
            </a:r>
            <a:r>
              <a:rPr lang="en-US" altLang="en-US"/>
              <a:t>: Growing to a larger array when the table is too full.</a:t>
            </a:r>
          </a:p>
          <a:p>
            <a:pPr lvl="1"/>
            <a:r>
              <a:rPr lang="en-US" altLang="en-US"/>
              <a:t>Cannot simply copy the old array to a new one.  (Why not?)</a:t>
            </a:r>
          </a:p>
          <a:p>
            <a:pPr lvl="1"/>
            <a:endParaRPr lang="en-US" altLang="en-US"/>
          </a:p>
          <a:p>
            <a:r>
              <a:rPr lang="en-US" altLang="en-US" b="1"/>
              <a:t>load factor</a:t>
            </a:r>
            <a:r>
              <a:rPr lang="en-US" altLang="en-US"/>
              <a:t>: ratio of (</a:t>
            </a:r>
            <a:r>
              <a:rPr lang="en-US" altLang="en-US" i="1"/>
              <a:t># of elements </a:t>
            </a:r>
            <a:r>
              <a:rPr lang="en-US" altLang="en-US"/>
              <a:t>) / (</a:t>
            </a:r>
            <a:r>
              <a:rPr lang="en-US" altLang="en-US" i="1"/>
              <a:t>hash table length 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many collections rehash when load factor </a:t>
            </a:r>
            <a:r>
              <a:rPr lang="en-US" altLang="en-US">
                <a:latin typeface="Lucida Sans Unicode" pitchFamily="34" charset="0"/>
              </a:rPr>
              <a:t>≅</a:t>
            </a:r>
            <a:r>
              <a:rPr lang="en-US" altLang="en-US"/>
              <a:t> .75</a:t>
            </a:r>
          </a:p>
        </p:txBody>
      </p:sp>
      <p:graphicFrame>
        <p:nvGraphicFramePr>
          <p:cNvPr id="60723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91769"/>
              </p:ext>
            </p:extLst>
          </p:nvPr>
        </p:nvGraphicFramePr>
        <p:xfrm>
          <a:off x="76205" y="4953000"/>
          <a:ext cx="9067795" cy="1371600"/>
        </p:xfrm>
        <a:graphic>
          <a:graphicData uri="http://schemas.openxmlformats.org/drawingml/2006/table">
            <a:tbl>
              <a:tblPr/>
              <a:tblGrid>
                <a:gridCol w="71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0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66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3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0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3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3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98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3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83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02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668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02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398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833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732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1237"/>
              </p:ext>
            </p:extLst>
          </p:nvPr>
        </p:nvGraphicFramePr>
        <p:xfrm>
          <a:off x="228600" y="3581400"/>
          <a:ext cx="6857999" cy="1097280"/>
        </p:xfrm>
        <a:graphic>
          <a:graphicData uri="http://schemas.openxmlformats.org/drawingml/2006/table">
            <a:tbl>
              <a:tblPr/>
              <a:tblGrid>
                <a:gridCol w="1017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1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5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31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31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2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rehash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5344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    // Grows hash table to twice its original size.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private void </a:t>
            </a:r>
            <a:r>
              <a:rPr lang="en-US" altLang="en-US" sz="1800" b="1" dirty="0">
                <a:latin typeface="Courier New" pitchFamily="49" charset="0"/>
              </a:rPr>
              <a:t>rehash</a:t>
            </a:r>
            <a:r>
              <a:rPr lang="en-US" altLang="en-US" sz="1800" dirty="0">
                <a:latin typeface="Courier New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[] old = elements;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elements = new 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[2 * </a:t>
            </a:r>
            <a:r>
              <a:rPr lang="en-US" altLang="en-US" sz="1800" dirty="0" err="1">
                <a:latin typeface="Courier New" pitchFamily="49" charset="0"/>
              </a:rPr>
              <a:t>old.length</a:t>
            </a:r>
            <a:r>
              <a:rPr lang="en-US" alt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size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for 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value : old)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if (value != 0 &amp;&amp; value != REMOVED)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    </a:t>
            </a:r>
            <a:r>
              <a:rPr lang="en-US" altLang="en-US" sz="1800" dirty="0">
                <a:solidFill>
                  <a:schemeClr val="accent2"/>
                </a:solidFill>
                <a:latin typeface="Courier New" pitchFamily="49" charset="0"/>
              </a:rPr>
              <a:t>add(value);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public void </a:t>
            </a:r>
            <a:r>
              <a:rPr lang="en-US" altLang="en-US" sz="1800" b="1" dirty="0">
                <a:latin typeface="Courier New" pitchFamily="49" charset="0"/>
              </a:rPr>
              <a:t>add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dirty="0" err="1">
                <a:latin typeface="Courier New" pitchFamily="49" charset="0"/>
              </a:rPr>
              <a:t>int</a:t>
            </a:r>
            <a:r>
              <a:rPr lang="en-US" altLang="en-US" sz="1800" dirty="0">
                <a:latin typeface="Courier New" pitchFamily="49" charset="0"/>
              </a:rPr>
              <a:t> value)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if ((double) size / </a:t>
            </a:r>
            <a:r>
              <a:rPr lang="en-US" altLang="en-US" sz="1800" dirty="0" err="1">
                <a:latin typeface="Courier New" pitchFamily="49" charset="0"/>
              </a:rPr>
              <a:t>elements.length</a:t>
            </a:r>
            <a:r>
              <a:rPr lang="en-US" altLang="en-US" sz="1800" dirty="0">
                <a:latin typeface="Courier New" pitchFamily="49" charset="0"/>
              </a:rPr>
              <a:t> &gt;= 0.75)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    </a:t>
            </a:r>
            <a:r>
              <a:rPr lang="en-US" altLang="en-US" sz="1800" b="1" dirty="0">
                <a:latin typeface="Courier New" pitchFamily="49" charset="0"/>
              </a:rPr>
              <a:t>rehash()</a:t>
            </a:r>
            <a:r>
              <a:rPr lang="en-US" alt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824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 table sizes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Can use prime numbers as hash table sizes to reduce collisions.</a:t>
            </a:r>
          </a:p>
          <a:p>
            <a:r>
              <a:rPr lang="en-US" altLang="en-US" dirty="0"/>
              <a:t>Also improves spread / reduces clustering on rehash.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(11);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 11 % 13 == 11</a:t>
            </a:r>
            <a:endParaRPr lang="en-US" altLang="en-US" sz="18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(39);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 39 % 13 ==  0</a:t>
            </a:r>
            <a:endParaRPr lang="en-US" altLang="en-US" sz="18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21</a:t>
            </a:r>
            <a:r>
              <a:rPr lang="en-US" altLang="en-US" sz="1800" dirty="0">
                <a:latin typeface="Courier New" pitchFamily="49" charset="0"/>
              </a:rPr>
              <a:t>);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 21 % 13 ==  8</a:t>
            </a:r>
            <a:endParaRPr lang="en-US" altLang="en-US" sz="1800" dirty="0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29</a:t>
            </a:r>
            <a:r>
              <a:rPr lang="en-US" altLang="en-US" sz="1800" dirty="0">
                <a:latin typeface="Courier New" pitchFamily="49" charset="0"/>
              </a:rPr>
              <a:t>);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 29 % 13 ==  3</a:t>
            </a:r>
            <a:endParaRPr lang="en-US" alt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71</a:t>
            </a:r>
            <a:r>
              <a:rPr lang="en-US" altLang="en-US" sz="1800" dirty="0">
                <a:latin typeface="Courier New" pitchFamily="49" charset="0"/>
              </a:rPr>
              <a:t>);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 81 % 13 ==  6</a:t>
            </a:r>
            <a:endParaRPr lang="en-US" alt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>
                <a:latin typeface="Courier New" pitchFamily="49" charset="0"/>
              </a:rPr>
              <a:t>set.add</a:t>
            </a:r>
            <a:r>
              <a:rPr lang="en-US" altLang="en-US" sz="1800" dirty="0"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41</a:t>
            </a:r>
            <a:r>
              <a:rPr lang="en-US" altLang="en-US" sz="1800" dirty="0">
                <a:latin typeface="Courier New" pitchFamily="49" charset="0"/>
              </a:rPr>
              <a:t>); 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//  41 % 13 ==  2</a:t>
            </a:r>
            <a:endParaRPr lang="en-US" altLang="en-US" sz="1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dirty="0" err="1" smtClean="0">
                <a:latin typeface="Courier New" pitchFamily="49" charset="0"/>
              </a:rPr>
              <a:t>set.add</a:t>
            </a:r>
            <a:r>
              <a:rPr lang="en-US" altLang="en-US" sz="1800" dirty="0" smtClean="0">
                <a:latin typeface="Courier New" pitchFamily="49" charset="0"/>
              </a:rPr>
              <a:t>(101); </a:t>
            </a:r>
            <a:r>
              <a:rPr lang="en-US" altLang="en-US" sz="1800" dirty="0" smtClean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altLang="en-US" sz="1800" dirty="0">
                <a:solidFill>
                  <a:srgbClr val="008000"/>
                </a:solidFill>
                <a:latin typeface="Courier New" pitchFamily="49" charset="0"/>
              </a:rPr>
              <a:t>101 % 13 == 10</a:t>
            </a:r>
          </a:p>
        </p:txBody>
      </p:sp>
      <p:graphicFrame>
        <p:nvGraphicFramePr>
          <p:cNvPr id="6092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15072"/>
              </p:ext>
            </p:extLst>
          </p:nvPr>
        </p:nvGraphicFramePr>
        <p:xfrm>
          <a:off x="152400" y="4419600"/>
          <a:ext cx="8305800" cy="1097280"/>
        </p:xfrm>
        <a:graphic>
          <a:graphicData uri="http://schemas.openxmlformats.org/drawingml/2006/table">
            <a:tbl>
              <a:tblPr/>
              <a:tblGrid>
                <a:gridCol w="964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77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71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19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98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980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2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4021</TotalTime>
  <Words>1178</Words>
  <Application>Microsoft Office PowerPoint</Application>
  <PresentationFormat>On-screen Show (4:3)</PresentationFormat>
  <Paragraphs>535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Courier New</vt:lpstr>
      <vt:lpstr>Lucida Sans Unicode</vt:lpstr>
      <vt:lpstr>Tahoma</vt:lpstr>
      <vt:lpstr>Verdana</vt:lpstr>
      <vt:lpstr>Adjacency</vt:lpstr>
      <vt:lpstr>Building Java Programs Chapter 18</vt:lpstr>
      <vt:lpstr>Hashing</vt:lpstr>
      <vt:lpstr>Warm Up </vt:lpstr>
      <vt:lpstr>Fill in the hash array Below</vt:lpstr>
      <vt:lpstr>Fill in the hash array Below</vt:lpstr>
      <vt:lpstr>Problem: full array</vt:lpstr>
      <vt:lpstr>Rehashing</vt:lpstr>
      <vt:lpstr>Implementing rehash</vt:lpstr>
      <vt:lpstr>Hash table sizes</vt:lpstr>
      <vt:lpstr>Other details</vt:lpstr>
      <vt:lpstr>Advanced Hash Arrays</vt:lpstr>
      <vt:lpstr>Separate chaining</vt:lpstr>
      <vt:lpstr>Implementing HashIntSet</vt:lpstr>
      <vt:lpstr>The add operation</vt:lpstr>
      <vt:lpstr>Implementing add</vt:lpstr>
      <vt:lpstr>The contains operation</vt:lpstr>
      <vt:lpstr>Implementing contains</vt:lpstr>
      <vt:lpstr>The remove operation</vt:lpstr>
      <vt:lpstr>Implementing remove</vt:lpstr>
      <vt:lpstr>Rehashing w/ chaining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Java</cp:keywords>
  <dc:description>CS145</dc:description>
  <cp:lastModifiedBy>Michael Wood</cp:lastModifiedBy>
  <cp:revision>1</cp:revision>
  <dcterms:created xsi:type="dcterms:W3CDTF">2008-06-28T20:57:21Z</dcterms:created>
  <dcterms:modified xsi:type="dcterms:W3CDTF">2019-11-21T22:52:31Z</dcterms:modified>
</cp:coreProperties>
</file>