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7"/>
  </p:notesMasterIdLst>
  <p:sldIdLst>
    <p:sldId id="258" r:id="rId2"/>
    <p:sldId id="304" r:id="rId3"/>
    <p:sldId id="366" r:id="rId4"/>
    <p:sldId id="305" r:id="rId5"/>
    <p:sldId id="306" r:id="rId6"/>
    <p:sldId id="367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CCFF"/>
    <a:srgbClr val="FF9900"/>
    <a:srgbClr val="008000"/>
    <a:srgbClr val="800000"/>
    <a:srgbClr val="FFFFC0"/>
    <a:srgbClr val="FF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75281" autoAdjust="0"/>
  </p:normalViewPr>
  <p:slideViewPr>
    <p:cSldViewPr>
      <p:cViewPr varScale="1">
        <p:scale>
          <a:sx n="79" d="100"/>
          <a:sy n="79" d="100"/>
        </p:scale>
        <p:origin x="102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2C0705E-050F-45C0-AF97-C87BA15606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861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5486401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852864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2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3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10" name="Slide Number Placeholder 3"/>
          <p:cNvSpPr txBox="1">
            <a:spLocks noGrp="1"/>
          </p:cNvSpPr>
          <p:nvPr userDrawn="1"/>
        </p:nvSpPr>
        <p:spPr>
          <a:xfrm>
            <a:off x="8229600" y="6356351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998386AB-805C-408A-8B69-3A3662B085DE}" type="slidenum">
              <a:rPr lang="en-US" altLang="en-US" sz="1200">
                <a:solidFill>
                  <a:srgbClr val="424242"/>
                </a:solidFill>
                <a:latin typeface="Verdana" pitchFamily="34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Building Java Programs</a:t>
            </a:r>
            <a:br>
              <a:rPr lang="en-US" altLang="en-US"/>
            </a:br>
            <a:r>
              <a:rPr lang="en-US" altLang="en-US"/>
              <a:t>Chapter 18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Advanced Data Structures:</a:t>
            </a:r>
            <a:br>
              <a:rPr lang="en-US" altLang="en-US" dirty="0"/>
            </a:br>
            <a:r>
              <a:rPr lang="en-US" altLang="en-US" dirty="0"/>
              <a:t>Hashing and Heaps</a:t>
            </a:r>
          </a:p>
        </p:txBody>
      </p:sp>
    </p:spTree>
    <p:extLst>
      <p:ext uri="{BB962C8B-B14F-4D97-AF65-F5344CB8AC3E}">
        <p14:creationId xmlns:p14="http://schemas.microsoft.com/office/powerpoint/2010/main" val="2098124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Sorted linked list?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7924800" cy="5181600"/>
          </a:xfrm>
        </p:spPr>
        <p:txBody>
          <a:bodyPr>
            <a:normAutofit lnSpcReduction="10000"/>
          </a:bodyPr>
          <a:lstStyle/>
          <a:p>
            <a:pPr marL="460375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/>
              <a:t>Consider using a </a:t>
            </a:r>
            <a:r>
              <a:rPr lang="en-US" altLang="en-US" i="1" dirty="0"/>
              <a:t>sorted</a:t>
            </a:r>
            <a:r>
              <a:rPr lang="en-US" altLang="en-US" dirty="0"/>
              <a:t> linked list to implement a priority queue.</a:t>
            </a:r>
          </a:p>
          <a:p>
            <a:pPr marL="854075" lvl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en-US" dirty="0"/>
              <a:t>:	Store it in the proper place to maintain sorted order.</a:t>
            </a:r>
          </a:p>
          <a:p>
            <a:pPr marL="854075" lvl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altLang="en-US" dirty="0"/>
              <a:t>:	Minimum element is at the front.</a:t>
            </a:r>
          </a:p>
          <a:p>
            <a:pPr marL="854075" lvl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altLang="en-US" dirty="0"/>
              <a:t>:	Unlink front element to remove.</a:t>
            </a:r>
          </a:p>
          <a:p>
            <a:pPr marL="854075" lvl="1">
              <a:buFontTx/>
              <a:buNone/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endParaRPr lang="en-US" altLang="en-US" sz="800" dirty="0">
              <a:latin typeface="Courier New" pitchFamily="49" charset="0"/>
              <a:cs typeface="Courier New" pitchFamily="49" charset="0"/>
            </a:endParaRPr>
          </a:p>
          <a:p>
            <a:pPr marL="854075" lvl="1">
              <a:buFontTx/>
              <a:buNone/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(9);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(23);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(8);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(-3);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(49);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(12);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queue.remove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54075" lvl="1">
              <a:buFontTx/>
              <a:buNone/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endParaRPr lang="en-US" altLang="en-US" sz="800" dirty="0">
              <a:latin typeface="Courier New" pitchFamily="49" charset="0"/>
              <a:cs typeface="Courier New" pitchFamily="49" charset="0"/>
            </a:endParaRPr>
          </a:p>
          <a:p>
            <a:pPr marL="854075" lvl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/>
              <a:t>How efficient is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en-US" dirty="0"/>
              <a:t>? 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altLang="en-US" dirty="0"/>
              <a:t>? 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altLang="en-US" dirty="0"/>
              <a:t>?</a:t>
            </a:r>
          </a:p>
          <a:p>
            <a:pPr marL="1143000" lvl="2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>
                <a:solidFill>
                  <a:srgbClr val="A50021"/>
                </a:solidFill>
                <a:cs typeface="Courier New" pitchFamily="49" charset="0"/>
              </a:rPr>
              <a:t>O(</a:t>
            </a:r>
            <a:r>
              <a:rPr lang="en-US" altLang="en-US" i="1" dirty="0">
                <a:solidFill>
                  <a:srgbClr val="A50021"/>
                </a:solidFill>
                <a:cs typeface="Courier New" pitchFamily="49" charset="0"/>
              </a:rPr>
              <a:t>N</a:t>
            </a:r>
            <a:r>
              <a:rPr lang="en-US" altLang="en-US" dirty="0">
                <a:solidFill>
                  <a:srgbClr val="A50021"/>
                </a:solidFill>
                <a:cs typeface="Courier New" pitchFamily="49" charset="0"/>
              </a:rPr>
              <a:t>)</a:t>
            </a:r>
            <a:r>
              <a:rPr lang="en-US" altLang="en-US" dirty="0">
                <a:cs typeface="Courier New" pitchFamily="49" charset="0"/>
              </a:rPr>
              <a:t>, O(1), O(1)</a:t>
            </a:r>
            <a:endParaRPr lang="en-US" altLang="en-US" dirty="0">
              <a:solidFill>
                <a:srgbClr val="A50021"/>
              </a:solidFill>
              <a:cs typeface="Courier New" pitchFamily="49" charset="0"/>
            </a:endParaRPr>
          </a:p>
          <a:p>
            <a:pPr marL="1143000" lvl="2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>
                <a:cs typeface="Courier New" pitchFamily="49" charset="0"/>
              </a:rPr>
              <a:t>(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en-US" dirty="0">
                <a:cs typeface="Courier New" pitchFamily="49" charset="0"/>
              </a:rPr>
              <a:t> must loop over the linked list to find the proper insertion point)</a:t>
            </a:r>
          </a:p>
        </p:txBody>
      </p:sp>
      <p:graphicFrame>
        <p:nvGraphicFramePr>
          <p:cNvPr id="533508" name="Group 4"/>
          <p:cNvGraphicFramePr>
            <a:graphicFrameLocks noGrp="1"/>
          </p:cNvGraphicFramePr>
          <p:nvPr/>
        </p:nvGraphicFramePr>
        <p:xfrm>
          <a:off x="4225925" y="3262313"/>
          <a:ext cx="457200" cy="39624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514" name="Line 10"/>
          <p:cNvSpPr>
            <a:spLocks noChangeShapeType="1"/>
          </p:cNvSpPr>
          <p:nvPr/>
        </p:nvSpPr>
        <p:spPr bwMode="auto">
          <a:xfrm flipV="1">
            <a:off x="4683125" y="3471863"/>
            <a:ext cx="3048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33515" name="Group 11"/>
          <p:cNvGraphicFramePr>
            <a:graphicFrameLocks noGrp="1"/>
          </p:cNvGraphicFramePr>
          <p:nvPr/>
        </p:nvGraphicFramePr>
        <p:xfrm>
          <a:off x="4987925" y="3276600"/>
          <a:ext cx="457200" cy="39624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521" name="Line 17"/>
          <p:cNvSpPr>
            <a:spLocks noChangeShapeType="1"/>
          </p:cNvSpPr>
          <p:nvPr/>
        </p:nvSpPr>
        <p:spPr bwMode="auto">
          <a:xfrm flipV="1">
            <a:off x="5445125" y="34861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33522" name="Group 18"/>
          <p:cNvGraphicFramePr>
            <a:graphicFrameLocks noGrp="1"/>
          </p:cNvGraphicFramePr>
          <p:nvPr/>
        </p:nvGraphicFramePr>
        <p:xfrm>
          <a:off x="5749925" y="3276600"/>
          <a:ext cx="457200" cy="39624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528" name="Line 24"/>
          <p:cNvSpPr>
            <a:spLocks noChangeShapeType="1"/>
          </p:cNvSpPr>
          <p:nvPr/>
        </p:nvSpPr>
        <p:spPr bwMode="auto">
          <a:xfrm flipV="1">
            <a:off x="6207125" y="34861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33529" name="Group 25"/>
          <p:cNvGraphicFramePr>
            <a:graphicFrameLocks noGrp="1"/>
          </p:cNvGraphicFramePr>
          <p:nvPr/>
        </p:nvGraphicFramePr>
        <p:xfrm>
          <a:off x="6511925" y="3276600"/>
          <a:ext cx="457200" cy="70104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535" name="Line 31"/>
          <p:cNvSpPr>
            <a:spLocks noChangeShapeType="1"/>
          </p:cNvSpPr>
          <p:nvPr/>
        </p:nvSpPr>
        <p:spPr bwMode="auto">
          <a:xfrm flipV="1">
            <a:off x="6969125" y="34861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33536" name="Group 32"/>
          <p:cNvGraphicFramePr>
            <a:graphicFrameLocks noGrp="1"/>
          </p:cNvGraphicFramePr>
          <p:nvPr/>
        </p:nvGraphicFramePr>
        <p:xfrm>
          <a:off x="7273925" y="3276600"/>
          <a:ext cx="457200" cy="70104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542" name="Line 38"/>
          <p:cNvSpPr>
            <a:spLocks noChangeShapeType="1"/>
          </p:cNvSpPr>
          <p:nvPr/>
        </p:nvSpPr>
        <p:spPr bwMode="auto">
          <a:xfrm flipV="1">
            <a:off x="7731125" y="34861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33543" name="Group 39"/>
          <p:cNvGraphicFramePr>
            <a:graphicFrameLocks noGrp="1"/>
          </p:cNvGraphicFramePr>
          <p:nvPr/>
        </p:nvGraphicFramePr>
        <p:xfrm>
          <a:off x="8035925" y="3276600"/>
          <a:ext cx="457200" cy="70104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549" name="Text Box 45"/>
          <p:cNvSpPr txBox="1">
            <a:spLocks noChangeArrowheads="1"/>
          </p:cNvSpPr>
          <p:nvPr/>
        </p:nvSpPr>
        <p:spPr bwMode="auto">
          <a:xfrm>
            <a:off x="3895725" y="3824288"/>
            <a:ext cx="650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alibri" pitchFamily="34" charset="0"/>
              </a:rPr>
              <a:t>front</a:t>
            </a:r>
          </a:p>
        </p:txBody>
      </p:sp>
      <p:sp>
        <p:nvSpPr>
          <p:cNvPr id="533550" name="Text Box 46"/>
          <p:cNvSpPr txBox="1">
            <a:spLocks noChangeArrowheads="1"/>
          </p:cNvSpPr>
          <p:nvPr/>
        </p:nvSpPr>
        <p:spPr bwMode="auto">
          <a:xfrm>
            <a:off x="8301038" y="3824288"/>
            <a:ext cx="614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alibri" pitchFamily="34" charset="0"/>
              </a:rPr>
              <a:t>back</a:t>
            </a:r>
          </a:p>
        </p:txBody>
      </p:sp>
      <p:sp>
        <p:nvSpPr>
          <p:cNvPr id="533551" name="Line 47"/>
          <p:cNvSpPr>
            <a:spLocks noChangeShapeType="1"/>
          </p:cNvSpPr>
          <p:nvPr/>
        </p:nvSpPr>
        <p:spPr bwMode="auto">
          <a:xfrm flipV="1">
            <a:off x="4191000" y="365760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52" name="Line 48"/>
          <p:cNvSpPr>
            <a:spLocks noChangeShapeType="1"/>
          </p:cNvSpPr>
          <p:nvPr/>
        </p:nvSpPr>
        <p:spPr bwMode="auto">
          <a:xfrm flipH="1" flipV="1">
            <a:off x="8458200" y="365760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6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3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3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search tree?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8610600" cy="5181600"/>
          </a:xfrm>
        </p:spPr>
        <p:txBody>
          <a:bodyPr>
            <a:normAutofit/>
          </a:bodyPr>
          <a:lstStyle/>
          <a:p>
            <a:pPr marL="460375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/>
              <a:t>Consider using a binary search tree to implement a PQ.</a:t>
            </a:r>
          </a:p>
          <a:p>
            <a:pPr marL="854075" lvl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en-US" dirty="0"/>
              <a:t>:	Store it in the proper BST L/R - ordered spot.</a:t>
            </a:r>
          </a:p>
          <a:p>
            <a:pPr marL="854075" lvl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altLang="en-US" dirty="0"/>
              <a:t>:	Minimum element is at the far left edge of the tree.</a:t>
            </a:r>
          </a:p>
          <a:p>
            <a:pPr marL="854075" lvl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altLang="en-US" dirty="0"/>
              <a:t>:	Unlink far left element to remove.</a:t>
            </a:r>
          </a:p>
          <a:p>
            <a:pPr marL="854075" lvl="1">
              <a:buFontTx/>
              <a:buNone/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endParaRPr lang="en-US" altLang="en-US" sz="800" dirty="0">
              <a:latin typeface="Courier New" pitchFamily="49" charset="0"/>
              <a:cs typeface="Courier New" pitchFamily="49" charset="0"/>
            </a:endParaRPr>
          </a:p>
          <a:p>
            <a:pPr marL="854075" lvl="1">
              <a:buFontTx/>
              <a:buNone/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(9);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(23);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(8);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(-3);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(49);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(12);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queue.remove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54075" lvl="1">
              <a:buFontTx/>
              <a:buNone/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endParaRPr lang="en-US" altLang="en-US" sz="800" dirty="0">
              <a:latin typeface="Courier New" pitchFamily="49" charset="0"/>
              <a:cs typeface="Courier New" pitchFamily="49" charset="0"/>
            </a:endParaRPr>
          </a:p>
          <a:p>
            <a:pPr marL="854075" lvl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/>
              <a:t>How efficient is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en-US" dirty="0"/>
              <a:t>? 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altLang="en-US" dirty="0"/>
              <a:t>? 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altLang="en-US" dirty="0"/>
              <a:t>?</a:t>
            </a:r>
          </a:p>
          <a:p>
            <a:pPr marL="1143000" lvl="2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>
                <a:cs typeface="Courier New" pitchFamily="49" charset="0"/>
              </a:rPr>
              <a:t>O(log </a:t>
            </a:r>
            <a:r>
              <a:rPr lang="en-US" altLang="en-US" i="1" dirty="0">
                <a:cs typeface="Courier New" pitchFamily="49" charset="0"/>
              </a:rPr>
              <a:t>N</a:t>
            </a:r>
            <a:r>
              <a:rPr lang="en-US" altLang="en-US" dirty="0">
                <a:cs typeface="Courier New" pitchFamily="49" charset="0"/>
              </a:rPr>
              <a:t>), O(log </a:t>
            </a:r>
            <a:r>
              <a:rPr lang="en-US" altLang="en-US" i="1" dirty="0">
                <a:cs typeface="Courier New" pitchFamily="49" charset="0"/>
              </a:rPr>
              <a:t>N</a:t>
            </a:r>
            <a:r>
              <a:rPr lang="en-US" altLang="en-US" dirty="0">
                <a:cs typeface="Courier New" pitchFamily="49" charset="0"/>
              </a:rPr>
              <a:t>), O(log </a:t>
            </a:r>
            <a:r>
              <a:rPr lang="en-US" altLang="en-US" i="1" dirty="0">
                <a:cs typeface="Courier New" pitchFamily="49" charset="0"/>
              </a:rPr>
              <a:t>N</a:t>
            </a:r>
            <a:r>
              <a:rPr lang="en-US" altLang="en-US" dirty="0">
                <a:cs typeface="Courier New" pitchFamily="49" charset="0"/>
              </a:rPr>
              <a:t>)...?</a:t>
            </a:r>
            <a:endParaRPr lang="en-US" altLang="en-US" dirty="0">
              <a:solidFill>
                <a:srgbClr val="A50021"/>
              </a:solidFill>
              <a:cs typeface="Courier New" pitchFamily="49" charset="0"/>
            </a:endParaRPr>
          </a:p>
          <a:p>
            <a:pPr marL="1143000" lvl="2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>
                <a:cs typeface="Courier New" pitchFamily="49" charset="0"/>
              </a:rPr>
              <a:t>(good in theory, but the tree tends to become unbalanced to the right)</a:t>
            </a:r>
          </a:p>
        </p:txBody>
      </p:sp>
      <p:sp>
        <p:nvSpPr>
          <p:cNvPr id="534532" name="Oval 4"/>
          <p:cNvSpPr>
            <a:spLocks noChangeAspect="1" noChangeArrowheads="1"/>
          </p:cNvSpPr>
          <p:nvPr/>
        </p:nvSpPr>
        <p:spPr bwMode="auto">
          <a:xfrm>
            <a:off x="7620000" y="45720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000">
                <a:latin typeface="Tahoma" pitchFamily="34" charset="0"/>
                <a:ea typeface="ＭＳ Ｐゴシック" pitchFamily="34" charset="-128"/>
              </a:rPr>
              <a:t>49</a:t>
            </a:r>
          </a:p>
        </p:txBody>
      </p:sp>
      <p:sp>
        <p:nvSpPr>
          <p:cNvPr id="534533" name="Oval 6"/>
          <p:cNvSpPr>
            <a:spLocks noChangeAspect="1" noChangeArrowheads="1"/>
          </p:cNvSpPr>
          <p:nvPr/>
        </p:nvSpPr>
        <p:spPr bwMode="auto">
          <a:xfrm>
            <a:off x="5638800" y="4562475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000" b="1">
                <a:solidFill>
                  <a:schemeClr val="accent2"/>
                </a:solidFill>
                <a:latin typeface="Tahoma" pitchFamily="34" charset="0"/>
                <a:ea typeface="ＭＳ Ｐゴシック" pitchFamily="34" charset="-128"/>
              </a:rPr>
              <a:t>-3</a:t>
            </a:r>
          </a:p>
        </p:txBody>
      </p:sp>
      <p:sp>
        <p:nvSpPr>
          <p:cNvPr id="534534" name="Oval 7"/>
          <p:cNvSpPr>
            <a:spLocks noChangeAspect="1" noChangeArrowheads="1"/>
          </p:cNvSpPr>
          <p:nvPr/>
        </p:nvSpPr>
        <p:spPr bwMode="auto">
          <a:xfrm>
            <a:off x="7239000" y="379095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000">
                <a:latin typeface="Tahoma" pitchFamily="34" charset="0"/>
                <a:ea typeface="ＭＳ Ｐゴシック" pitchFamily="34" charset="-128"/>
              </a:rPr>
              <a:t>23</a:t>
            </a:r>
          </a:p>
        </p:txBody>
      </p:sp>
      <p:sp>
        <p:nvSpPr>
          <p:cNvPr id="534535" name="Oval 8"/>
          <p:cNvSpPr>
            <a:spLocks noChangeAspect="1" noChangeArrowheads="1"/>
          </p:cNvSpPr>
          <p:nvPr/>
        </p:nvSpPr>
        <p:spPr bwMode="auto">
          <a:xfrm>
            <a:off x="6019800" y="3781425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000">
                <a:latin typeface="Tahoma" pitchFamily="34" charset="0"/>
                <a:ea typeface="ＭＳ Ｐゴシック" pitchFamily="34" charset="-128"/>
              </a:rPr>
              <a:t>8</a:t>
            </a:r>
          </a:p>
        </p:txBody>
      </p:sp>
      <p:sp>
        <p:nvSpPr>
          <p:cNvPr id="534536" name="Oval 9"/>
          <p:cNvSpPr>
            <a:spLocks noChangeAspect="1" noChangeArrowheads="1"/>
          </p:cNvSpPr>
          <p:nvPr/>
        </p:nvSpPr>
        <p:spPr bwMode="auto">
          <a:xfrm>
            <a:off x="6629400" y="3095625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000">
                <a:latin typeface="Tahoma" pitchFamily="34" charset="0"/>
                <a:ea typeface="ＭＳ Ｐゴシック" pitchFamily="34" charset="-128"/>
              </a:rPr>
              <a:t>9</a:t>
            </a:r>
          </a:p>
        </p:txBody>
      </p:sp>
      <p:cxnSp>
        <p:nvCxnSpPr>
          <p:cNvPr id="534537" name="AutoShape 10"/>
          <p:cNvCxnSpPr>
            <a:cxnSpLocks noChangeShapeType="1"/>
            <a:stCxn id="534536" idx="3"/>
            <a:endCxn id="534535" idx="0"/>
          </p:cNvCxnSpPr>
          <p:nvPr/>
        </p:nvCxnSpPr>
        <p:spPr bwMode="auto">
          <a:xfrm flipH="1">
            <a:off x="6248400" y="3505200"/>
            <a:ext cx="447675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4538" name="AutoShape 11"/>
          <p:cNvCxnSpPr>
            <a:cxnSpLocks noChangeShapeType="1"/>
            <a:stCxn id="534536" idx="5"/>
            <a:endCxn id="534534" idx="0"/>
          </p:cNvCxnSpPr>
          <p:nvPr/>
        </p:nvCxnSpPr>
        <p:spPr bwMode="auto">
          <a:xfrm>
            <a:off x="7019925" y="3505200"/>
            <a:ext cx="44767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4539" name="AutoShape 12"/>
          <p:cNvCxnSpPr>
            <a:cxnSpLocks noChangeShapeType="1"/>
            <a:stCxn id="534534" idx="5"/>
            <a:endCxn id="534532" idx="0"/>
          </p:cNvCxnSpPr>
          <p:nvPr/>
        </p:nvCxnSpPr>
        <p:spPr bwMode="auto">
          <a:xfrm>
            <a:off x="7629525" y="4200525"/>
            <a:ext cx="219075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4540" name="AutoShape 13"/>
          <p:cNvCxnSpPr>
            <a:cxnSpLocks noChangeShapeType="1"/>
            <a:stCxn id="534535" idx="3"/>
            <a:endCxn id="534533" idx="0"/>
          </p:cNvCxnSpPr>
          <p:nvPr/>
        </p:nvCxnSpPr>
        <p:spPr bwMode="auto">
          <a:xfrm flipH="1">
            <a:off x="5867400" y="4191000"/>
            <a:ext cx="219075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4541" name="Oval 19"/>
          <p:cNvSpPr>
            <a:spLocks noChangeAspect="1" noChangeArrowheads="1"/>
          </p:cNvSpPr>
          <p:nvPr/>
        </p:nvSpPr>
        <p:spPr bwMode="auto">
          <a:xfrm>
            <a:off x="6858000" y="45720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000">
                <a:latin typeface="Tahoma" pitchFamily="34" charset="0"/>
                <a:ea typeface="ＭＳ Ｐゴシック" pitchFamily="34" charset="-128"/>
              </a:rPr>
              <a:t>12</a:t>
            </a:r>
          </a:p>
        </p:txBody>
      </p:sp>
      <p:cxnSp>
        <p:nvCxnSpPr>
          <p:cNvPr id="534542" name="AutoShape 20"/>
          <p:cNvCxnSpPr>
            <a:cxnSpLocks noChangeShapeType="1"/>
            <a:stCxn id="534534" idx="3"/>
            <a:endCxn id="534541" idx="0"/>
          </p:cNvCxnSpPr>
          <p:nvPr/>
        </p:nvCxnSpPr>
        <p:spPr bwMode="auto">
          <a:xfrm flipH="1">
            <a:off x="7086600" y="4200525"/>
            <a:ext cx="219075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5216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Unbalanced binary tree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7924800" cy="5181600"/>
          </a:xfrm>
        </p:spPr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(9);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(23);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(8);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(-3);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(49);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(12);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queue.remove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(16);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(34);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queue.remove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queue.remove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(42);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(45);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queue.remove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Simulate these operations.  What is the tree's shape?</a:t>
            </a:r>
          </a:p>
          <a:p>
            <a:pPr lvl="1"/>
            <a:r>
              <a:rPr lang="en-US" altLang="en-US" dirty="0"/>
              <a:t>A tree that is </a:t>
            </a:r>
            <a:r>
              <a:rPr lang="en-US" altLang="en-US" i="1" dirty="0"/>
              <a:t>unbalanced </a:t>
            </a:r>
            <a:r>
              <a:rPr lang="en-US" altLang="en-US" dirty="0"/>
              <a:t>has a height close to </a:t>
            </a:r>
            <a:r>
              <a:rPr lang="en-US" altLang="en-US" i="1" dirty="0"/>
              <a:t>N</a:t>
            </a:r>
            <a:r>
              <a:rPr lang="en-US" altLang="en-US" dirty="0"/>
              <a:t> rather than log </a:t>
            </a:r>
            <a:r>
              <a:rPr lang="en-US" altLang="en-US" i="1" dirty="0"/>
              <a:t>N</a:t>
            </a:r>
            <a:r>
              <a:rPr lang="en-US" altLang="en-US" dirty="0"/>
              <a:t>, which breaks the expected runtime of many operations.</a:t>
            </a:r>
          </a:p>
        </p:txBody>
      </p:sp>
      <p:grpSp>
        <p:nvGrpSpPr>
          <p:cNvPr id="535556" name="Group 4"/>
          <p:cNvGrpSpPr>
            <a:grpSpLocks/>
          </p:cNvGrpSpPr>
          <p:nvPr/>
        </p:nvGrpSpPr>
        <p:grpSpPr bwMode="auto">
          <a:xfrm>
            <a:off x="5267325" y="1181100"/>
            <a:ext cx="2743200" cy="4038600"/>
            <a:chOff x="3360" y="864"/>
            <a:chExt cx="1728" cy="2544"/>
          </a:xfrm>
        </p:grpSpPr>
        <p:sp>
          <p:nvSpPr>
            <p:cNvPr id="535557" name="Oval 4"/>
            <p:cNvSpPr>
              <a:spLocks noChangeAspect="1" noChangeArrowheads="1"/>
            </p:cNvSpPr>
            <p:nvPr/>
          </p:nvSpPr>
          <p:spPr bwMode="auto">
            <a:xfrm>
              <a:off x="4800" y="1728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altLang="en-US" sz="2000">
                  <a:latin typeface="Tahoma" pitchFamily="34" charset="0"/>
                  <a:ea typeface="ＭＳ Ｐゴシック" pitchFamily="34" charset="-128"/>
                </a:rPr>
                <a:t>49</a:t>
              </a:r>
            </a:p>
          </p:txBody>
        </p:sp>
        <p:sp>
          <p:nvSpPr>
            <p:cNvPr id="535558" name="Oval 7"/>
            <p:cNvSpPr>
              <a:spLocks noChangeAspect="1" noChangeArrowheads="1"/>
            </p:cNvSpPr>
            <p:nvPr/>
          </p:nvSpPr>
          <p:spPr bwMode="auto">
            <a:xfrm>
              <a:off x="4080" y="1254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altLang="en-US" sz="2000">
                  <a:latin typeface="Tahoma" pitchFamily="34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535559" name="Oval 9"/>
            <p:cNvSpPr>
              <a:spLocks noChangeAspect="1" noChangeArrowheads="1"/>
            </p:cNvSpPr>
            <p:nvPr/>
          </p:nvSpPr>
          <p:spPr bwMode="auto">
            <a:xfrm>
              <a:off x="3360" y="864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altLang="en-US" sz="2000">
                  <a:latin typeface="Tahoma" pitchFamily="34" charset="0"/>
                  <a:ea typeface="ＭＳ Ｐゴシック" pitchFamily="34" charset="-128"/>
                </a:rPr>
                <a:t>12</a:t>
              </a:r>
            </a:p>
          </p:txBody>
        </p:sp>
        <p:cxnSp>
          <p:nvCxnSpPr>
            <p:cNvPr id="535560" name="AutoShape 11"/>
            <p:cNvCxnSpPr>
              <a:cxnSpLocks noChangeShapeType="1"/>
              <a:stCxn id="535559" idx="5"/>
              <a:endCxn id="535558" idx="0"/>
            </p:cNvCxnSpPr>
            <p:nvPr/>
          </p:nvCxnSpPr>
          <p:spPr bwMode="auto">
            <a:xfrm>
              <a:off x="3606" y="1122"/>
              <a:ext cx="618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5561" name="AutoShape 12"/>
            <p:cNvCxnSpPr>
              <a:cxnSpLocks noChangeShapeType="1"/>
              <a:stCxn id="535558" idx="5"/>
              <a:endCxn id="535557" idx="0"/>
            </p:cNvCxnSpPr>
            <p:nvPr/>
          </p:nvCxnSpPr>
          <p:spPr bwMode="auto">
            <a:xfrm>
              <a:off x="4326" y="1512"/>
              <a:ext cx="618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5562" name="Oval 19"/>
            <p:cNvSpPr>
              <a:spLocks noChangeAspect="1" noChangeArrowheads="1"/>
            </p:cNvSpPr>
            <p:nvPr/>
          </p:nvSpPr>
          <p:spPr bwMode="auto">
            <a:xfrm>
              <a:off x="3648" y="1728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altLang="en-US" sz="2000">
                  <a:latin typeface="Tahoma" pitchFamily="34" charset="0"/>
                  <a:ea typeface="ＭＳ Ｐゴシック" pitchFamily="34" charset="-128"/>
                </a:rPr>
                <a:t>16</a:t>
              </a:r>
            </a:p>
          </p:txBody>
        </p:sp>
        <p:cxnSp>
          <p:nvCxnSpPr>
            <p:cNvPr id="535563" name="AutoShape 20"/>
            <p:cNvCxnSpPr>
              <a:cxnSpLocks noChangeShapeType="1"/>
              <a:stCxn id="535558" idx="3"/>
              <a:endCxn id="535562" idx="0"/>
            </p:cNvCxnSpPr>
            <p:nvPr/>
          </p:nvCxnSpPr>
          <p:spPr bwMode="auto">
            <a:xfrm flipH="1">
              <a:off x="3792" y="1512"/>
              <a:ext cx="330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5564" name="Oval 19"/>
            <p:cNvSpPr>
              <a:spLocks noChangeAspect="1" noChangeArrowheads="1"/>
            </p:cNvSpPr>
            <p:nvPr/>
          </p:nvSpPr>
          <p:spPr bwMode="auto">
            <a:xfrm>
              <a:off x="4368" y="216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altLang="en-US" sz="2000">
                  <a:latin typeface="Tahoma" pitchFamily="34" charset="0"/>
                  <a:ea typeface="ＭＳ Ｐゴシック" pitchFamily="34" charset="-128"/>
                </a:rPr>
                <a:t>34</a:t>
              </a:r>
            </a:p>
          </p:txBody>
        </p:sp>
        <p:cxnSp>
          <p:nvCxnSpPr>
            <p:cNvPr id="535565" name="AutoShape 20"/>
            <p:cNvCxnSpPr>
              <a:cxnSpLocks noChangeShapeType="1"/>
              <a:stCxn id="535557" idx="3"/>
              <a:endCxn id="535564" idx="0"/>
            </p:cNvCxnSpPr>
            <p:nvPr/>
          </p:nvCxnSpPr>
          <p:spPr bwMode="auto">
            <a:xfrm flipH="1">
              <a:off x="4512" y="1986"/>
              <a:ext cx="330" cy="1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5566" name="Oval 19"/>
            <p:cNvSpPr>
              <a:spLocks noChangeAspect="1" noChangeArrowheads="1"/>
            </p:cNvSpPr>
            <p:nvPr/>
          </p:nvSpPr>
          <p:spPr bwMode="auto">
            <a:xfrm>
              <a:off x="4560" y="264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altLang="en-US" sz="2000">
                  <a:latin typeface="Tahoma" pitchFamily="34" charset="0"/>
                  <a:ea typeface="ＭＳ Ｐゴシック" pitchFamily="34" charset="-128"/>
                </a:rPr>
                <a:t>42</a:t>
              </a:r>
            </a:p>
          </p:txBody>
        </p:sp>
        <p:cxnSp>
          <p:nvCxnSpPr>
            <p:cNvPr id="535567" name="AutoShape 20"/>
            <p:cNvCxnSpPr>
              <a:cxnSpLocks noChangeShapeType="1"/>
              <a:stCxn id="535564" idx="5"/>
              <a:endCxn id="535566" idx="0"/>
            </p:cNvCxnSpPr>
            <p:nvPr/>
          </p:nvCxnSpPr>
          <p:spPr bwMode="auto">
            <a:xfrm>
              <a:off x="4614" y="2418"/>
              <a:ext cx="90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5568" name="Oval 19"/>
            <p:cNvSpPr>
              <a:spLocks noChangeAspect="1" noChangeArrowheads="1"/>
            </p:cNvSpPr>
            <p:nvPr/>
          </p:nvSpPr>
          <p:spPr bwMode="auto">
            <a:xfrm>
              <a:off x="4752" y="3120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altLang="en-US" sz="2000">
                  <a:latin typeface="Tahoma" pitchFamily="34" charset="0"/>
                  <a:ea typeface="ＭＳ Ｐゴシック" pitchFamily="34" charset="-128"/>
                </a:rPr>
                <a:t>45</a:t>
              </a:r>
            </a:p>
          </p:txBody>
        </p:sp>
        <p:cxnSp>
          <p:nvCxnSpPr>
            <p:cNvPr id="535569" name="AutoShape 20"/>
            <p:cNvCxnSpPr>
              <a:cxnSpLocks noChangeShapeType="1"/>
              <a:stCxn id="535566" idx="5"/>
              <a:endCxn id="535568" idx="0"/>
            </p:cNvCxnSpPr>
            <p:nvPr/>
          </p:nvCxnSpPr>
          <p:spPr bwMode="auto">
            <a:xfrm>
              <a:off x="4806" y="2898"/>
              <a:ext cx="90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Rectangle 2"/>
          <p:cNvSpPr/>
          <p:nvPr/>
        </p:nvSpPr>
        <p:spPr>
          <a:xfrm>
            <a:off x="4572000" y="990600"/>
            <a:ext cx="2295525" cy="79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3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heap</a:t>
            </a:r>
            <a:r>
              <a:rPr lang="en-US" altLang="en-US"/>
              <a:t>: A </a:t>
            </a:r>
            <a:r>
              <a:rPr lang="en-US" altLang="en-US" i="1"/>
              <a:t>complete </a:t>
            </a:r>
            <a:r>
              <a:rPr lang="en-US" altLang="en-US"/>
              <a:t>binary tree with </a:t>
            </a:r>
            <a:r>
              <a:rPr lang="en-US" altLang="en-US" i="1"/>
              <a:t>vertical</a:t>
            </a:r>
            <a:r>
              <a:rPr lang="en-US" altLang="en-US"/>
              <a:t> ordering.</a:t>
            </a:r>
          </a:p>
          <a:p>
            <a:pPr lvl="1"/>
            <a:r>
              <a:rPr lang="en-US" altLang="en-US" b="1"/>
              <a:t>complete tree</a:t>
            </a:r>
            <a:r>
              <a:rPr lang="en-US" altLang="en-US"/>
              <a:t>: Every level is full except possibly the lowest level, which must be filled from left to right</a:t>
            </a:r>
          </a:p>
          <a:p>
            <a:pPr lvl="2"/>
            <a:r>
              <a:rPr lang="en-US" altLang="en-US"/>
              <a:t>(i.e., a node may not have any children until all possible siblings exist)</a:t>
            </a:r>
          </a:p>
        </p:txBody>
      </p:sp>
      <p:pic>
        <p:nvPicPr>
          <p:cNvPr id="536580" name="Picture 2" descr="&#10;Fig_21-01.pct                                                  00069570Porkchop                       B3B4845B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4" r="19902" b="21513"/>
          <a:stretch>
            <a:fillRect/>
          </a:stretch>
        </p:blipFill>
        <p:spPr bwMode="auto">
          <a:xfrm>
            <a:off x="4929188" y="3408363"/>
            <a:ext cx="3148012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6581" name="Group 5"/>
          <p:cNvGrpSpPr>
            <a:grpSpLocks/>
          </p:cNvGrpSpPr>
          <p:nvPr/>
        </p:nvGrpSpPr>
        <p:grpSpPr bwMode="auto">
          <a:xfrm>
            <a:off x="771525" y="3859213"/>
            <a:ext cx="3352800" cy="1752600"/>
            <a:chOff x="1584" y="2688"/>
            <a:chExt cx="1728" cy="816"/>
          </a:xfrm>
        </p:grpSpPr>
        <p:sp>
          <p:nvSpPr>
            <p:cNvPr id="536582" name="Line 6"/>
            <p:cNvSpPr>
              <a:spLocks noChangeShapeType="1"/>
            </p:cNvSpPr>
            <p:nvPr/>
          </p:nvSpPr>
          <p:spPr bwMode="auto">
            <a:xfrm flipV="1">
              <a:off x="1584" y="2688"/>
              <a:ext cx="1008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583" name="Line 7"/>
            <p:cNvSpPr>
              <a:spLocks noChangeShapeType="1"/>
            </p:cNvSpPr>
            <p:nvPr/>
          </p:nvSpPr>
          <p:spPr bwMode="auto">
            <a:xfrm>
              <a:off x="1584" y="3504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584" name="Line 8"/>
            <p:cNvSpPr>
              <a:spLocks noChangeShapeType="1"/>
            </p:cNvSpPr>
            <p:nvPr/>
          </p:nvSpPr>
          <p:spPr bwMode="auto">
            <a:xfrm flipV="1">
              <a:off x="2448" y="331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585" name="Line 9"/>
            <p:cNvSpPr>
              <a:spLocks noChangeShapeType="1"/>
            </p:cNvSpPr>
            <p:nvPr/>
          </p:nvSpPr>
          <p:spPr bwMode="auto">
            <a:xfrm flipH="1">
              <a:off x="2448" y="331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6586" name="Line 10"/>
            <p:cNvSpPr>
              <a:spLocks noChangeShapeType="1"/>
            </p:cNvSpPr>
            <p:nvPr/>
          </p:nvSpPr>
          <p:spPr bwMode="auto">
            <a:xfrm flipH="1" flipV="1">
              <a:off x="2592" y="2688"/>
              <a:ext cx="72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8509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 ordering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heap ordering</a:t>
            </a:r>
            <a:r>
              <a:rPr lang="en-US" altLang="en-US"/>
              <a:t>: If P ≤ X  for every element X with parent P.</a:t>
            </a:r>
          </a:p>
          <a:p>
            <a:pPr lvl="1"/>
            <a:r>
              <a:rPr lang="en-US" altLang="en-US"/>
              <a:t>Parents' values are always smaller than those of their children.</a:t>
            </a:r>
          </a:p>
          <a:p>
            <a:pPr lvl="1"/>
            <a:r>
              <a:rPr lang="en-US" altLang="en-US"/>
              <a:t>Implies that minimum element is always the root (a "min-heap").</a:t>
            </a:r>
          </a:p>
          <a:p>
            <a:pPr lvl="2"/>
            <a:r>
              <a:rPr lang="en-US" altLang="en-US"/>
              <a:t>variation: "max-heap" stores largest element at root, reverses ordering</a:t>
            </a:r>
          </a:p>
          <a:p>
            <a:pPr lvl="1"/>
            <a:r>
              <a:rPr lang="en-US" altLang="en-US"/>
              <a:t>Is a heap a BST?  How are they related?</a:t>
            </a:r>
          </a:p>
        </p:txBody>
      </p:sp>
      <p:pic>
        <p:nvPicPr>
          <p:cNvPr id="537604" name="Picture 4" descr="&#10;Fig_21-01.pct                                                  00069570Porkchop                       B3B4845B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4" r="19902" b="21513"/>
          <a:stretch>
            <a:fillRect/>
          </a:stretch>
        </p:blipFill>
        <p:spPr bwMode="auto">
          <a:xfrm>
            <a:off x="4876800" y="3414713"/>
            <a:ext cx="3233738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7605" name="Picture 5" descr="&#10;Fig_21-02.pct                                                  00069570Porkchop                       B3B4845B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86200"/>
            <a:ext cx="1377950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204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8363" y="0"/>
            <a:ext cx="7407275" cy="1143000"/>
          </a:xfrm>
        </p:spPr>
        <p:txBody>
          <a:bodyPr/>
          <a:lstStyle/>
          <a:p>
            <a:r>
              <a:rPr lang="en-US" altLang="en-US"/>
              <a:t>Which are min-heaps?</a:t>
            </a:r>
          </a:p>
        </p:txBody>
      </p:sp>
      <p:sp>
        <p:nvSpPr>
          <p:cNvPr id="538627" name="Oval 3"/>
          <p:cNvSpPr>
            <a:spLocks noChangeAspect="1" noChangeArrowheads="1"/>
          </p:cNvSpPr>
          <p:nvPr/>
        </p:nvSpPr>
        <p:spPr bwMode="auto">
          <a:xfrm>
            <a:off x="990600" y="3048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15</a:t>
            </a:r>
          </a:p>
        </p:txBody>
      </p:sp>
      <p:sp>
        <p:nvSpPr>
          <p:cNvPr id="538628" name="Oval 4"/>
          <p:cNvSpPr>
            <a:spLocks noChangeAspect="1" noChangeArrowheads="1"/>
          </p:cNvSpPr>
          <p:nvPr/>
        </p:nvSpPr>
        <p:spPr bwMode="auto">
          <a:xfrm>
            <a:off x="304800" y="3048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30</a:t>
            </a:r>
          </a:p>
        </p:txBody>
      </p:sp>
      <p:sp>
        <p:nvSpPr>
          <p:cNvPr id="538629" name="Oval 5"/>
          <p:cNvSpPr>
            <a:spLocks noChangeAspect="1" noChangeArrowheads="1"/>
          </p:cNvSpPr>
          <p:nvPr/>
        </p:nvSpPr>
        <p:spPr bwMode="auto">
          <a:xfrm>
            <a:off x="1447800" y="228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80</a:t>
            </a:r>
          </a:p>
        </p:txBody>
      </p:sp>
      <p:sp>
        <p:nvSpPr>
          <p:cNvPr id="538630" name="Oval 6"/>
          <p:cNvSpPr>
            <a:spLocks noChangeAspect="1" noChangeArrowheads="1"/>
          </p:cNvSpPr>
          <p:nvPr/>
        </p:nvSpPr>
        <p:spPr bwMode="auto">
          <a:xfrm>
            <a:off x="609600" y="228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20</a:t>
            </a:r>
          </a:p>
        </p:txBody>
      </p:sp>
      <p:sp>
        <p:nvSpPr>
          <p:cNvPr id="538631" name="Oval 7"/>
          <p:cNvSpPr>
            <a:spLocks noChangeAspect="1" noChangeArrowheads="1"/>
          </p:cNvSpPr>
          <p:nvPr/>
        </p:nvSpPr>
        <p:spPr bwMode="auto">
          <a:xfrm>
            <a:off x="1066800" y="152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10</a:t>
            </a:r>
          </a:p>
        </p:txBody>
      </p:sp>
      <p:cxnSp>
        <p:nvCxnSpPr>
          <p:cNvPr id="538632" name="AutoShape 8"/>
          <p:cNvCxnSpPr>
            <a:cxnSpLocks noChangeShapeType="1"/>
            <a:stCxn id="538631" idx="3"/>
            <a:endCxn id="538630" idx="0"/>
          </p:cNvCxnSpPr>
          <p:nvPr/>
        </p:nvCxnSpPr>
        <p:spPr bwMode="auto">
          <a:xfrm flipH="1">
            <a:off x="800100" y="1868488"/>
            <a:ext cx="322263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633" name="AutoShape 9"/>
          <p:cNvCxnSpPr>
            <a:cxnSpLocks noChangeShapeType="1"/>
            <a:stCxn id="538631" idx="5"/>
            <a:endCxn id="538629" idx="0"/>
          </p:cNvCxnSpPr>
          <p:nvPr/>
        </p:nvCxnSpPr>
        <p:spPr bwMode="auto">
          <a:xfrm>
            <a:off x="1392238" y="1868488"/>
            <a:ext cx="246062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634" name="AutoShape 10"/>
          <p:cNvCxnSpPr>
            <a:cxnSpLocks noChangeShapeType="1"/>
            <a:stCxn id="538630" idx="3"/>
            <a:endCxn id="538628" idx="0"/>
          </p:cNvCxnSpPr>
          <p:nvPr/>
        </p:nvCxnSpPr>
        <p:spPr bwMode="auto">
          <a:xfrm flipH="1">
            <a:off x="495300" y="2630488"/>
            <a:ext cx="169863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635" name="AutoShape 11"/>
          <p:cNvCxnSpPr>
            <a:cxnSpLocks noChangeShapeType="1"/>
            <a:stCxn id="538630" idx="5"/>
            <a:endCxn id="538627" idx="0"/>
          </p:cNvCxnSpPr>
          <p:nvPr/>
        </p:nvCxnSpPr>
        <p:spPr bwMode="auto">
          <a:xfrm>
            <a:off x="935038" y="2630488"/>
            <a:ext cx="246062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8636" name="Oval 12"/>
          <p:cNvSpPr>
            <a:spLocks noChangeAspect="1" noChangeArrowheads="1"/>
          </p:cNvSpPr>
          <p:nvPr/>
        </p:nvSpPr>
        <p:spPr bwMode="auto">
          <a:xfrm>
            <a:off x="2743200" y="518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99</a:t>
            </a:r>
          </a:p>
        </p:txBody>
      </p:sp>
      <p:sp>
        <p:nvSpPr>
          <p:cNvPr id="538637" name="Oval 13"/>
          <p:cNvSpPr>
            <a:spLocks noChangeAspect="1" noChangeArrowheads="1"/>
          </p:cNvSpPr>
          <p:nvPr/>
        </p:nvSpPr>
        <p:spPr bwMode="auto">
          <a:xfrm>
            <a:off x="1371600" y="518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60</a:t>
            </a:r>
          </a:p>
        </p:txBody>
      </p:sp>
      <p:sp>
        <p:nvSpPr>
          <p:cNvPr id="538638" name="Oval 14"/>
          <p:cNvSpPr>
            <a:spLocks noChangeAspect="1" noChangeArrowheads="1"/>
          </p:cNvSpPr>
          <p:nvPr/>
        </p:nvSpPr>
        <p:spPr bwMode="auto">
          <a:xfrm>
            <a:off x="609600" y="518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40</a:t>
            </a:r>
          </a:p>
        </p:txBody>
      </p:sp>
      <p:sp>
        <p:nvSpPr>
          <p:cNvPr id="538639" name="Oval 15"/>
          <p:cNvSpPr>
            <a:spLocks noChangeAspect="1" noChangeArrowheads="1"/>
          </p:cNvSpPr>
          <p:nvPr/>
        </p:nvSpPr>
        <p:spPr bwMode="auto">
          <a:xfrm>
            <a:off x="2209800" y="44958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80</a:t>
            </a:r>
          </a:p>
        </p:txBody>
      </p:sp>
      <p:sp>
        <p:nvSpPr>
          <p:cNvPr id="538640" name="Oval 16"/>
          <p:cNvSpPr>
            <a:spLocks noChangeAspect="1" noChangeArrowheads="1"/>
          </p:cNvSpPr>
          <p:nvPr/>
        </p:nvSpPr>
        <p:spPr bwMode="auto">
          <a:xfrm>
            <a:off x="1066800" y="44958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20</a:t>
            </a:r>
          </a:p>
        </p:txBody>
      </p:sp>
      <p:sp>
        <p:nvSpPr>
          <p:cNvPr id="538641" name="Oval 17"/>
          <p:cNvSpPr>
            <a:spLocks noChangeAspect="1" noChangeArrowheads="1"/>
          </p:cNvSpPr>
          <p:nvPr/>
        </p:nvSpPr>
        <p:spPr bwMode="auto">
          <a:xfrm>
            <a:off x="1600200" y="37338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10</a:t>
            </a:r>
          </a:p>
        </p:txBody>
      </p:sp>
      <p:cxnSp>
        <p:nvCxnSpPr>
          <p:cNvPr id="538642" name="AutoShape 18"/>
          <p:cNvCxnSpPr>
            <a:cxnSpLocks noChangeShapeType="1"/>
            <a:stCxn id="538641" idx="3"/>
            <a:endCxn id="538640" idx="0"/>
          </p:cNvCxnSpPr>
          <p:nvPr/>
        </p:nvCxnSpPr>
        <p:spPr bwMode="auto">
          <a:xfrm flipH="1">
            <a:off x="1257300" y="4078288"/>
            <a:ext cx="398463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643" name="AutoShape 19"/>
          <p:cNvCxnSpPr>
            <a:cxnSpLocks noChangeShapeType="1"/>
            <a:stCxn id="538641" idx="5"/>
            <a:endCxn id="538639" idx="0"/>
          </p:cNvCxnSpPr>
          <p:nvPr/>
        </p:nvCxnSpPr>
        <p:spPr bwMode="auto">
          <a:xfrm>
            <a:off x="1925638" y="4078288"/>
            <a:ext cx="474662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644" name="AutoShape 20"/>
          <p:cNvCxnSpPr>
            <a:cxnSpLocks noChangeShapeType="1"/>
            <a:stCxn id="538639" idx="5"/>
            <a:endCxn id="538636" idx="0"/>
          </p:cNvCxnSpPr>
          <p:nvPr/>
        </p:nvCxnSpPr>
        <p:spPr bwMode="auto">
          <a:xfrm>
            <a:off x="2535238" y="4840288"/>
            <a:ext cx="398462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645" name="AutoShape 21"/>
          <p:cNvCxnSpPr>
            <a:cxnSpLocks noChangeShapeType="1"/>
            <a:stCxn id="538640" idx="3"/>
            <a:endCxn id="538638" idx="0"/>
          </p:cNvCxnSpPr>
          <p:nvPr/>
        </p:nvCxnSpPr>
        <p:spPr bwMode="auto">
          <a:xfrm flipH="1">
            <a:off x="800100" y="4840288"/>
            <a:ext cx="3222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646" name="AutoShape 22"/>
          <p:cNvCxnSpPr>
            <a:cxnSpLocks noChangeShapeType="1"/>
            <a:stCxn id="538640" idx="5"/>
            <a:endCxn id="538637" idx="0"/>
          </p:cNvCxnSpPr>
          <p:nvPr/>
        </p:nvCxnSpPr>
        <p:spPr bwMode="auto">
          <a:xfrm>
            <a:off x="1392238" y="4840288"/>
            <a:ext cx="169862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8647" name="Oval 23"/>
          <p:cNvSpPr>
            <a:spLocks noChangeAspect="1" noChangeArrowheads="1"/>
          </p:cNvSpPr>
          <p:nvPr/>
        </p:nvSpPr>
        <p:spPr bwMode="auto">
          <a:xfrm>
            <a:off x="228600" y="5834063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50</a:t>
            </a:r>
          </a:p>
        </p:txBody>
      </p:sp>
      <p:cxnSp>
        <p:nvCxnSpPr>
          <p:cNvPr id="538648" name="AutoShape 24"/>
          <p:cNvCxnSpPr>
            <a:cxnSpLocks noChangeShapeType="1"/>
            <a:stCxn id="538638" idx="3"/>
            <a:endCxn id="538647" idx="0"/>
          </p:cNvCxnSpPr>
          <p:nvPr/>
        </p:nvCxnSpPr>
        <p:spPr bwMode="auto">
          <a:xfrm flipH="1">
            <a:off x="476250" y="5526088"/>
            <a:ext cx="188913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8649" name="Oval 25"/>
          <p:cNvSpPr>
            <a:spLocks noChangeAspect="1" noChangeArrowheads="1"/>
          </p:cNvSpPr>
          <p:nvPr/>
        </p:nvSpPr>
        <p:spPr bwMode="auto">
          <a:xfrm>
            <a:off x="876300" y="5834063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700</a:t>
            </a:r>
          </a:p>
        </p:txBody>
      </p:sp>
      <p:cxnSp>
        <p:nvCxnSpPr>
          <p:cNvPr id="538650" name="AutoShape 26"/>
          <p:cNvCxnSpPr>
            <a:cxnSpLocks noChangeShapeType="1"/>
            <a:stCxn id="538638" idx="5"/>
            <a:endCxn id="538649" idx="0"/>
          </p:cNvCxnSpPr>
          <p:nvPr/>
        </p:nvCxnSpPr>
        <p:spPr bwMode="auto">
          <a:xfrm>
            <a:off x="935038" y="5526088"/>
            <a:ext cx="188912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8651" name="Oval 27"/>
          <p:cNvSpPr>
            <a:spLocks noChangeAspect="1" noChangeArrowheads="1"/>
          </p:cNvSpPr>
          <p:nvPr/>
        </p:nvSpPr>
        <p:spPr bwMode="auto">
          <a:xfrm>
            <a:off x="2057400" y="518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85</a:t>
            </a:r>
          </a:p>
        </p:txBody>
      </p:sp>
      <p:cxnSp>
        <p:nvCxnSpPr>
          <p:cNvPr id="538652" name="AutoShape 28"/>
          <p:cNvCxnSpPr>
            <a:cxnSpLocks noChangeShapeType="1"/>
            <a:stCxn id="538639" idx="3"/>
            <a:endCxn id="538651" idx="0"/>
          </p:cNvCxnSpPr>
          <p:nvPr/>
        </p:nvCxnSpPr>
        <p:spPr bwMode="auto">
          <a:xfrm flipH="1">
            <a:off x="2247900" y="4840288"/>
            <a:ext cx="174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8653" name="Oval 29"/>
          <p:cNvSpPr>
            <a:spLocks noChangeAspect="1" noChangeArrowheads="1"/>
          </p:cNvSpPr>
          <p:nvPr/>
        </p:nvSpPr>
        <p:spPr bwMode="auto">
          <a:xfrm>
            <a:off x="5257800" y="2743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99</a:t>
            </a:r>
          </a:p>
        </p:txBody>
      </p:sp>
      <p:sp>
        <p:nvSpPr>
          <p:cNvPr id="538654" name="Oval 30"/>
          <p:cNvSpPr>
            <a:spLocks noChangeAspect="1" noChangeArrowheads="1"/>
          </p:cNvSpPr>
          <p:nvPr/>
        </p:nvSpPr>
        <p:spPr bwMode="auto">
          <a:xfrm>
            <a:off x="3886200" y="2743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60</a:t>
            </a:r>
          </a:p>
        </p:txBody>
      </p:sp>
      <p:sp>
        <p:nvSpPr>
          <p:cNvPr id="538655" name="Oval 31"/>
          <p:cNvSpPr>
            <a:spLocks noChangeAspect="1" noChangeArrowheads="1"/>
          </p:cNvSpPr>
          <p:nvPr/>
        </p:nvSpPr>
        <p:spPr bwMode="auto">
          <a:xfrm>
            <a:off x="3124200" y="2743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40</a:t>
            </a:r>
          </a:p>
        </p:txBody>
      </p:sp>
      <p:sp>
        <p:nvSpPr>
          <p:cNvPr id="538656" name="Oval 32"/>
          <p:cNvSpPr>
            <a:spLocks noChangeAspect="1" noChangeArrowheads="1"/>
          </p:cNvSpPr>
          <p:nvPr/>
        </p:nvSpPr>
        <p:spPr bwMode="auto">
          <a:xfrm>
            <a:off x="4724400" y="2057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80</a:t>
            </a:r>
          </a:p>
        </p:txBody>
      </p:sp>
      <p:sp>
        <p:nvSpPr>
          <p:cNvPr id="538657" name="Oval 33"/>
          <p:cNvSpPr>
            <a:spLocks noChangeAspect="1" noChangeArrowheads="1"/>
          </p:cNvSpPr>
          <p:nvPr/>
        </p:nvSpPr>
        <p:spPr bwMode="auto">
          <a:xfrm>
            <a:off x="3581400" y="2057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20</a:t>
            </a:r>
          </a:p>
        </p:txBody>
      </p:sp>
      <p:sp>
        <p:nvSpPr>
          <p:cNvPr id="538658" name="Oval 34"/>
          <p:cNvSpPr>
            <a:spLocks noChangeAspect="1" noChangeArrowheads="1"/>
          </p:cNvSpPr>
          <p:nvPr/>
        </p:nvSpPr>
        <p:spPr bwMode="auto">
          <a:xfrm>
            <a:off x="4114800" y="1295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10</a:t>
            </a:r>
          </a:p>
        </p:txBody>
      </p:sp>
      <p:cxnSp>
        <p:nvCxnSpPr>
          <p:cNvPr id="538659" name="AutoShape 35"/>
          <p:cNvCxnSpPr>
            <a:cxnSpLocks noChangeShapeType="1"/>
            <a:stCxn id="538658" idx="3"/>
            <a:endCxn id="538657" idx="0"/>
          </p:cNvCxnSpPr>
          <p:nvPr/>
        </p:nvCxnSpPr>
        <p:spPr bwMode="auto">
          <a:xfrm flipH="1">
            <a:off x="3771900" y="1639888"/>
            <a:ext cx="398463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660" name="AutoShape 36"/>
          <p:cNvCxnSpPr>
            <a:cxnSpLocks noChangeShapeType="1"/>
            <a:stCxn id="538658" idx="5"/>
            <a:endCxn id="538656" idx="0"/>
          </p:cNvCxnSpPr>
          <p:nvPr/>
        </p:nvCxnSpPr>
        <p:spPr bwMode="auto">
          <a:xfrm>
            <a:off x="4440238" y="1639888"/>
            <a:ext cx="474662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661" name="AutoShape 37"/>
          <p:cNvCxnSpPr>
            <a:cxnSpLocks noChangeShapeType="1"/>
            <a:stCxn id="538656" idx="5"/>
            <a:endCxn id="538653" idx="0"/>
          </p:cNvCxnSpPr>
          <p:nvPr/>
        </p:nvCxnSpPr>
        <p:spPr bwMode="auto">
          <a:xfrm>
            <a:off x="5049838" y="2401888"/>
            <a:ext cx="398462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662" name="AutoShape 38"/>
          <p:cNvCxnSpPr>
            <a:cxnSpLocks noChangeShapeType="1"/>
            <a:stCxn id="538657" idx="3"/>
            <a:endCxn id="538655" idx="0"/>
          </p:cNvCxnSpPr>
          <p:nvPr/>
        </p:nvCxnSpPr>
        <p:spPr bwMode="auto">
          <a:xfrm flipH="1">
            <a:off x="3314700" y="2401888"/>
            <a:ext cx="3222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663" name="AutoShape 39"/>
          <p:cNvCxnSpPr>
            <a:cxnSpLocks noChangeShapeType="1"/>
            <a:stCxn id="538657" idx="5"/>
            <a:endCxn id="538654" idx="0"/>
          </p:cNvCxnSpPr>
          <p:nvPr/>
        </p:nvCxnSpPr>
        <p:spPr bwMode="auto">
          <a:xfrm>
            <a:off x="3906838" y="2401888"/>
            <a:ext cx="169862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8664" name="Oval 40"/>
          <p:cNvSpPr>
            <a:spLocks noChangeAspect="1" noChangeArrowheads="1"/>
          </p:cNvSpPr>
          <p:nvPr/>
        </p:nvSpPr>
        <p:spPr bwMode="auto">
          <a:xfrm>
            <a:off x="2743200" y="3395663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50</a:t>
            </a:r>
          </a:p>
        </p:txBody>
      </p:sp>
      <p:cxnSp>
        <p:nvCxnSpPr>
          <p:cNvPr id="538665" name="AutoShape 41"/>
          <p:cNvCxnSpPr>
            <a:cxnSpLocks noChangeShapeType="1"/>
            <a:stCxn id="538655" idx="3"/>
            <a:endCxn id="538664" idx="0"/>
          </p:cNvCxnSpPr>
          <p:nvPr/>
        </p:nvCxnSpPr>
        <p:spPr bwMode="auto">
          <a:xfrm flipH="1">
            <a:off x="2990850" y="3087688"/>
            <a:ext cx="188913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8666" name="Oval 42"/>
          <p:cNvSpPr>
            <a:spLocks noChangeAspect="1" noChangeArrowheads="1"/>
          </p:cNvSpPr>
          <p:nvPr/>
        </p:nvSpPr>
        <p:spPr bwMode="auto">
          <a:xfrm>
            <a:off x="4800600" y="34290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700</a:t>
            </a:r>
          </a:p>
        </p:txBody>
      </p:sp>
      <p:cxnSp>
        <p:nvCxnSpPr>
          <p:cNvPr id="538667" name="AutoShape 43"/>
          <p:cNvCxnSpPr>
            <a:cxnSpLocks noChangeShapeType="1"/>
            <a:stCxn id="538668" idx="5"/>
            <a:endCxn id="538666" idx="0"/>
          </p:cNvCxnSpPr>
          <p:nvPr/>
        </p:nvCxnSpPr>
        <p:spPr bwMode="auto">
          <a:xfrm>
            <a:off x="4897438" y="3087688"/>
            <a:ext cx="150812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8668" name="Oval 44"/>
          <p:cNvSpPr>
            <a:spLocks noChangeAspect="1" noChangeArrowheads="1"/>
          </p:cNvSpPr>
          <p:nvPr/>
        </p:nvSpPr>
        <p:spPr bwMode="auto">
          <a:xfrm>
            <a:off x="4572000" y="2743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85</a:t>
            </a:r>
          </a:p>
        </p:txBody>
      </p:sp>
      <p:cxnSp>
        <p:nvCxnSpPr>
          <p:cNvPr id="538669" name="AutoShape 45"/>
          <p:cNvCxnSpPr>
            <a:cxnSpLocks noChangeShapeType="1"/>
            <a:stCxn id="538656" idx="3"/>
            <a:endCxn id="538668" idx="0"/>
          </p:cNvCxnSpPr>
          <p:nvPr/>
        </p:nvCxnSpPr>
        <p:spPr bwMode="auto">
          <a:xfrm flipH="1">
            <a:off x="4762500" y="2401888"/>
            <a:ext cx="174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8670" name="Oval 46"/>
          <p:cNvSpPr>
            <a:spLocks noChangeAspect="1" noChangeArrowheads="1"/>
          </p:cNvSpPr>
          <p:nvPr/>
        </p:nvSpPr>
        <p:spPr bwMode="auto">
          <a:xfrm>
            <a:off x="8610600" y="2819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99</a:t>
            </a:r>
          </a:p>
        </p:txBody>
      </p:sp>
      <p:sp>
        <p:nvSpPr>
          <p:cNvPr id="538671" name="Oval 47"/>
          <p:cNvSpPr>
            <a:spLocks noChangeAspect="1" noChangeArrowheads="1"/>
          </p:cNvSpPr>
          <p:nvPr/>
        </p:nvSpPr>
        <p:spPr bwMode="auto">
          <a:xfrm>
            <a:off x="7239000" y="2819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60</a:t>
            </a:r>
          </a:p>
        </p:txBody>
      </p:sp>
      <p:sp>
        <p:nvSpPr>
          <p:cNvPr id="538672" name="Oval 48"/>
          <p:cNvSpPr>
            <a:spLocks noChangeAspect="1" noChangeArrowheads="1"/>
          </p:cNvSpPr>
          <p:nvPr/>
        </p:nvSpPr>
        <p:spPr bwMode="auto">
          <a:xfrm>
            <a:off x="6477000" y="2819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40</a:t>
            </a:r>
          </a:p>
        </p:txBody>
      </p:sp>
      <p:sp>
        <p:nvSpPr>
          <p:cNvPr id="538673" name="Oval 49"/>
          <p:cNvSpPr>
            <a:spLocks noChangeAspect="1" noChangeArrowheads="1"/>
          </p:cNvSpPr>
          <p:nvPr/>
        </p:nvSpPr>
        <p:spPr bwMode="auto">
          <a:xfrm>
            <a:off x="80772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80</a:t>
            </a:r>
          </a:p>
        </p:txBody>
      </p:sp>
      <p:sp>
        <p:nvSpPr>
          <p:cNvPr id="538674" name="Oval 50"/>
          <p:cNvSpPr>
            <a:spLocks noChangeAspect="1" noChangeArrowheads="1"/>
          </p:cNvSpPr>
          <p:nvPr/>
        </p:nvSpPr>
        <p:spPr bwMode="auto">
          <a:xfrm>
            <a:off x="69342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10</a:t>
            </a:r>
          </a:p>
        </p:txBody>
      </p:sp>
      <p:sp>
        <p:nvSpPr>
          <p:cNvPr id="538675" name="Oval 51"/>
          <p:cNvSpPr>
            <a:spLocks noChangeAspect="1" noChangeArrowheads="1"/>
          </p:cNvSpPr>
          <p:nvPr/>
        </p:nvSpPr>
        <p:spPr bwMode="auto">
          <a:xfrm>
            <a:off x="7467600" y="137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20</a:t>
            </a:r>
          </a:p>
        </p:txBody>
      </p:sp>
      <p:cxnSp>
        <p:nvCxnSpPr>
          <p:cNvPr id="538676" name="AutoShape 52"/>
          <p:cNvCxnSpPr>
            <a:cxnSpLocks noChangeShapeType="1"/>
            <a:stCxn id="538675" idx="3"/>
            <a:endCxn id="538674" idx="0"/>
          </p:cNvCxnSpPr>
          <p:nvPr/>
        </p:nvCxnSpPr>
        <p:spPr bwMode="auto">
          <a:xfrm flipH="1">
            <a:off x="7124700" y="1716088"/>
            <a:ext cx="398463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677" name="AutoShape 53"/>
          <p:cNvCxnSpPr>
            <a:cxnSpLocks noChangeShapeType="1"/>
            <a:stCxn id="538675" idx="5"/>
            <a:endCxn id="538673" idx="0"/>
          </p:cNvCxnSpPr>
          <p:nvPr/>
        </p:nvCxnSpPr>
        <p:spPr bwMode="auto">
          <a:xfrm>
            <a:off x="7793038" y="1716088"/>
            <a:ext cx="474662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678" name="AutoShape 54"/>
          <p:cNvCxnSpPr>
            <a:cxnSpLocks noChangeShapeType="1"/>
            <a:stCxn id="538673" idx="5"/>
            <a:endCxn id="538670" idx="0"/>
          </p:cNvCxnSpPr>
          <p:nvPr/>
        </p:nvCxnSpPr>
        <p:spPr bwMode="auto">
          <a:xfrm>
            <a:off x="8402638" y="2478088"/>
            <a:ext cx="398462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679" name="AutoShape 55"/>
          <p:cNvCxnSpPr>
            <a:cxnSpLocks noChangeShapeType="1"/>
            <a:stCxn id="538674" idx="3"/>
            <a:endCxn id="538672" idx="0"/>
          </p:cNvCxnSpPr>
          <p:nvPr/>
        </p:nvCxnSpPr>
        <p:spPr bwMode="auto">
          <a:xfrm flipH="1">
            <a:off x="6667500" y="2478088"/>
            <a:ext cx="3222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680" name="AutoShape 56"/>
          <p:cNvCxnSpPr>
            <a:cxnSpLocks noChangeShapeType="1"/>
            <a:stCxn id="538674" idx="5"/>
            <a:endCxn id="538671" idx="0"/>
          </p:cNvCxnSpPr>
          <p:nvPr/>
        </p:nvCxnSpPr>
        <p:spPr bwMode="auto">
          <a:xfrm>
            <a:off x="7259638" y="2478088"/>
            <a:ext cx="169862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8681" name="Oval 57"/>
          <p:cNvSpPr>
            <a:spLocks noChangeAspect="1" noChangeArrowheads="1"/>
          </p:cNvSpPr>
          <p:nvPr/>
        </p:nvSpPr>
        <p:spPr bwMode="auto">
          <a:xfrm>
            <a:off x="6096000" y="3471863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50</a:t>
            </a:r>
          </a:p>
        </p:txBody>
      </p:sp>
      <p:cxnSp>
        <p:nvCxnSpPr>
          <p:cNvPr id="538682" name="AutoShape 58"/>
          <p:cNvCxnSpPr>
            <a:cxnSpLocks noChangeShapeType="1"/>
            <a:stCxn id="538672" idx="3"/>
            <a:endCxn id="538681" idx="0"/>
          </p:cNvCxnSpPr>
          <p:nvPr/>
        </p:nvCxnSpPr>
        <p:spPr bwMode="auto">
          <a:xfrm flipH="1">
            <a:off x="6343650" y="3163888"/>
            <a:ext cx="188913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8683" name="Oval 59"/>
          <p:cNvSpPr>
            <a:spLocks noChangeAspect="1" noChangeArrowheads="1"/>
          </p:cNvSpPr>
          <p:nvPr/>
        </p:nvSpPr>
        <p:spPr bwMode="auto">
          <a:xfrm>
            <a:off x="6743700" y="3471863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700</a:t>
            </a:r>
          </a:p>
        </p:txBody>
      </p:sp>
      <p:cxnSp>
        <p:nvCxnSpPr>
          <p:cNvPr id="538684" name="AutoShape 60"/>
          <p:cNvCxnSpPr>
            <a:cxnSpLocks noChangeShapeType="1"/>
            <a:stCxn id="538672" idx="5"/>
            <a:endCxn id="538683" idx="0"/>
          </p:cNvCxnSpPr>
          <p:nvPr/>
        </p:nvCxnSpPr>
        <p:spPr bwMode="auto">
          <a:xfrm>
            <a:off x="6802438" y="3163888"/>
            <a:ext cx="188912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8685" name="Oval 61"/>
          <p:cNvSpPr>
            <a:spLocks noChangeAspect="1" noChangeArrowheads="1"/>
          </p:cNvSpPr>
          <p:nvPr/>
        </p:nvSpPr>
        <p:spPr bwMode="auto">
          <a:xfrm>
            <a:off x="7924800" y="2819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85</a:t>
            </a:r>
          </a:p>
        </p:txBody>
      </p:sp>
      <p:cxnSp>
        <p:nvCxnSpPr>
          <p:cNvPr id="538686" name="AutoShape 62"/>
          <p:cNvCxnSpPr>
            <a:cxnSpLocks noChangeShapeType="1"/>
            <a:stCxn id="538673" idx="3"/>
            <a:endCxn id="538685" idx="0"/>
          </p:cNvCxnSpPr>
          <p:nvPr/>
        </p:nvCxnSpPr>
        <p:spPr bwMode="auto">
          <a:xfrm flipH="1">
            <a:off x="8115300" y="2478088"/>
            <a:ext cx="174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8687" name="Oval 74"/>
          <p:cNvSpPr>
            <a:spLocks noChangeAspect="1" noChangeArrowheads="1"/>
          </p:cNvSpPr>
          <p:nvPr/>
        </p:nvSpPr>
        <p:spPr bwMode="auto">
          <a:xfrm>
            <a:off x="4114800" y="609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60</a:t>
            </a:r>
          </a:p>
        </p:txBody>
      </p:sp>
      <p:sp>
        <p:nvSpPr>
          <p:cNvPr id="538688" name="Oval 75"/>
          <p:cNvSpPr>
            <a:spLocks noChangeAspect="1" noChangeArrowheads="1"/>
          </p:cNvSpPr>
          <p:nvPr/>
        </p:nvSpPr>
        <p:spPr bwMode="auto">
          <a:xfrm>
            <a:off x="3352800" y="609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40</a:t>
            </a:r>
          </a:p>
        </p:txBody>
      </p:sp>
      <p:sp>
        <p:nvSpPr>
          <p:cNvPr id="538689" name="Oval 76"/>
          <p:cNvSpPr>
            <a:spLocks noChangeAspect="1" noChangeArrowheads="1"/>
          </p:cNvSpPr>
          <p:nvPr/>
        </p:nvSpPr>
        <p:spPr bwMode="auto">
          <a:xfrm>
            <a:off x="4953000" y="5410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80</a:t>
            </a:r>
          </a:p>
        </p:txBody>
      </p:sp>
      <p:sp>
        <p:nvSpPr>
          <p:cNvPr id="538690" name="Oval 77"/>
          <p:cNvSpPr>
            <a:spLocks noChangeAspect="1" noChangeArrowheads="1"/>
          </p:cNvSpPr>
          <p:nvPr/>
        </p:nvSpPr>
        <p:spPr bwMode="auto">
          <a:xfrm>
            <a:off x="3810000" y="5410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20</a:t>
            </a:r>
          </a:p>
        </p:txBody>
      </p:sp>
      <p:sp>
        <p:nvSpPr>
          <p:cNvPr id="538691" name="Oval 78"/>
          <p:cNvSpPr>
            <a:spLocks noChangeAspect="1" noChangeArrowheads="1"/>
          </p:cNvSpPr>
          <p:nvPr/>
        </p:nvSpPr>
        <p:spPr bwMode="auto">
          <a:xfrm>
            <a:off x="4343400" y="4648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10</a:t>
            </a:r>
          </a:p>
        </p:txBody>
      </p:sp>
      <p:cxnSp>
        <p:nvCxnSpPr>
          <p:cNvPr id="538692" name="AutoShape 79"/>
          <p:cNvCxnSpPr>
            <a:cxnSpLocks noChangeShapeType="1"/>
            <a:stCxn id="538691" idx="3"/>
            <a:endCxn id="538690" idx="0"/>
          </p:cNvCxnSpPr>
          <p:nvPr/>
        </p:nvCxnSpPr>
        <p:spPr bwMode="auto">
          <a:xfrm flipH="1">
            <a:off x="4000500" y="4992688"/>
            <a:ext cx="398463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693" name="AutoShape 80"/>
          <p:cNvCxnSpPr>
            <a:cxnSpLocks noChangeShapeType="1"/>
            <a:stCxn id="538691" idx="5"/>
            <a:endCxn id="538689" idx="0"/>
          </p:cNvCxnSpPr>
          <p:nvPr/>
        </p:nvCxnSpPr>
        <p:spPr bwMode="auto">
          <a:xfrm>
            <a:off x="4668838" y="4992688"/>
            <a:ext cx="474662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694" name="AutoShape 81"/>
          <p:cNvCxnSpPr>
            <a:cxnSpLocks noChangeShapeType="1"/>
            <a:stCxn id="538690" idx="3"/>
            <a:endCxn id="538688" idx="0"/>
          </p:cNvCxnSpPr>
          <p:nvPr/>
        </p:nvCxnSpPr>
        <p:spPr bwMode="auto">
          <a:xfrm flipH="1">
            <a:off x="3543300" y="5754688"/>
            <a:ext cx="3222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695" name="AutoShape 82"/>
          <p:cNvCxnSpPr>
            <a:cxnSpLocks noChangeShapeType="1"/>
            <a:stCxn id="538690" idx="5"/>
            <a:endCxn id="538687" idx="0"/>
          </p:cNvCxnSpPr>
          <p:nvPr/>
        </p:nvCxnSpPr>
        <p:spPr bwMode="auto">
          <a:xfrm>
            <a:off x="4135438" y="5754688"/>
            <a:ext cx="169862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8696" name="Oval 103"/>
          <p:cNvSpPr>
            <a:spLocks noChangeAspect="1" noChangeArrowheads="1"/>
          </p:cNvSpPr>
          <p:nvPr/>
        </p:nvSpPr>
        <p:spPr bwMode="auto">
          <a:xfrm>
            <a:off x="8229600" y="58388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99</a:t>
            </a:r>
          </a:p>
        </p:txBody>
      </p:sp>
      <p:sp>
        <p:nvSpPr>
          <p:cNvPr id="538697" name="Oval 104"/>
          <p:cNvSpPr>
            <a:spLocks noChangeAspect="1" noChangeArrowheads="1"/>
          </p:cNvSpPr>
          <p:nvPr/>
        </p:nvSpPr>
        <p:spPr bwMode="auto">
          <a:xfrm>
            <a:off x="6858000" y="58388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60</a:t>
            </a:r>
          </a:p>
        </p:txBody>
      </p:sp>
      <p:sp>
        <p:nvSpPr>
          <p:cNvPr id="538698" name="Oval 105"/>
          <p:cNvSpPr>
            <a:spLocks noChangeAspect="1" noChangeArrowheads="1"/>
          </p:cNvSpPr>
          <p:nvPr/>
        </p:nvSpPr>
        <p:spPr bwMode="auto">
          <a:xfrm>
            <a:off x="6096000" y="58388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40</a:t>
            </a:r>
          </a:p>
        </p:txBody>
      </p:sp>
      <p:sp>
        <p:nvSpPr>
          <p:cNvPr id="538699" name="Oval 106"/>
          <p:cNvSpPr>
            <a:spLocks noChangeAspect="1" noChangeArrowheads="1"/>
          </p:cNvSpPr>
          <p:nvPr/>
        </p:nvSpPr>
        <p:spPr bwMode="auto">
          <a:xfrm>
            <a:off x="7696200" y="51530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80</a:t>
            </a:r>
          </a:p>
        </p:txBody>
      </p:sp>
      <p:sp>
        <p:nvSpPr>
          <p:cNvPr id="538700" name="Oval 107"/>
          <p:cNvSpPr>
            <a:spLocks noChangeAspect="1" noChangeArrowheads="1"/>
          </p:cNvSpPr>
          <p:nvPr/>
        </p:nvSpPr>
        <p:spPr bwMode="auto">
          <a:xfrm>
            <a:off x="6553200" y="51530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20</a:t>
            </a:r>
          </a:p>
        </p:txBody>
      </p:sp>
      <p:sp>
        <p:nvSpPr>
          <p:cNvPr id="538701" name="Oval 108"/>
          <p:cNvSpPr>
            <a:spLocks noChangeAspect="1" noChangeArrowheads="1"/>
          </p:cNvSpPr>
          <p:nvPr/>
        </p:nvSpPr>
        <p:spPr bwMode="auto">
          <a:xfrm>
            <a:off x="7086600" y="43910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>
                <a:latin typeface="Calibri" pitchFamily="34" charset="0"/>
                <a:ea typeface="ＭＳ Ｐゴシック" pitchFamily="34" charset="-128"/>
              </a:rPr>
              <a:t>10</a:t>
            </a:r>
          </a:p>
        </p:txBody>
      </p:sp>
      <p:cxnSp>
        <p:nvCxnSpPr>
          <p:cNvPr id="538702" name="AutoShape 109"/>
          <p:cNvCxnSpPr>
            <a:cxnSpLocks noChangeShapeType="1"/>
            <a:stCxn id="538701" idx="3"/>
            <a:endCxn id="538700" idx="0"/>
          </p:cNvCxnSpPr>
          <p:nvPr/>
        </p:nvCxnSpPr>
        <p:spPr bwMode="auto">
          <a:xfrm flipH="1">
            <a:off x="6743700" y="4735513"/>
            <a:ext cx="398463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703" name="AutoShape 110"/>
          <p:cNvCxnSpPr>
            <a:cxnSpLocks noChangeShapeType="1"/>
            <a:stCxn id="538701" idx="5"/>
            <a:endCxn id="538699" idx="0"/>
          </p:cNvCxnSpPr>
          <p:nvPr/>
        </p:nvCxnSpPr>
        <p:spPr bwMode="auto">
          <a:xfrm>
            <a:off x="7412038" y="4735513"/>
            <a:ext cx="474662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704" name="AutoShape 111"/>
          <p:cNvCxnSpPr>
            <a:cxnSpLocks noChangeShapeType="1"/>
            <a:stCxn id="538699" idx="5"/>
            <a:endCxn id="538696" idx="0"/>
          </p:cNvCxnSpPr>
          <p:nvPr/>
        </p:nvCxnSpPr>
        <p:spPr bwMode="auto">
          <a:xfrm>
            <a:off x="8021638" y="5497513"/>
            <a:ext cx="398462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705" name="AutoShape 112"/>
          <p:cNvCxnSpPr>
            <a:cxnSpLocks noChangeShapeType="1"/>
            <a:stCxn id="538700" idx="3"/>
            <a:endCxn id="538698" idx="0"/>
          </p:cNvCxnSpPr>
          <p:nvPr/>
        </p:nvCxnSpPr>
        <p:spPr bwMode="auto">
          <a:xfrm flipH="1">
            <a:off x="6286500" y="5497513"/>
            <a:ext cx="3222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706" name="AutoShape 113"/>
          <p:cNvCxnSpPr>
            <a:cxnSpLocks noChangeShapeType="1"/>
            <a:stCxn id="538700" idx="5"/>
            <a:endCxn id="538697" idx="0"/>
          </p:cNvCxnSpPr>
          <p:nvPr/>
        </p:nvCxnSpPr>
        <p:spPr bwMode="auto">
          <a:xfrm>
            <a:off x="6878638" y="5497513"/>
            <a:ext cx="169862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23"/>
          <p:cNvGrpSpPr>
            <a:grpSpLocks/>
          </p:cNvGrpSpPr>
          <p:nvPr/>
        </p:nvGrpSpPr>
        <p:grpSpPr bwMode="auto">
          <a:xfrm>
            <a:off x="806450" y="1219200"/>
            <a:ext cx="8489950" cy="5076825"/>
            <a:chOff x="412" y="768"/>
            <a:chExt cx="5348" cy="3198"/>
          </a:xfrm>
        </p:grpSpPr>
        <p:grpSp>
          <p:nvGrpSpPr>
            <p:cNvPr id="538708" name="Group 90"/>
            <p:cNvGrpSpPr>
              <a:grpSpLocks/>
            </p:cNvGrpSpPr>
            <p:nvPr/>
          </p:nvGrpSpPr>
          <p:grpSpPr bwMode="auto">
            <a:xfrm>
              <a:off x="412" y="786"/>
              <a:ext cx="1412" cy="1326"/>
              <a:chOff x="4007" y="768"/>
              <a:chExt cx="1412" cy="1326"/>
            </a:xfrm>
          </p:grpSpPr>
          <p:sp>
            <p:nvSpPr>
              <p:cNvPr id="538709" name="Line 84"/>
              <p:cNvSpPr>
                <a:spLocks noChangeShapeType="1"/>
              </p:cNvSpPr>
              <p:nvPr/>
            </p:nvSpPr>
            <p:spPr bwMode="auto">
              <a:xfrm>
                <a:off x="4007" y="1091"/>
                <a:ext cx="983" cy="962"/>
              </a:xfrm>
              <a:prstGeom prst="line">
                <a:avLst/>
              </a:prstGeom>
              <a:noFill/>
              <a:ln w="2222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8710" name="Line 85"/>
              <p:cNvSpPr>
                <a:spLocks noChangeShapeType="1"/>
              </p:cNvSpPr>
              <p:nvPr/>
            </p:nvSpPr>
            <p:spPr bwMode="auto">
              <a:xfrm flipV="1">
                <a:off x="4048" y="1051"/>
                <a:ext cx="942" cy="1043"/>
              </a:xfrm>
              <a:prstGeom prst="line">
                <a:avLst/>
              </a:prstGeom>
              <a:noFill/>
              <a:ln w="2222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8711" name="Text Box 89"/>
              <p:cNvSpPr txBox="1">
                <a:spLocks noChangeArrowheads="1"/>
              </p:cNvSpPr>
              <p:nvPr/>
            </p:nvSpPr>
            <p:spPr bwMode="auto">
              <a:xfrm>
                <a:off x="4521" y="768"/>
                <a:ext cx="89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defTabSz="45720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37931725" indent="-37474525" algn="l" defTabSz="45720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 b="1">
                    <a:solidFill>
                      <a:srgbClr val="CC3300"/>
                    </a:solidFill>
                    <a:latin typeface="Calibri" pitchFamily="34" charset="0"/>
                    <a:ea typeface="ＭＳ Ｐゴシック" pitchFamily="34" charset="-128"/>
                  </a:rPr>
                  <a:t>no</a:t>
                </a:r>
              </a:p>
            </p:txBody>
          </p:sp>
        </p:grpSp>
        <p:grpSp>
          <p:nvGrpSpPr>
            <p:cNvPr id="538712" name="Group 95"/>
            <p:cNvGrpSpPr>
              <a:grpSpLocks/>
            </p:cNvGrpSpPr>
            <p:nvPr/>
          </p:nvGrpSpPr>
          <p:grpSpPr bwMode="auto">
            <a:xfrm>
              <a:off x="2380" y="768"/>
              <a:ext cx="1412" cy="1326"/>
              <a:chOff x="4007" y="768"/>
              <a:chExt cx="1412" cy="1326"/>
            </a:xfrm>
          </p:grpSpPr>
          <p:sp>
            <p:nvSpPr>
              <p:cNvPr id="538713" name="Line 96"/>
              <p:cNvSpPr>
                <a:spLocks noChangeShapeType="1"/>
              </p:cNvSpPr>
              <p:nvPr/>
            </p:nvSpPr>
            <p:spPr bwMode="auto">
              <a:xfrm>
                <a:off x="4007" y="1091"/>
                <a:ext cx="983" cy="962"/>
              </a:xfrm>
              <a:prstGeom prst="line">
                <a:avLst/>
              </a:prstGeom>
              <a:noFill/>
              <a:ln w="2222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8714" name="Line 97"/>
              <p:cNvSpPr>
                <a:spLocks noChangeShapeType="1"/>
              </p:cNvSpPr>
              <p:nvPr/>
            </p:nvSpPr>
            <p:spPr bwMode="auto">
              <a:xfrm flipV="1">
                <a:off x="4048" y="1051"/>
                <a:ext cx="942" cy="1043"/>
              </a:xfrm>
              <a:prstGeom prst="line">
                <a:avLst/>
              </a:prstGeom>
              <a:noFill/>
              <a:ln w="2222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8715" name="Text Box 98"/>
              <p:cNvSpPr txBox="1">
                <a:spLocks noChangeArrowheads="1"/>
              </p:cNvSpPr>
              <p:nvPr/>
            </p:nvSpPr>
            <p:spPr bwMode="auto">
              <a:xfrm>
                <a:off x="4521" y="768"/>
                <a:ext cx="89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defTabSz="45720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37931725" indent="-37474525" algn="l" defTabSz="45720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 b="1">
                    <a:solidFill>
                      <a:srgbClr val="CC3300"/>
                    </a:solidFill>
                    <a:latin typeface="Calibri" pitchFamily="34" charset="0"/>
                    <a:ea typeface="ＭＳ Ｐゴシック" pitchFamily="34" charset="-128"/>
                  </a:rPr>
                  <a:t>no</a:t>
                </a:r>
              </a:p>
            </p:txBody>
          </p:sp>
        </p:grpSp>
        <p:grpSp>
          <p:nvGrpSpPr>
            <p:cNvPr id="538716" name="Group 114"/>
            <p:cNvGrpSpPr>
              <a:grpSpLocks/>
            </p:cNvGrpSpPr>
            <p:nvPr/>
          </p:nvGrpSpPr>
          <p:grpSpPr bwMode="auto">
            <a:xfrm>
              <a:off x="4224" y="2640"/>
              <a:ext cx="1412" cy="1326"/>
              <a:chOff x="4007" y="768"/>
              <a:chExt cx="1412" cy="1326"/>
            </a:xfrm>
          </p:grpSpPr>
          <p:sp>
            <p:nvSpPr>
              <p:cNvPr id="538717" name="Line 115"/>
              <p:cNvSpPr>
                <a:spLocks noChangeShapeType="1"/>
              </p:cNvSpPr>
              <p:nvPr/>
            </p:nvSpPr>
            <p:spPr bwMode="auto">
              <a:xfrm>
                <a:off x="4007" y="1091"/>
                <a:ext cx="983" cy="962"/>
              </a:xfrm>
              <a:prstGeom prst="line">
                <a:avLst/>
              </a:prstGeom>
              <a:noFill/>
              <a:ln w="2222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8718" name="Line 116"/>
              <p:cNvSpPr>
                <a:spLocks noChangeShapeType="1"/>
              </p:cNvSpPr>
              <p:nvPr/>
            </p:nvSpPr>
            <p:spPr bwMode="auto">
              <a:xfrm flipV="1">
                <a:off x="4048" y="1051"/>
                <a:ext cx="942" cy="1043"/>
              </a:xfrm>
              <a:prstGeom prst="line">
                <a:avLst/>
              </a:prstGeom>
              <a:noFill/>
              <a:ln w="2222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8719" name="Text Box 117"/>
              <p:cNvSpPr txBox="1">
                <a:spLocks noChangeArrowheads="1"/>
              </p:cNvSpPr>
              <p:nvPr/>
            </p:nvSpPr>
            <p:spPr bwMode="auto">
              <a:xfrm>
                <a:off x="4521" y="768"/>
                <a:ext cx="89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defTabSz="45720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37931725" indent="-37474525" algn="l" defTabSz="45720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 b="1">
                    <a:solidFill>
                      <a:srgbClr val="CC3300"/>
                    </a:solidFill>
                    <a:latin typeface="Calibri" pitchFamily="34" charset="0"/>
                    <a:ea typeface="ＭＳ Ｐゴシック" pitchFamily="34" charset="-128"/>
                  </a:rPr>
                  <a:t>no</a:t>
                </a:r>
              </a:p>
            </p:txBody>
          </p:sp>
        </p:grpSp>
        <p:grpSp>
          <p:nvGrpSpPr>
            <p:cNvPr id="538720" name="Group 119"/>
            <p:cNvGrpSpPr>
              <a:grpSpLocks/>
            </p:cNvGrpSpPr>
            <p:nvPr/>
          </p:nvGrpSpPr>
          <p:grpSpPr bwMode="auto">
            <a:xfrm>
              <a:off x="4348" y="768"/>
              <a:ext cx="1412" cy="1326"/>
              <a:chOff x="4007" y="768"/>
              <a:chExt cx="1412" cy="1326"/>
            </a:xfrm>
          </p:grpSpPr>
          <p:sp>
            <p:nvSpPr>
              <p:cNvPr id="538721" name="Line 120"/>
              <p:cNvSpPr>
                <a:spLocks noChangeShapeType="1"/>
              </p:cNvSpPr>
              <p:nvPr/>
            </p:nvSpPr>
            <p:spPr bwMode="auto">
              <a:xfrm>
                <a:off x="4007" y="1091"/>
                <a:ext cx="983" cy="962"/>
              </a:xfrm>
              <a:prstGeom prst="line">
                <a:avLst/>
              </a:prstGeom>
              <a:noFill/>
              <a:ln w="2222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8722" name="Line 121"/>
              <p:cNvSpPr>
                <a:spLocks noChangeShapeType="1"/>
              </p:cNvSpPr>
              <p:nvPr/>
            </p:nvSpPr>
            <p:spPr bwMode="auto">
              <a:xfrm flipV="1">
                <a:off x="4048" y="1051"/>
                <a:ext cx="942" cy="1043"/>
              </a:xfrm>
              <a:prstGeom prst="line">
                <a:avLst/>
              </a:prstGeom>
              <a:noFill/>
              <a:ln w="2222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8723" name="Text Box 122"/>
              <p:cNvSpPr txBox="1">
                <a:spLocks noChangeArrowheads="1"/>
              </p:cNvSpPr>
              <p:nvPr/>
            </p:nvSpPr>
            <p:spPr bwMode="auto">
              <a:xfrm>
                <a:off x="4521" y="768"/>
                <a:ext cx="89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defTabSz="45720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37931725" indent="-37474525" algn="l" defTabSz="45720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en-US" b="1">
                    <a:solidFill>
                      <a:srgbClr val="CC3300"/>
                    </a:solidFill>
                    <a:latin typeface="Calibri" pitchFamily="34" charset="0"/>
                    <a:ea typeface="ＭＳ Ｐゴシック" pitchFamily="34" charset="-128"/>
                  </a:rPr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6345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 height and runtime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0375">
              <a:tabLst>
                <a:tab pos="860425" algn="l"/>
                <a:tab pos="1143000" algn="l"/>
                <a:tab pos="1431925" algn="l"/>
                <a:tab pos="2232025" algn="l"/>
              </a:tabLst>
            </a:pPr>
            <a:r>
              <a:rPr lang="en-US" altLang="en-US" dirty="0"/>
              <a:t>The height of a complete tree is always log </a:t>
            </a:r>
            <a:r>
              <a:rPr lang="en-US" altLang="en-US" i="1" dirty="0"/>
              <a:t>N</a:t>
            </a:r>
            <a:r>
              <a:rPr lang="en-US" altLang="en-US" dirty="0"/>
              <a:t>.</a:t>
            </a:r>
          </a:p>
          <a:p>
            <a:pPr marL="854075" lvl="1">
              <a:tabLst>
                <a:tab pos="860425" algn="l"/>
                <a:tab pos="1143000" algn="l"/>
                <a:tab pos="1431925" algn="l"/>
                <a:tab pos="2232025" algn="l"/>
              </a:tabLst>
            </a:pPr>
            <a:r>
              <a:rPr lang="en-US" altLang="en-US" dirty="0"/>
              <a:t>How do we know this for sure?</a:t>
            </a:r>
          </a:p>
          <a:p>
            <a:pPr marL="854075" lvl="1">
              <a:tabLst>
                <a:tab pos="860425" algn="l"/>
                <a:tab pos="1143000" algn="l"/>
                <a:tab pos="1431925" algn="l"/>
                <a:tab pos="2232025" algn="l"/>
              </a:tabLst>
            </a:pPr>
            <a:endParaRPr lang="en-US" altLang="en-US" sz="1200" dirty="0"/>
          </a:p>
          <a:p>
            <a:pPr marL="460375">
              <a:tabLst>
                <a:tab pos="860425" algn="l"/>
                <a:tab pos="1143000" algn="l"/>
                <a:tab pos="1431925" algn="l"/>
                <a:tab pos="2232025" algn="l"/>
              </a:tabLst>
            </a:pPr>
            <a:r>
              <a:rPr lang="en-US" altLang="en-US" dirty="0"/>
              <a:t>Because of this, if we implement a priority queue using a heap, we can provide the following runtime guarantees:</a:t>
            </a:r>
          </a:p>
          <a:p>
            <a:pPr marL="854075" lvl="1">
              <a:tabLst>
                <a:tab pos="860425" algn="l"/>
                <a:tab pos="1143000" algn="l"/>
                <a:tab pos="1431925" algn="l"/>
                <a:tab pos="2232025" algn="l"/>
              </a:tabLst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en-US" dirty="0"/>
              <a:t>:		O(log 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pPr marL="854075" lvl="1">
              <a:tabLst>
                <a:tab pos="860425" algn="l"/>
                <a:tab pos="1143000" algn="l"/>
                <a:tab pos="1431925" algn="l"/>
                <a:tab pos="2232025" algn="l"/>
              </a:tabLst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altLang="en-US" dirty="0"/>
              <a:t>:	O(1)</a:t>
            </a:r>
          </a:p>
          <a:p>
            <a:pPr marL="854075" lvl="1">
              <a:tabLst>
                <a:tab pos="860425" algn="l"/>
                <a:tab pos="1143000" algn="l"/>
                <a:tab pos="1431925" algn="l"/>
                <a:tab pos="2232025" algn="l"/>
              </a:tabLst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altLang="en-US" dirty="0"/>
              <a:t>:	O(log 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</p:txBody>
      </p:sp>
      <p:sp>
        <p:nvSpPr>
          <p:cNvPr id="540676" name="Oval 4"/>
          <p:cNvSpPr>
            <a:spLocks noChangeArrowheads="1"/>
          </p:cNvSpPr>
          <p:nvPr/>
        </p:nvSpPr>
        <p:spPr bwMode="auto">
          <a:xfrm>
            <a:off x="21336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540677" name="Oval 5"/>
          <p:cNvSpPr>
            <a:spLocks noChangeArrowheads="1"/>
          </p:cNvSpPr>
          <p:nvPr/>
        </p:nvSpPr>
        <p:spPr bwMode="auto">
          <a:xfrm>
            <a:off x="1600200" y="510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540678" name="Oval 6"/>
          <p:cNvSpPr>
            <a:spLocks noChangeArrowheads="1"/>
          </p:cNvSpPr>
          <p:nvPr/>
        </p:nvSpPr>
        <p:spPr bwMode="auto">
          <a:xfrm>
            <a:off x="2743200" y="510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>
              <a:ea typeface="ＭＳ Ｐゴシック" pitchFamily="34" charset="-128"/>
            </a:endParaRPr>
          </a:p>
        </p:txBody>
      </p:sp>
      <p:cxnSp>
        <p:nvCxnSpPr>
          <p:cNvPr id="540679" name="AutoShape 7"/>
          <p:cNvCxnSpPr>
            <a:cxnSpLocks noChangeShapeType="1"/>
            <a:stCxn id="540676" idx="4"/>
            <a:endCxn id="540677" idx="0"/>
          </p:cNvCxnSpPr>
          <p:nvPr/>
        </p:nvCxnSpPr>
        <p:spPr bwMode="auto">
          <a:xfrm flipH="1">
            <a:off x="1676400" y="48006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0680" name="AutoShape 8"/>
          <p:cNvCxnSpPr>
            <a:cxnSpLocks noChangeShapeType="1"/>
            <a:stCxn id="540676" idx="4"/>
            <a:endCxn id="540678" idx="0"/>
          </p:cNvCxnSpPr>
          <p:nvPr/>
        </p:nvCxnSpPr>
        <p:spPr bwMode="auto">
          <a:xfrm>
            <a:off x="2209800" y="4800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0681" name="Oval 9"/>
          <p:cNvSpPr>
            <a:spLocks noChangeArrowheads="1"/>
          </p:cNvSpPr>
          <p:nvPr/>
        </p:nvSpPr>
        <p:spPr bwMode="auto">
          <a:xfrm>
            <a:off x="12192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540682" name="Oval 10"/>
          <p:cNvSpPr>
            <a:spLocks noChangeArrowheads="1"/>
          </p:cNvSpPr>
          <p:nvPr/>
        </p:nvSpPr>
        <p:spPr bwMode="auto">
          <a:xfrm>
            <a:off x="1066800" y="601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540683" name="Oval 11"/>
          <p:cNvSpPr>
            <a:spLocks noChangeArrowheads="1"/>
          </p:cNvSpPr>
          <p:nvPr/>
        </p:nvSpPr>
        <p:spPr bwMode="auto">
          <a:xfrm>
            <a:off x="1371600" y="601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>
              <a:ea typeface="ＭＳ Ｐゴシック" pitchFamily="34" charset="-128"/>
            </a:endParaRPr>
          </a:p>
        </p:txBody>
      </p:sp>
      <p:cxnSp>
        <p:nvCxnSpPr>
          <p:cNvPr id="540684" name="AutoShape 12"/>
          <p:cNvCxnSpPr>
            <a:cxnSpLocks noChangeShapeType="1"/>
            <a:stCxn id="540681" idx="4"/>
            <a:endCxn id="540682" idx="0"/>
          </p:cNvCxnSpPr>
          <p:nvPr/>
        </p:nvCxnSpPr>
        <p:spPr bwMode="auto">
          <a:xfrm flipH="1">
            <a:off x="1143000" y="5791200"/>
            <a:ext cx="152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0685" name="AutoShape 13"/>
          <p:cNvCxnSpPr>
            <a:cxnSpLocks noChangeShapeType="1"/>
            <a:stCxn id="540681" idx="4"/>
            <a:endCxn id="540683" idx="0"/>
          </p:cNvCxnSpPr>
          <p:nvPr/>
        </p:nvCxnSpPr>
        <p:spPr bwMode="auto">
          <a:xfrm>
            <a:off x="1295400" y="5791200"/>
            <a:ext cx="152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0686" name="Oval 14"/>
          <p:cNvSpPr>
            <a:spLocks noChangeArrowheads="1"/>
          </p:cNvSpPr>
          <p:nvPr/>
        </p:nvSpPr>
        <p:spPr bwMode="auto">
          <a:xfrm>
            <a:off x="18288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540687" name="Oval 15"/>
          <p:cNvSpPr>
            <a:spLocks noChangeArrowheads="1"/>
          </p:cNvSpPr>
          <p:nvPr/>
        </p:nvSpPr>
        <p:spPr bwMode="auto">
          <a:xfrm>
            <a:off x="1676400" y="601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540688" name="Oval 16"/>
          <p:cNvSpPr>
            <a:spLocks noChangeArrowheads="1"/>
          </p:cNvSpPr>
          <p:nvPr/>
        </p:nvSpPr>
        <p:spPr bwMode="auto">
          <a:xfrm>
            <a:off x="1981200" y="601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>
              <a:ea typeface="ＭＳ Ｐゴシック" pitchFamily="34" charset="-128"/>
            </a:endParaRPr>
          </a:p>
        </p:txBody>
      </p:sp>
      <p:cxnSp>
        <p:nvCxnSpPr>
          <p:cNvPr id="540689" name="AutoShape 17"/>
          <p:cNvCxnSpPr>
            <a:cxnSpLocks noChangeShapeType="1"/>
            <a:stCxn id="540686" idx="4"/>
            <a:endCxn id="540687" idx="0"/>
          </p:cNvCxnSpPr>
          <p:nvPr/>
        </p:nvCxnSpPr>
        <p:spPr bwMode="auto">
          <a:xfrm flipH="1">
            <a:off x="1752600" y="5791200"/>
            <a:ext cx="152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0690" name="AutoShape 18"/>
          <p:cNvCxnSpPr>
            <a:cxnSpLocks noChangeShapeType="1"/>
            <a:stCxn id="540686" idx="4"/>
            <a:endCxn id="540688" idx="0"/>
          </p:cNvCxnSpPr>
          <p:nvPr/>
        </p:nvCxnSpPr>
        <p:spPr bwMode="auto">
          <a:xfrm>
            <a:off x="1905000" y="5791200"/>
            <a:ext cx="152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0691" name="AutoShape 19"/>
          <p:cNvCxnSpPr>
            <a:cxnSpLocks noChangeShapeType="1"/>
            <a:stCxn id="540677" idx="3"/>
            <a:endCxn id="540681" idx="0"/>
          </p:cNvCxnSpPr>
          <p:nvPr/>
        </p:nvCxnSpPr>
        <p:spPr bwMode="auto">
          <a:xfrm flipH="1">
            <a:off x="1295400" y="5235575"/>
            <a:ext cx="32702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0692" name="AutoShape 20"/>
          <p:cNvCxnSpPr>
            <a:cxnSpLocks noChangeShapeType="1"/>
            <a:stCxn id="540677" idx="5"/>
            <a:endCxn id="540686" idx="1"/>
          </p:cNvCxnSpPr>
          <p:nvPr/>
        </p:nvCxnSpPr>
        <p:spPr bwMode="auto">
          <a:xfrm>
            <a:off x="1730375" y="5235575"/>
            <a:ext cx="1206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0693" name="Oval 21"/>
          <p:cNvSpPr>
            <a:spLocks noChangeArrowheads="1"/>
          </p:cNvSpPr>
          <p:nvPr/>
        </p:nvSpPr>
        <p:spPr bwMode="auto">
          <a:xfrm>
            <a:off x="25146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540694" name="Oval 22"/>
          <p:cNvSpPr>
            <a:spLocks noChangeArrowheads="1"/>
          </p:cNvSpPr>
          <p:nvPr/>
        </p:nvSpPr>
        <p:spPr bwMode="auto">
          <a:xfrm>
            <a:off x="2362200" y="601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540695" name="Oval 23"/>
          <p:cNvSpPr>
            <a:spLocks noChangeArrowheads="1"/>
          </p:cNvSpPr>
          <p:nvPr/>
        </p:nvSpPr>
        <p:spPr bwMode="auto">
          <a:xfrm>
            <a:off x="2667000" y="601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>
              <a:ea typeface="ＭＳ Ｐゴシック" pitchFamily="34" charset="-128"/>
            </a:endParaRPr>
          </a:p>
        </p:txBody>
      </p:sp>
      <p:cxnSp>
        <p:nvCxnSpPr>
          <p:cNvPr id="540696" name="AutoShape 24"/>
          <p:cNvCxnSpPr>
            <a:cxnSpLocks noChangeShapeType="1"/>
            <a:stCxn id="540693" idx="4"/>
            <a:endCxn id="540694" idx="0"/>
          </p:cNvCxnSpPr>
          <p:nvPr/>
        </p:nvCxnSpPr>
        <p:spPr bwMode="auto">
          <a:xfrm flipH="1">
            <a:off x="2438400" y="5791200"/>
            <a:ext cx="152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0697" name="AutoShape 25"/>
          <p:cNvCxnSpPr>
            <a:cxnSpLocks noChangeShapeType="1"/>
            <a:stCxn id="540693" idx="4"/>
            <a:endCxn id="540695" idx="0"/>
          </p:cNvCxnSpPr>
          <p:nvPr/>
        </p:nvCxnSpPr>
        <p:spPr bwMode="auto">
          <a:xfrm>
            <a:off x="2590800" y="5791200"/>
            <a:ext cx="152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0698" name="Oval 26"/>
          <p:cNvSpPr>
            <a:spLocks noChangeArrowheads="1"/>
          </p:cNvSpPr>
          <p:nvPr/>
        </p:nvSpPr>
        <p:spPr bwMode="auto">
          <a:xfrm>
            <a:off x="30480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>
              <a:ea typeface="ＭＳ Ｐゴシック" pitchFamily="34" charset="-128"/>
            </a:endParaRPr>
          </a:p>
        </p:txBody>
      </p:sp>
      <p:cxnSp>
        <p:nvCxnSpPr>
          <p:cNvPr id="540699" name="AutoShape 27"/>
          <p:cNvCxnSpPr>
            <a:cxnSpLocks noChangeShapeType="1"/>
            <a:stCxn id="540678" idx="4"/>
            <a:endCxn id="540693" idx="0"/>
          </p:cNvCxnSpPr>
          <p:nvPr/>
        </p:nvCxnSpPr>
        <p:spPr bwMode="auto">
          <a:xfrm flipH="1">
            <a:off x="2590800" y="52578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0700" name="AutoShape 28"/>
          <p:cNvCxnSpPr>
            <a:cxnSpLocks noChangeShapeType="1"/>
            <a:stCxn id="540678" idx="5"/>
            <a:endCxn id="540698" idx="0"/>
          </p:cNvCxnSpPr>
          <p:nvPr/>
        </p:nvCxnSpPr>
        <p:spPr bwMode="auto">
          <a:xfrm>
            <a:off x="2873375" y="5235575"/>
            <a:ext cx="25082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0701" name="Oval 29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540702" name="Oval 30"/>
          <p:cNvSpPr>
            <a:spLocks noChangeArrowheads="1"/>
          </p:cNvSpPr>
          <p:nvPr/>
        </p:nvSpPr>
        <p:spPr bwMode="auto">
          <a:xfrm>
            <a:off x="4191000" y="510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540703" name="Oval 31"/>
          <p:cNvSpPr>
            <a:spLocks noChangeArrowheads="1"/>
          </p:cNvSpPr>
          <p:nvPr/>
        </p:nvSpPr>
        <p:spPr bwMode="auto">
          <a:xfrm>
            <a:off x="5334000" y="510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>
              <a:ea typeface="ＭＳ Ｐゴシック" pitchFamily="34" charset="-128"/>
            </a:endParaRPr>
          </a:p>
        </p:txBody>
      </p:sp>
      <p:cxnSp>
        <p:nvCxnSpPr>
          <p:cNvPr id="540704" name="AutoShape 32"/>
          <p:cNvCxnSpPr>
            <a:cxnSpLocks noChangeShapeType="1"/>
            <a:stCxn id="540701" idx="4"/>
            <a:endCxn id="540702" idx="0"/>
          </p:cNvCxnSpPr>
          <p:nvPr/>
        </p:nvCxnSpPr>
        <p:spPr bwMode="auto">
          <a:xfrm flipH="1">
            <a:off x="4267200" y="48006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0705" name="AutoShape 33"/>
          <p:cNvCxnSpPr>
            <a:cxnSpLocks noChangeShapeType="1"/>
            <a:stCxn id="540701" idx="4"/>
            <a:endCxn id="540703" idx="0"/>
          </p:cNvCxnSpPr>
          <p:nvPr/>
        </p:nvCxnSpPr>
        <p:spPr bwMode="auto">
          <a:xfrm>
            <a:off x="4800600" y="4800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0706" name="Oval 34"/>
          <p:cNvSpPr>
            <a:spLocks noChangeArrowheads="1"/>
          </p:cNvSpPr>
          <p:nvPr/>
        </p:nvSpPr>
        <p:spPr bwMode="auto">
          <a:xfrm>
            <a:off x="38100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540707" name="Oval 35"/>
          <p:cNvSpPr>
            <a:spLocks noChangeArrowheads="1"/>
          </p:cNvSpPr>
          <p:nvPr/>
        </p:nvSpPr>
        <p:spPr bwMode="auto">
          <a:xfrm>
            <a:off x="3657600" y="601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540708" name="Oval 36"/>
          <p:cNvSpPr>
            <a:spLocks noChangeArrowheads="1"/>
          </p:cNvSpPr>
          <p:nvPr/>
        </p:nvSpPr>
        <p:spPr bwMode="auto">
          <a:xfrm>
            <a:off x="3962400" y="601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>
              <a:ea typeface="ＭＳ Ｐゴシック" pitchFamily="34" charset="-128"/>
            </a:endParaRPr>
          </a:p>
        </p:txBody>
      </p:sp>
      <p:cxnSp>
        <p:nvCxnSpPr>
          <p:cNvPr id="540709" name="AutoShape 37"/>
          <p:cNvCxnSpPr>
            <a:cxnSpLocks noChangeShapeType="1"/>
            <a:stCxn id="540706" idx="4"/>
            <a:endCxn id="540707" idx="0"/>
          </p:cNvCxnSpPr>
          <p:nvPr/>
        </p:nvCxnSpPr>
        <p:spPr bwMode="auto">
          <a:xfrm flipH="1">
            <a:off x="3733800" y="5791200"/>
            <a:ext cx="152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0710" name="AutoShape 38"/>
          <p:cNvCxnSpPr>
            <a:cxnSpLocks noChangeShapeType="1"/>
            <a:stCxn id="540706" idx="4"/>
            <a:endCxn id="540708" idx="0"/>
          </p:cNvCxnSpPr>
          <p:nvPr/>
        </p:nvCxnSpPr>
        <p:spPr bwMode="auto">
          <a:xfrm>
            <a:off x="3886200" y="5791200"/>
            <a:ext cx="152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0711" name="Oval 39"/>
          <p:cNvSpPr>
            <a:spLocks noChangeArrowheads="1"/>
          </p:cNvSpPr>
          <p:nvPr/>
        </p:nvSpPr>
        <p:spPr bwMode="auto">
          <a:xfrm>
            <a:off x="44196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>
              <a:ea typeface="ＭＳ Ｐゴシック" pitchFamily="34" charset="-128"/>
            </a:endParaRPr>
          </a:p>
        </p:txBody>
      </p:sp>
      <p:cxnSp>
        <p:nvCxnSpPr>
          <p:cNvPr id="540712" name="AutoShape 40"/>
          <p:cNvCxnSpPr>
            <a:cxnSpLocks noChangeShapeType="1"/>
            <a:stCxn id="540702" idx="3"/>
            <a:endCxn id="540706" idx="0"/>
          </p:cNvCxnSpPr>
          <p:nvPr/>
        </p:nvCxnSpPr>
        <p:spPr bwMode="auto">
          <a:xfrm flipH="1">
            <a:off x="3886200" y="5235575"/>
            <a:ext cx="32702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0713" name="AutoShape 41"/>
          <p:cNvCxnSpPr>
            <a:cxnSpLocks noChangeShapeType="1"/>
            <a:stCxn id="540702" idx="5"/>
            <a:endCxn id="540711" idx="1"/>
          </p:cNvCxnSpPr>
          <p:nvPr/>
        </p:nvCxnSpPr>
        <p:spPr bwMode="auto">
          <a:xfrm>
            <a:off x="4321175" y="5235575"/>
            <a:ext cx="1206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0714" name="Oval 42"/>
          <p:cNvSpPr>
            <a:spLocks noChangeArrowheads="1"/>
          </p:cNvSpPr>
          <p:nvPr/>
        </p:nvSpPr>
        <p:spPr bwMode="auto">
          <a:xfrm>
            <a:off x="51054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540715" name="Oval 43"/>
          <p:cNvSpPr>
            <a:spLocks noChangeArrowheads="1"/>
          </p:cNvSpPr>
          <p:nvPr/>
        </p:nvSpPr>
        <p:spPr bwMode="auto">
          <a:xfrm>
            <a:off x="56388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>
              <a:ea typeface="ＭＳ Ｐゴシック" pitchFamily="34" charset="-128"/>
            </a:endParaRPr>
          </a:p>
        </p:txBody>
      </p:sp>
      <p:cxnSp>
        <p:nvCxnSpPr>
          <p:cNvPr id="540716" name="AutoShape 44"/>
          <p:cNvCxnSpPr>
            <a:cxnSpLocks noChangeShapeType="1"/>
            <a:stCxn id="540703" idx="4"/>
            <a:endCxn id="540714" idx="0"/>
          </p:cNvCxnSpPr>
          <p:nvPr/>
        </p:nvCxnSpPr>
        <p:spPr bwMode="auto">
          <a:xfrm flipH="1">
            <a:off x="5181600" y="52578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0717" name="AutoShape 45"/>
          <p:cNvCxnSpPr>
            <a:cxnSpLocks noChangeShapeType="1"/>
            <a:stCxn id="540703" idx="5"/>
            <a:endCxn id="540715" idx="0"/>
          </p:cNvCxnSpPr>
          <p:nvPr/>
        </p:nvCxnSpPr>
        <p:spPr bwMode="auto">
          <a:xfrm>
            <a:off x="5464175" y="5235575"/>
            <a:ext cx="25082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5988669" y="5181600"/>
            <a:ext cx="2743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i="1" dirty="0">
                <a:latin typeface="Calibri" pitchFamily="34" charset="0"/>
                <a:ea typeface="ＭＳ Ｐゴシック" pitchFamily="34" charset="-128"/>
              </a:rPr>
              <a:t>n</a:t>
            </a:r>
            <a:r>
              <a:rPr lang="en-US" altLang="en-US" dirty="0">
                <a:latin typeface="Calibri" pitchFamily="34" charset="0"/>
                <a:ea typeface="ＭＳ Ｐゴシック" pitchFamily="34" charset="-128"/>
              </a:rPr>
              <a:t>-node complete tree</a:t>
            </a:r>
          </a:p>
          <a:p>
            <a:pPr algn="ctr"/>
            <a:r>
              <a:rPr lang="en-US" altLang="en-US" dirty="0">
                <a:latin typeface="Calibri" pitchFamily="34" charset="0"/>
                <a:ea typeface="ＭＳ Ｐゴシック" pitchFamily="34" charset="-128"/>
              </a:rPr>
              <a:t>of height h:</a:t>
            </a:r>
          </a:p>
          <a:p>
            <a:pPr algn="ctr"/>
            <a:r>
              <a:rPr lang="en-US" altLang="en-US" dirty="0">
                <a:latin typeface="Calibri" pitchFamily="34" charset="0"/>
                <a:ea typeface="ＭＳ Ｐゴシック" pitchFamily="34" charset="-128"/>
              </a:rPr>
              <a:t>2</a:t>
            </a:r>
            <a:r>
              <a:rPr lang="en-US" altLang="en-US" baseline="30000" dirty="0">
                <a:latin typeface="Calibri" pitchFamily="34" charset="0"/>
                <a:ea typeface="ＭＳ Ｐゴシック" pitchFamily="34" charset="-128"/>
              </a:rPr>
              <a:t>h</a:t>
            </a:r>
            <a:r>
              <a:rPr lang="en-US" altLang="en-US" dirty="0">
                <a:latin typeface="Calibri" pitchFamily="34" charset="0"/>
                <a:ea typeface="ＭＳ Ｐゴシック" pitchFamily="34" charset="-128"/>
              </a:rPr>
              <a:t> </a:t>
            </a:r>
            <a:r>
              <a:rPr lang="en-US" altLang="en-US" dirty="0">
                <a:latin typeface="Calibri" pitchFamily="34" charset="0"/>
                <a:ea typeface="ＭＳ Ｐゴシック" pitchFamily="34" charset="-128"/>
                <a:sym typeface="Symbol" pitchFamily="18" charset="2"/>
              </a:rPr>
              <a:t></a:t>
            </a:r>
            <a:r>
              <a:rPr lang="en-US" altLang="en-US" dirty="0">
                <a:latin typeface="Calibri" pitchFamily="34" charset="0"/>
                <a:ea typeface="ＭＳ Ｐゴシック" pitchFamily="34" charset="-128"/>
              </a:rPr>
              <a:t> </a:t>
            </a:r>
            <a:r>
              <a:rPr lang="en-US" altLang="en-US" i="1" dirty="0">
                <a:latin typeface="Calibri" pitchFamily="34" charset="0"/>
                <a:ea typeface="ＭＳ Ｐゴシック" pitchFamily="34" charset="-128"/>
              </a:rPr>
              <a:t>n</a:t>
            </a:r>
            <a:r>
              <a:rPr lang="en-US" altLang="en-US" dirty="0">
                <a:latin typeface="Calibri" pitchFamily="34" charset="0"/>
                <a:ea typeface="ＭＳ Ｐゴシック" pitchFamily="34" charset="-128"/>
              </a:rPr>
              <a:t> </a:t>
            </a:r>
            <a:r>
              <a:rPr lang="en-US" altLang="en-US" dirty="0">
                <a:latin typeface="Calibri" pitchFamily="34" charset="0"/>
                <a:ea typeface="ＭＳ Ｐゴシック" pitchFamily="34" charset="-128"/>
                <a:sym typeface="Symbol" pitchFamily="18" charset="2"/>
              </a:rPr>
              <a:t></a:t>
            </a:r>
            <a:r>
              <a:rPr lang="en-US" altLang="en-US" dirty="0">
                <a:latin typeface="Calibri" pitchFamily="34" charset="0"/>
                <a:ea typeface="ＭＳ Ｐゴシック" pitchFamily="34" charset="-128"/>
              </a:rPr>
              <a:t> 2</a:t>
            </a:r>
            <a:r>
              <a:rPr lang="en-US" altLang="en-US" baseline="30000" dirty="0">
                <a:latin typeface="Calibri" pitchFamily="34" charset="0"/>
                <a:ea typeface="ＭＳ Ｐゴシック" pitchFamily="34" charset="-128"/>
              </a:rPr>
              <a:t>h+1</a:t>
            </a:r>
            <a:r>
              <a:rPr lang="en-US" altLang="en-US" dirty="0">
                <a:latin typeface="Calibri" pitchFamily="34" charset="0"/>
                <a:ea typeface="ＭＳ Ｐゴシック" pitchFamily="34" charset="-128"/>
              </a:rPr>
              <a:t> – 1</a:t>
            </a:r>
          </a:p>
          <a:p>
            <a:pPr algn="ctr"/>
            <a:r>
              <a:rPr lang="en-US" altLang="en-US" dirty="0">
                <a:latin typeface="Calibri" pitchFamily="34" charset="0"/>
                <a:ea typeface="ＭＳ Ｐゴシック" pitchFamily="34" charset="-128"/>
              </a:rPr>
              <a:t>h = </a:t>
            </a:r>
            <a:r>
              <a:rPr lang="en-US" altLang="en-US" dirty="0">
                <a:latin typeface="Calibri" pitchFamily="34" charset="0"/>
                <a:ea typeface="ＭＳ Ｐゴシック" pitchFamily="34" charset="-128"/>
                <a:sym typeface="Symbol" pitchFamily="18" charset="2"/>
              </a:rPr>
              <a:t></a:t>
            </a:r>
            <a:r>
              <a:rPr lang="en-US" altLang="en-US" dirty="0">
                <a:latin typeface="Calibri" pitchFamily="34" charset="0"/>
                <a:ea typeface="ＭＳ Ｐゴシック" pitchFamily="34" charset="-128"/>
              </a:rPr>
              <a:t>log </a:t>
            </a:r>
            <a:r>
              <a:rPr lang="en-US" altLang="en-US" i="1" dirty="0">
                <a:latin typeface="Calibri" pitchFamily="34" charset="0"/>
                <a:ea typeface="ＭＳ Ｐゴシック" pitchFamily="34" charset="-128"/>
              </a:rPr>
              <a:t>n</a:t>
            </a:r>
            <a:r>
              <a:rPr lang="en-US" altLang="en-US" dirty="0">
                <a:latin typeface="Calibri" pitchFamily="34" charset="0"/>
                <a:ea typeface="ＭＳ Ｐゴシック" pitchFamily="34" charset="-128"/>
                <a:sym typeface="Symbol" pitchFamily="18" charset="2"/>
              </a:rPr>
              <a:t></a:t>
            </a:r>
            <a:endParaRPr lang="en-US" altLang="en-US" dirty="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7726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84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add operation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an element is added to a heap, where should it go?</a:t>
            </a:r>
          </a:p>
          <a:p>
            <a:pPr lvl="1"/>
            <a:r>
              <a:rPr lang="en-US" altLang="en-US">
                <a:cs typeface="Courier New" pitchFamily="49" charset="0"/>
              </a:rPr>
              <a:t>Must insert a new node while maintaining heap properties.</a:t>
            </a:r>
          </a:p>
          <a:p>
            <a:pPr lvl="1"/>
            <a:r>
              <a:rPr lang="en-US" altLang="en-US">
                <a:latin typeface="Courier New" pitchFamily="49" charset="0"/>
                <a:cs typeface="Courier New" pitchFamily="49" charset="0"/>
              </a:rPr>
              <a:t>queue.add(15);</a:t>
            </a:r>
            <a:endParaRPr lang="en-US" altLang="en-US">
              <a:cs typeface="Courier New" pitchFamily="49" charset="0"/>
            </a:endParaRPr>
          </a:p>
        </p:txBody>
      </p:sp>
      <p:sp>
        <p:nvSpPr>
          <p:cNvPr id="541700" name="Oval 4"/>
          <p:cNvSpPr>
            <a:spLocks noChangeAspect="1" noChangeArrowheads="1"/>
          </p:cNvSpPr>
          <p:nvPr/>
        </p:nvSpPr>
        <p:spPr bwMode="auto">
          <a:xfrm>
            <a:off x="5715000" y="45339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99</a:t>
            </a:r>
          </a:p>
        </p:txBody>
      </p:sp>
      <p:sp>
        <p:nvSpPr>
          <p:cNvPr id="541701" name="Oval 5"/>
          <p:cNvSpPr>
            <a:spLocks noChangeAspect="1" noChangeArrowheads="1"/>
          </p:cNvSpPr>
          <p:nvPr/>
        </p:nvSpPr>
        <p:spPr bwMode="auto">
          <a:xfrm>
            <a:off x="4038600" y="45339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60</a:t>
            </a:r>
          </a:p>
        </p:txBody>
      </p:sp>
      <p:sp>
        <p:nvSpPr>
          <p:cNvPr id="541702" name="Oval 6"/>
          <p:cNvSpPr>
            <a:spLocks noChangeAspect="1" noChangeArrowheads="1"/>
          </p:cNvSpPr>
          <p:nvPr/>
        </p:nvSpPr>
        <p:spPr bwMode="auto">
          <a:xfrm>
            <a:off x="2667000" y="45339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40</a:t>
            </a:r>
          </a:p>
        </p:txBody>
      </p:sp>
      <p:sp>
        <p:nvSpPr>
          <p:cNvPr id="541703" name="Oval 7"/>
          <p:cNvSpPr>
            <a:spLocks noChangeAspect="1" noChangeArrowheads="1"/>
          </p:cNvSpPr>
          <p:nvPr/>
        </p:nvSpPr>
        <p:spPr bwMode="auto">
          <a:xfrm>
            <a:off x="5181600" y="36957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80</a:t>
            </a:r>
          </a:p>
        </p:txBody>
      </p:sp>
      <p:sp>
        <p:nvSpPr>
          <p:cNvPr id="541704" name="Oval 8"/>
          <p:cNvSpPr>
            <a:spLocks noChangeAspect="1" noChangeArrowheads="1"/>
          </p:cNvSpPr>
          <p:nvPr/>
        </p:nvSpPr>
        <p:spPr bwMode="auto">
          <a:xfrm>
            <a:off x="3352800" y="36957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20</a:t>
            </a:r>
          </a:p>
        </p:txBody>
      </p:sp>
      <p:sp>
        <p:nvSpPr>
          <p:cNvPr id="541705" name="Oval 9"/>
          <p:cNvSpPr>
            <a:spLocks noChangeAspect="1" noChangeArrowheads="1"/>
          </p:cNvSpPr>
          <p:nvPr/>
        </p:nvSpPr>
        <p:spPr bwMode="auto">
          <a:xfrm>
            <a:off x="4343400" y="28575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10</a:t>
            </a:r>
          </a:p>
        </p:txBody>
      </p:sp>
      <p:cxnSp>
        <p:nvCxnSpPr>
          <p:cNvPr id="541706" name="AutoShape 10"/>
          <p:cNvCxnSpPr>
            <a:cxnSpLocks noChangeShapeType="1"/>
            <a:stCxn id="541705" idx="3"/>
            <a:endCxn id="541704" idx="0"/>
          </p:cNvCxnSpPr>
          <p:nvPr/>
        </p:nvCxnSpPr>
        <p:spPr bwMode="auto">
          <a:xfrm flipH="1">
            <a:off x="3619500" y="3332163"/>
            <a:ext cx="8016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1707" name="AutoShape 11"/>
          <p:cNvCxnSpPr>
            <a:cxnSpLocks noChangeShapeType="1"/>
            <a:stCxn id="541705" idx="5"/>
            <a:endCxn id="541703" idx="0"/>
          </p:cNvCxnSpPr>
          <p:nvPr/>
        </p:nvCxnSpPr>
        <p:spPr bwMode="auto">
          <a:xfrm>
            <a:off x="4799013" y="3332163"/>
            <a:ext cx="6492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1708" name="AutoShape 12"/>
          <p:cNvCxnSpPr>
            <a:cxnSpLocks noChangeShapeType="1"/>
            <a:stCxn id="541703" idx="5"/>
            <a:endCxn id="541700" idx="0"/>
          </p:cNvCxnSpPr>
          <p:nvPr/>
        </p:nvCxnSpPr>
        <p:spPr bwMode="auto">
          <a:xfrm>
            <a:off x="5637213" y="4170363"/>
            <a:ext cx="3444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1709" name="AutoShape 13"/>
          <p:cNvCxnSpPr>
            <a:cxnSpLocks noChangeShapeType="1"/>
            <a:stCxn id="541704" idx="3"/>
            <a:endCxn id="541702" idx="0"/>
          </p:cNvCxnSpPr>
          <p:nvPr/>
        </p:nvCxnSpPr>
        <p:spPr bwMode="auto">
          <a:xfrm flipH="1">
            <a:off x="2933700" y="4170363"/>
            <a:ext cx="4968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1710" name="AutoShape 14"/>
          <p:cNvCxnSpPr>
            <a:cxnSpLocks noChangeShapeType="1"/>
            <a:stCxn id="541704" idx="5"/>
            <a:endCxn id="541701" idx="0"/>
          </p:cNvCxnSpPr>
          <p:nvPr/>
        </p:nvCxnSpPr>
        <p:spPr bwMode="auto">
          <a:xfrm>
            <a:off x="3808413" y="4170363"/>
            <a:ext cx="4968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1711" name="Oval 15"/>
          <p:cNvSpPr>
            <a:spLocks noChangeAspect="1" noChangeArrowheads="1"/>
          </p:cNvSpPr>
          <p:nvPr/>
        </p:nvSpPr>
        <p:spPr bwMode="auto">
          <a:xfrm>
            <a:off x="2286000" y="53721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50</a:t>
            </a:r>
          </a:p>
        </p:txBody>
      </p:sp>
      <p:cxnSp>
        <p:nvCxnSpPr>
          <p:cNvPr id="541712" name="AutoShape 16"/>
          <p:cNvCxnSpPr>
            <a:cxnSpLocks noChangeShapeType="1"/>
            <a:stCxn id="541702" idx="3"/>
            <a:endCxn id="541711" idx="0"/>
          </p:cNvCxnSpPr>
          <p:nvPr/>
        </p:nvCxnSpPr>
        <p:spPr bwMode="auto">
          <a:xfrm flipH="1">
            <a:off x="2533650" y="5008563"/>
            <a:ext cx="2111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1713" name="Oval 17"/>
          <p:cNvSpPr>
            <a:spLocks noChangeAspect="1" noChangeArrowheads="1"/>
          </p:cNvSpPr>
          <p:nvPr/>
        </p:nvSpPr>
        <p:spPr bwMode="auto">
          <a:xfrm>
            <a:off x="3124200" y="53721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700</a:t>
            </a:r>
          </a:p>
        </p:txBody>
      </p:sp>
      <p:cxnSp>
        <p:nvCxnSpPr>
          <p:cNvPr id="541714" name="AutoShape 18"/>
          <p:cNvCxnSpPr>
            <a:cxnSpLocks noChangeShapeType="1"/>
            <a:stCxn id="541702" idx="5"/>
            <a:endCxn id="541713" idx="0"/>
          </p:cNvCxnSpPr>
          <p:nvPr/>
        </p:nvCxnSpPr>
        <p:spPr bwMode="auto">
          <a:xfrm>
            <a:off x="3122613" y="5008563"/>
            <a:ext cx="2492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1715" name="Oval 19"/>
          <p:cNvSpPr>
            <a:spLocks noChangeAspect="1" noChangeArrowheads="1"/>
          </p:cNvSpPr>
          <p:nvPr/>
        </p:nvSpPr>
        <p:spPr bwMode="auto">
          <a:xfrm>
            <a:off x="4876800" y="45339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85</a:t>
            </a:r>
          </a:p>
        </p:txBody>
      </p:sp>
      <p:cxnSp>
        <p:nvCxnSpPr>
          <p:cNvPr id="541716" name="AutoShape 20"/>
          <p:cNvCxnSpPr>
            <a:cxnSpLocks noChangeShapeType="1"/>
            <a:stCxn id="541703" idx="3"/>
            <a:endCxn id="541715" idx="0"/>
          </p:cNvCxnSpPr>
          <p:nvPr/>
        </p:nvCxnSpPr>
        <p:spPr bwMode="auto">
          <a:xfrm flipH="1">
            <a:off x="5143500" y="4170363"/>
            <a:ext cx="1158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1717" name="Oval 21"/>
          <p:cNvSpPr>
            <a:spLocks noChangeAspect="1" noChangeArrowheads="1"/>
          </p:cNvSpPr>
          <p:nvPr/>
        </p:nvSpPr>
        <p:spPr bwMode="auto">
          <a:xfrm>
            <a:off x="3810000" y="53721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65</a:t>
            </a:r>
          </a:p>
        </p:txBody>
      </p:sp>
      <p:cxnSp>
        <p:nvCxnSpPr>
          <p:cNvPr id="541718" name="AutoShape 22"/>
          <p:cNvCxnSpPr>
            <a:cxnSpLocks noChangeShapeType="1"/>
            <a:stCxn id="541701" idx="3"/>
            <a:endCxn id="541717" idx="0"/>
          </p:cNvCxnSpPr>
          <p:nvPr/>
        </p:nvCxnSpPr>
        <p:spPr bwMode="auto">
          <a:xfrm flipH="1">
            <a:off x="4057650" y="5008563"/>
            <a:ext cx="587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1719" name="Oval 42"/>
          <p:cNvSpPr>
            <a:spLocks noChangeAspect="1" noChangeArrowheads="1"/>
          </p:cNvSpPr>
          <p:nvPr/>
        </p:nvSpPr>
        <p:spPr bwMode="auto">
          <a:xfrm>
            <a:off x="7239000" y="2933700"/>
            <a:ext cx="533400" cy="533400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15</a:t>
            </a:r>
          </a:p>
        </p:txBody>
      </p:sp>
      <p:sp>
        <p:nvSpPr>
          <p:cNvPr id="541720" name="Text Box 24"/>
          <p:cNvSpPr txBox="1">
            <a:spLocks noChangeArrowheads="1"/>
          </p:cNvSpPr>
          <p:nvPr/>
        </p:nvSpPr>
        <p:spPr bwMode="auto">
          <a:xfrm>
            <a:off x="7189788" y="2473325"/>
            <a:ext cx="13128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>
                <a:latin typeface="Calibri" pitchFamily="34" charset="0"/>
              </a:rPr>
              <a:t>new node</a:t>
            </a:r>
          </a:p>
        </p:txBody>
      </p:sp>
    </p:spTree>
    <p:extLst>
      <p:ext uri="{BB962C8B-B14F-4D97-AF65-F5344CB8AC3E}">
        <p14:creationId xmlns:p14="http://schemas.microsoft.com/office/powerpoint/2010/main" val="2095808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add operation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an element is added to a heap, it should be initially placed as the </a:t>
            </a:r>
            <a:r>
              <a:rPr lang="en-US" altLang="en-US" i="1"/>
              <a:t>rightmost leaf</a:t>
            </a:r>
            <a:r>
              <a:rPr lang="en-US" altLang="en-US"/>
              <a:t> (to maintain the completeness property).</a:t>
            </a:r>
          </a:p>
          <a:p>
            <a:pPr lvl="1"/>
            <a:r>
              <a:rPr lang="en-US" altLang="en-US"/>
              <a:t>But the heap ordering property becomes broken!</a:t>
            </a:r>
          </a:p>
        </p:txBody>
      </p:sp>
      <p:sp>
        <p:nvSpPr>
          <p:cNvPr id="542724" name="Oval 4"/>
          <p:cNvSpPr>
            <a:spLocks noChangeAspect="1" noChangeArrowheads="1"/>
          </p:cNvSpPr>
          <p:nvPr/>
        </p:nvSpPr>
        <p:spPr bwMode="auto">
          <a:xfrm>
            <a:off x="3733800" y="4572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99</a:t>
            </a:r>
          </a:p>
        </p:txBody>
      </p:sp>
      <p:sp>
        <p:nvSpPr>
          <p:cNvPr id="542725" name="Oval 5"/>
          <p:cNvSpPr>
            <a:spLocks noChangeAspect="1" noChangeArrowheads="1"/>
          </p:cNvSpPr>
          <p:nvPr/>
        </p:nvSpPr>
        <p:spPr bwMode="auto">
          <a:xfrm>
            <a:off x="2057400" y="4572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60</a:t>
            </a:r>
          </a:p>
        </p:txBody>
      </p:sp>
      <p:sp>
        <p:nvSpPr>
          <p:cNvPr id="542726" name="Oval 6"/>
          <p:cNvSpPr>
            <a:spLocks noChangeAspect="1" noChangeArrowheads="1"/>
          </p:cNvSpPr>
          <p:nvPr/>
        </p:nvSpPr>
        <p:spPr bwMode="auto">
          <a:xfrm>
            <a:off x="685800" y="4572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40</a:t>
            </a:r>
          </a:p>
        </p:txBody>
      </p:sp>
      <p:sp>
        <p:nvSpPr>
          <p:cNvPr id="542727" name="Oval 7"/>
          <p:cNvSpPr>
            <a:spLocks noChangeAspect="1" noChangeArrowheads="1"/>
          </p:cNvSpPr>
          <p:nvPr/>
        </p:nvSpPr>
        <p:spPr bwMode="auto">
          <a:xfrm>
            <a:off x="3276600" y="3733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80</a:t>
            </a:r>
          </a:p>
        </p:txBody>
      </p:sp>
      <p:sp>
        <p:nvSpPr>
          <p:cNvPr id="542728" name="Oval 8"/>
          <p:cNvSpPr>
            <a:spLocks noChangeAspect="1" noChangeArrowheads="1"/>
          </p:cNvSpPr>
          <p:nvPr/>
        </p:nvSpPr>
        <p:spPr bwMode="auto">
          <a:xfrm>
            <a:off x="1371600" y="3733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20</a:t>
            </a:r>
          </a:p>
        </p:txBody>
      </p:sp>
      <p:sp>
        <p:nvSpPr>
          <p:cNvPr id="542729" name="Oval 9"/>
          <p:cNvSpPr>
            <a:spLocks noChangeAspect="1" noChangeArrowheads="1"/>
          </p:cNvSpPr>
          <p:nvPr/>
        </p:nvSpPr>
        <p:spPr bwMode="auto">
          <a:xfrm>
            <a:off x="2362200" y="2895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10</a:t>
            </a:r>
          </a:p>
        </p:txBody>
      </p:sp>
      <p:cxnSp>
        <p:nvCxnSpPr>
          <p:cNvPr id="542730" name="AutoShape 10"/>
          <p:cNvCxnSpPr>
            <a:cxnSpLocks noChangeShapeType="1"/>
            <a:stCxn id="542729" idx="3"/>
            <a:endCxn id="542728" idx="0"/>
          </p:cNvCxnSpPr>
          <p:nvPr/>
        </p:nvCxnSpPr>
        <p:spPr bwMode="auto">
          <a:xfrm flipH="1">
            <a:off x="1638300" y="3370263"/>
            <a:ext cx="8016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731" name="AutoShape 11"/>
          <p:cNvCxnSpPr>
            <a:cxnSpLocks noChangeShapeType="1"/>
            <a:stCxn id="542729" idx="5"/>
            <a:endCxn id="542727" idx="0"/>
          </p:cNvCxnSpPr>
          <p:nvPr/>
        </p:nvCxnSpPr>
        <p:spPr bwMode="auto">
          <a:xfrm>
            <a:off x="2817813" y="3370263"/>
            <a:ext cx="7254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732" name="AutoShape 12"/>
          <p:cNvCxnSpPr>
            <a:cxnSpLocks noChangeShapeType="1"/>
            <a:stCxn id="542727" idx="5"/>
            <a:endCxn id="542724" idx="0"/>
          </p:cNvCxnSpPr>
          <p:nvPr/>
        </p:nvCxnSpPr>
        <p:spPr bwMode="auto">
          <a:xfrm>
            <a:off x="3732213" y="4208463"/>
            <a:ext cx="2682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733" name="AutoShape 13"/>
          <p:cNvCxnSpPr>
            <a:cxnSpLocks noChangeShapeType="1"/>
            <a:stCxn id="542728" idx="3"/>
            <a:endCxn id="542726" idx="0"/>
          </p:cNvCxnSpPr>
          <p:nvPr/>
        </p:nvCxnSpPr>
        <p:spPr bwMode="auto">
          <a:xfrm flipH="1">
            <a:off x="952500" y="4208463"/>
            <a:ext cx="4968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734" name="AutoShape 14"/>
          <p:cNvCxnSpPr>
            <a:cxnSpLocks noChangeShapeType="1"/>
            <a:stCxn id="542728" idx="5"/>
            <a:endCxn id="542725" idx="0"/>
          </p:cNvCxnSpPr>
          <p:nvPr/>
        </p:nvCxnSpPr>
        <p:spPr bwMode="auto">
          <a:xfrm>
            <a:off x="1827213" y="4208463"/>
            <a:ext cx="4968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735" name="Oval 15"/>
          <p:cNvSpPr>
            <a:spLocks noChangeAspect="1" noChangeArrowheads="1"/>
          </p:cNvSpPr>
          <p:nvPr/>
        </p:nvSpPr>
        <p:spPr bwMode="auto">
          <a:xfrm>
            <a:off x="304800" y="54102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50</a:t>
            </a:r>
          </a:p>
        </p:txBody>
      </p:sp>
      <p:cxnSp>
        <p:nvCxnSpPr>
          <p:cNvPr id="542736" name="AutoShape 16"/>
          <p:cNvCxnSpPr>
            <a:cxnSpLocks noChangeShapeType="1"/>
            <a:stCxn id="542726" idx="3"/>
            <a:endCxn id="542735" idx="0"/>
          </p:cNvCxnSpPr>
          <p:nvPr/>
        </p:nvCxnSpPr>
        <p:spPr bwMode="auto">
          <a:xfrm flipH="1">
            <a:off x="552450" y="5046663"/>
            <a:ext cx="2111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737" name="Oval 17"/>
          <p:cNvSpPr>
            <a:spLocks noChangeAspect="1" noChangeArrowheads="1"/>
          </p:cNvSpPr>
          <p:nvPr/>
        </p:nvSpPr>
        <p:spPr bwMode="auto">
          <a:xfrm>
            <a:off x="1143000" y="54102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700</a:t>
            </a:r>
          </a:p>
        </p:txBody>
      </p:sp>
      <p:cxnSp>
        <p:nvCxnSpPr>
          <p:cNvPr id="542738" name="AutoShape 18"/>
          <p:cNvCxnSpPr>
            <a:cxnSpLocks noChangeShapeType="1"/>
            <a:stCxn id="542726" idx="5"/>
            <a:endCxn id="542737" idx="0"/>
          </p:cNvCxnSpPr>
          <p:nvPr/>
        </p:nvCxnSpPr>
        <p:spPr bwMode="auto">
          <a:xfrm>
            <a:off x="1141413" y="5046663"/>
            <a:ext cx="2492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739" name="Oval 19"/>
          <p:cNvSpPr>
            <a:spLocks noChangeAspect="1" noChangeArrowheads="1"/>
          </p:cNvSpPr>
          <p:nvPr/>
        </p:nvSpPr>
        <p:spPr bwMode="auto">
          <a:xfrm>
            <a:off x="2895600" y="4572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85</a:t>
            </a:r>
          </a:p>
        </p:txBody>
      </p:sp>
      <p:cxnSp>
        <p:nvCxnSpPr>
          <p:cNvPr id="542740" name="AutoShape 20"/>
          <p:cNvCxnSpPr>
            <a:cxnSpLocks noChangeShapeType="1"/>
            <a:stCxn id="542727" idx="3"/>
            <a:endCxn id="542739" idx="0"/>
          </p:cNvCxnSpPr>
          <p:nvPr/>
        </p:nvCxnSpPr>
        <p:spPr bwMode="auto">
          <a:xfrm flipH="1">
            <a:off x="3162300" y="42084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741" name="Oval 21"/>
          <p:cNvSpPr>
            <a:spLocks noChangeAspect="1" noChangeArrowheads="1"/>
          </p:cNvSpPr>
          <p:nvPr/>
        </p:nvSpPr>
        <p:spPr bwMode="auto">
          <a:xfrm>
            <a:off x="1828800" y="54102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65</a:t>
            </a:r>
          </a:p>
        </p:txBody>
      </p:sp>
      <p:cxnSp>
        <p:nvCxnSpPr>
          <p:cNvPr id="542742" name="AutoShape 22"/>
          <p:cNvCxnSpPr>
            <a:cxnSpLocks noChangeShapeType="1"/>
            <a:stCxn id="542725" idx="3"/>
            <a:endCxn id="542741" idx="0"/>
          </p:cNvCxnSpPr>
          <p:nvPr/>
        </p:nvCxnSpPr>
        <p:spPr bwMode="auto">
          <a:xfrm flipH="1">
            <a:off x="2076450" y="5046663"/>
            <a:ext cx="587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743" name="Oval 23"/>
          <p:cNvSpPr>
            <a:spLocks noChangeAspect="1" noChangeArrowheads="1"/>
          </p:cNvSpPr>
          <p:nvPr/>
        </p:nvSpPr>
        <p:spPr bwMode="auto">
          <a:xfrm>
            <a:off x="8305800" y="4572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99</a:t>
            </a:r>
          </a:p>
        </p:txBody>
      </p:sp>
      <p:sp>
        <p:nvSpPr>
          <p:cNvPr id="542744" name="Oval 24"/>
          <p:cNvSpPr>
            <a:spLocks noChangeAspect="1" noChangeArrowheads="1"/>
          </p:cNvSpPr>
          <p:nvPr/>
        </p:nvSpPr>
        <p:spPr bwMode="auto">
          <a:xfrm>
            <a:off x="6629400" y="4572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60</a:t>
            </a:r>
          </a:p>
        </p:txBody>
      </p:sp>
      <p:sp>
        <p:nvSpPr>
          <p:cNvPr id="542745" name="Oval 25"/>
          <p:cNvSpPr>
            <a:spLocks noChangeAspect="1" noChangeArrowheads="1"/>
          </p:cNvSpPr>
          <p:nvPr/>
        </p:nvSpPr>
        <p:spPr bwMode="auto">
          <a:xfrm>
            <a:off x="5257800" y="4572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40</a:t>
            </a:r>
          </a:p>
        </p:txBody>
      </p:sp>
      <p:sp>
        <p:nvSpPr>
          <p:cNvPr id="542746" name="Oval 26"/>
          <p:cNvSpPr>
            <a:spLocks noChangeAspect="1" noChangeArrowheads="1"/>
          </p:cNvSpPr>
          <p:nvPr/>
        </p:nvSpPr>
        <p:spPr bwMode="auto">
          <a:xfrm>
            <a:off x="7848600" y="3733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80</a:t>
            </a:r>
          </a:p>
        </p:txBody>
      </p:sp>
      <p:sp>
        <p:nvSpPr>
          <p:cNvPr id="542747" name="Oval 27"/>
          <p:cNvSpPr>
            <a:spLocks noChangeAspect="1" noChangeArrowheads="1"/>
          </p:cNvSpPr>
          <p:nvPr/>
        </p:nvSpPr>
        <p:spPr bwMode="auto">
          <a:xfrm>
            <a:off x="5943600" y="3733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20</a:t>
            </a:r>
          </a:p>
        </p:txBody>
      </p:sp>
      <p:sp>
        <p:nvSpPr>
          <p:cNvPr id="542748" name="Oval 28"/>
          <p:cNvSpPr>
            <a:spLocks noChangeAspect="1" noChangeArrowheads="1"/>
          </p:cNvSpPr>
          <p:nvPr/>
        </p:nvSpPr>
        <p:spPr bwMode="auto">
          <a:xfrm>
            <a:off x="6934200" y="2895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10</a:t>
            </a:r>
          </a:p>
        </p:txBody>
      </p:sp>
      <p:cxnSp>
        <p:nvCxnSpPr>
          <p:cNvPr id="542749" name="AutoShape 29"/>
          <p:cNvCxnSpPr>
            <a:cxnSpLocks noChangeShapeType="1"/>
            <a:stCxn id="542748" idx="3"/>
            <a:endCxn id="542747" idx="0"/>
          </p:cNvCxnSpPr>
          <p:nvPr/>
        </p:nvCxnSpPr>
        <p:spPr bwMode="auto">
          <a:xfrm flipH="1">
            <a:off x="6210300" y="3370263"/>
            <a:ext cx="8016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750" name="AutoShape 30"/>
          <p:cNvCxnSpPr>
            <a:cxnSpLocks noChangeShapeType="1"/>
            <a:stCxn id="542748" idx="5"/>
            <a:endCxn id="542746" idx="0"/>
          </p:cNvCxnSpPr>
          <p:nvPr/>
        </p:nvCxnSpPr>
        <p:spPr bwMode="auto">
          <a:xfrm>
            <a:off x="7389813" y="3370263"/>
            <a:ext cx="7254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751" name="AutoShape 31"/>
          <p:cNvCxnSpPr>
            <a:cxnSpLocks noChangeShapeType="1"/>
            <a:stCxn id="542746" idx="5"/>
            <a:endCxn id="542743" idx="0"/>
          </p:cNvCxnSpPr>
          <p:nvPr/>
        </p:nvCxnSpPr>
        <p:spPr bwMode="auto">
          <a:xfrm>
            <a:off x="8304213" y="4208463"/>
            <a:ext cx="2682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752" name="AutoShape 32"/>
          <p:cNvCxnSpPr>
            <a:cxnSpLocks noChangeShapeType="1"/>
            <a:stCxn id="542747" idx="3"/>
            <a:endCxn id="542745" idx="0"/>
          </p:cNvCxnSpPr>
          <p:nvPr/>
        </p:nvCxnSpPr>
        <p:spPr bwMode="auto">
          <a:xfrm flipH="1">
            <a:off x="5524500" y="4208463"/>
            <a:ext cx="4968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753" name="AutoShape 33"/>
          <p:cNvCxnSpPr>
            <a:cxnSpLocks noChangeShapeType="1"/>
            <a:stCxn id="542747" idx="5"/>
            <a:endCxn id="542744" idx="0"/>
          </p:cNvCxnSpPr>
          <p:nvPr/>
        </p:nvCxnSpPr>
        <p:spPr bwMode="auto">
          <a:xfrm>
            <a:off x="6399213" y="4208463"/>
            <a:ext cx="4968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754" name="Oval 34"/>
          <p:cNvSpPr>
            <a:spLocks noChangeAspect="1" noChangeArrowheads="1"/>
          </p:cNvSpPr>
          <p:nvPr/>
        </p:nvSpPr>
        <p:spPr bwMode="auto">
          <a:xfrm>
            <a:off x="4876800" y="54102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50</a:t>
            </a:r>
          </a:p>
        </p:txBody>
      </p:sp>
      <p:cxnSp>
        <p:nvCxnSpPr>
          <p:cNvPr id="542755" name="AutoShape 35"/>
          <p:cNvCxnSpPr>
            <a:cxnSpLocks noChangeShapeType="1"/>
            <a:stCxn id="542745" idx="3"/>
            <a:endCxn id="542754" idx="0"/>
          </p:cNvCxnSpPr>
          <p:nvPr/>
        </p:nvCxnSpPr>
        <p:spPr bwMode="auto">
          <a:xfrm flipH="1">
            <a:off x="5124450" y="5046663"/>
            <a:ext cx="2111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756" name="Oval 36"/>
          <p:cNvSpPr>
            <a:spLocks noChangeAspect="1" noChangeArrowheads="1"/>
          </p:cNvSpPr>
          <p:nvPr/>
        </p:nvSpPr>
        <p:spPr bwMode="auto">
          <a:xfrm>
            <a:off x="5715000" y="54102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700</a:t>
            </a:r>
          </a:p>
        </p:txBody>
      </p:sp>
      <p:cxnSp>
        <p:nvCxnSpPr>
          <p:cNvPr id="542757" name="AutoShape 37"/>
          <p:cNvCxnSpPr>
            <a:cxnSpLocks noChangeShapeType="1"/>
            <a:stCxn id="542745" idx="5"/>
            <a:endCxn id="542756" idx="0"/>
          </p:cNvCxnSpPr>
          <p:nvPr/>
        </p:nvCxnSpPr>
        <p:spPr bwMode="auto">
          <a:xfrm>
            <a:off x="5713413" y="5046663"/>
            <a:ext cx="2492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758" name="Oval 38"/>
          <p:cNvSpPr>
            <a:spLocks noChangeAspect="1" noChangeArrowheads="1"/>
          </p:cNvSpPr>
          <p:nvPr/>
        </p:nvSpPr>
        <p:spPr bwMode="auto">
          <a:xfrm>
            <a:off x="7467600" y="4572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85</a:t>
            </a:r>
          </a:p>
        </p:txBody>
      </p:sp>
      <p:cxnSp>
        <p:nvCxnSpPr>
          <p:cNvPr id="542759" name="AutoShape 39"/>
          <p:cNvCxnSpPr>
            <a:cxnSpLocks noChangeShapeType="1"/>
            <a:stCxn id="542746" idx="3"/>
            <a:endCxn id="542758" idx="0"/>
          </p:cNvCxnSpPr>
          <p:nvPr/>
        </p:nvCxnSpPr>
        <p:spPr bwMode="auto">
          <a:xfrm flipH="1">
            <a:off x="7734300" y="42084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760" name="Oval 40"/>
          <p:cNvSpPr>
            <a:spLocks noChangeAspect="1" noChangeArrowheads="1"/>
          </p:cNvSpPr>
          <p:nvPr/>
        </p:nvSpPr>
        <p:spPr bwMode="auto">
          <a:xfrm>
            <a:off x="6400800" y="54102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65</a:t>
            </a:r>
          </a:p>
        </p:txBody>
      </p:sp>
      <p:cxnSp>
        <p:nvCxnSpPr>
          <p:cNvPr id="542761" name="AutoShape 41"/>
          <p:cNvCxnSpPr>
            <a:cxnSpLocks noChangeShapeType="1"/>
            <a:stCxn id="542744" idx="3"/>
            <a:endCxn id="542760" idx="0"/>
          </p:cNvCxnSpPr>
          <p:nvPr/>
        </p:nvCxnSpPr>
        <p:spPr bwMode="auto">
          <a:xfrm flipH="1">
            <a:off x="6648450" y="5046663"/>
            <a:ext cx="587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762" name="Oval 42"/>
          <p:cNvSpPr>
            <a:spLocks noChangeAspect="1" noChangeArrowheads="1"/>
          </p:cNvSpPr>
          <p:nvPr/>
        </p:nvSpPr>
        <p:spPr bwMode="auto">
          <a:xfrm>
            <a:off x="7010400" y="5410200"/>
            <a:ext cx="533400" cy="533400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15</a:t>
            </a:r>
          </a:p>
        </p:txBody>
      </p:sp>
      <p:cxnSp>
        <p:nvCxnSpPr>
          <p:cNvPr id="542763" name="AutoShape 43"/>
          <p:cNvCxnSpPr>
            <a:cxnSpLocks noChangeShapeType="1"/>
            <a:stCxn id="542744" idx="5"/>
            <a:endCxn id="542762" idx="0"/>
          </p:cNvCxnSpPr>
          <p:nvPr/>
        </p:nvCxnSpPr>
        <p:spPr bwMode="auto">
          <a:xfrm>
            <a:off x="7085013" y="5046663"/>
            <a:ext cx="192087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35139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"Bubbling up" a node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bubble up</a:t>
            </a:r>
            <a:r>
              <a:rPr lang="en-US" altLang="en-US"/>
              <a:t>: To restore heap ordering, the newly added element is shifted ("bubbled") up the tree until it reaches its proper place.</a:t>
            </a:r>
          </a:p>
          <a:p>
            <a:pPr lvl="1"/>
            <a:r>
              <a:rPr lang="en-US" altLang="en-US"/>
              <a:t>Weiss: </a:t>
            </a:r>
            <a:r>
              <a:rPr lang="en-US" altLang="en-US" i="1"/>
              <a:t>"percolate up"</a:t>
            </a:r>
            <a:r>
              <a:rPr lang="en-US" altLang="en-US"/>
              <a:t> by swapping with its parent</a:t>
            </a:r>
          </a:p>
          <a:p>
            <a:pPr lvl="1"/>
            <a:r>
              <a:rPr lang="en-US" altLang="en-US"/>
              <a:t>How many bubble-ups are necessary, at most?</a:t>
            </a:r>
          </a:p>
        </p:txBody>
      </p:sp>
      <p:sp>
        <p:nvSpPr>
          <p:cNvPr id="543748" name="Oval 4"/>
          <p:cNvSpPr>
            <a:spLocks noChangeAspect="1" noChangeArrowheads="1"/>
          </p:cNvSpPr>
          <p:nvPr/>
        </p:nvSpPr>
        <p:spPr bwMode="auto">
          <a:xfrm>
            <a:off x="3733800" y="4876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99</a:t>
            </a:r>
          </a:p>
        </p:txBody>
      </p:sp>
      <p:sp>
        <p:nvSpPr>
          <p:cNvPr id="543749" name="Oval 5"/>
          <p:cNvSpPr>
            <a:spLocks noChangeAspect="1" noChangeArrowheads="1"/>
          </p:cNvSpPr>
          <p:nvPr/>
        </p:nvSpPr>
        <p:spPr bwMode="auto">
          <a:xfrm>
            <a:off x="2057400" y="4876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60</a:t>
            </a:r>
          </a:p>
        </p:txBody>
      </p:sp>
      <p:sp>
        <p:nvSpPr>
          <p:cNvPr id="543750" name="Oval 6"/>
          <p:cNvSpPr>
            <a:spLocks noChangeAspect="1" noChangeArrowheads="1"/>
          </p:cNvSpPr>
          <p:nvPr/>
        </p:nvSpPr>
        <p:spPr bwMode="auto">
          <a:xfrm>
            <a:off x="762000" y="4876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40</a:t>
            </a:r>
          </a:p>
        </p:txBody>
      </p:sp>
      <p:sp>
        <p:nvSpPr>
          <p:cNvPr id="543751" name="Oval 7"/>
          <p:cNvSpPr>
            <a:spLocks noChangeAspect="1" noChangeArrowheads="1"/>
          </p:cNvSpPr>
          <p:nvPr/>
        </p:nvSpPr>
        <p:spPr bwMode="auto">
          <a:xfrm>
            <a:off x="3352800" y="4038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80</a:t>
            </a:r>
          </a:p>
        </p:txBody>
      </p:sp>
      <p:sp>
        <p:nvSpPr>
          <p:cNvPr id="543752" name="Oval 8"/>
          <p:cNvSpPr>
            <a:spLocks noChangeAspect="1" noChangeArrowheads="1"/>
          </p:cNvSpPr>
          <p:nvPr/>
        </p:nvSpPr>
        <p:spPr bwMode="auto">
          <a:xfrm>
            <a:off x="1524000" y="4038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20</a:t>
            </a:r>
          </a:p>
        </p:txBody>
      </p:sp>
      <p:sp>
        <p:nvSpPr>
          <p:cNvPr id="543753" name="Oval 9"/>
          <p:cNvSpPr>
            <a:spLocks noChangeAspect="1" noChangeArrowheads="1"/>
          </p:cNvSpPr>
          <p:nvPr/>
        </p:nvSpPr>
        <p:spPr bwMode="auto">
          <a:xfrm>
            <a:off x="2362200" y="3200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10</a:t>
            </a:r>
          </a:p>
        </p:txBody>
      </p:sp>
      <p:cxnSp>
        <p:nvCxnSpPr>
          <p:cNvPr id="543754" name="AutoShape 10"/>
          <p:cNvCxnSpPr>
            <a:cxnSpLocks noChangeShapeType="1"/>
            <a:stCxn id="543753" idx="3"/>
            <a:endCxn id="543752" idx="0"/>
          </p:cNvCxnSpPr>
          <p:nvPr/>
        </p:nvCxnSpPr>
        <p:spPr bwMode="auto">
          <a:xfrm flipH="1">
            <a:off x="1790700" y="3675063"/>
            <a:ext cx="6492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755" name="AutoShape 11"/>
          <p:cNvCxnSpPr>
            <a:cxnSpLocks noChangeShapeType="1"/>
            <a:stCxn id="543753" idx="5"/>
            <a:endCxn id="543751" idx="0"/>
          </p:cNvCxnSpPr>
          <p:nvPr/>
        </p:nvCxnSpPr>
        <p:spPr bwMode="auto">
          <a:xfrm>
            <a:off x="2817813" y="3675063"/>
            <a:ext cx="801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756" name="AutoShape 12"/>
          <p:cNvCxnSpPr>
            <a:cxnSpLocks noChangeShapeType="1"/>
            <a:stCxn id="543751" idx="5"/>
            <a:endCxn id="543748" idx="0"/>
          </p:cNvCxnSpPr>
          <p:nvPr/>
        </p:nvCxnSpPr>
        <p:spPr bwMode="auto">
          <a:xfrm>
            <a:off x="3808413" y="4513263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757" name="AutoShape 13"/>
          <p:cNvCxnSpPr>
            <a:cxnSpLocks noChangeShapeType="1"/>
            <a:stCxn id="543752" idx="3"/>
            <a:endCxn id="543750" idx="0"/>
          </p:cNvCxnSpPr>
          <p:nvPr/>
        </p:nvCxnSpPr>
        <p:spPr bwMode="auto">
          <a:xfrm flipH="1">
            <a:off x="1028700" y="4513263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758" name="AutoShape 14"/>
          <p:cNvCxnSpPr>
            <a:cxnSpLocks noChangeShapeType="1"/>
            <a:stCxn id="543752" idx="5"/>
            <a:endCxn id="543749" idx="0"/>
          </p:cNvCxnSpPr>
          <p:nvPr/>
        </p:nvCxnSpPr>
        <p:spPr bwMode="auto">
          <a:xfrm>
            <a:off x="1979613" y="4513263"/>
            <a:ext cx="3444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759" name="Oval 15"/>
          <p:cNvSpPr>
            <a:spLocks noChangeAspect="1" noChangeArrowheads="1"/>
          </p:cNvSpPr>
          <p:nvPr/>
        </p:nvSpPr>
        <p:spPr bwMode="auto">
          <a:xfrm>
            <a:off x="304800" y="57150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50</a:t>
            </a:r>
          </a:p>
        </p:txBody>
      </p:sp>
      <p:cxnSp>
        <p:nvCxnSpPr>
          <p:cNvPr id="543760" name="AutoShape 16"/>
          <p:cNvCxnSpPr>
            <a:cxnSpLocks noChangeShapeType="1"/>
            <a:stCxn id="543750" idx="3"/>
            <a:endCxn id="543759" idx="0"/>
          </p:cNvCxnSpPr>
          <p:nvPr/>
        </p:nvCxnSpPr>
        <p:spPr bwMode="auto">
          <a:xfrm flipH="1">
            <a:off x="552450" y="5351463"/>
            <a:ext cx="2873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761" name="Oval 17"/>
          <p:cNvSpPr>
            <a:spLocks noChangeAspect="1" noChangeArrowheads="1"/>
          </p:cNvSpPr>
          <p:nvPr/>
        </p:nvSpPr>
        <p:spPr bwMode="auto">
          <a:xfrm>
            <a:off x="1143000" y="57150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700</a:t>
            </a:r>
          </a:p>
        </p:txBody>
      </p:sp>
      <p:cxnSp>
        <p:nvCxnSpPr>
          <p:cNvPr id="543762" name="AutoShape 18"/>
          <p:cNvCxnSpPr>
            <a:cxnSpLocks noChangeShapeType="1"/>
            <a:stCxn id="543750" idx="5"/>
            <a:endCxn id="543761" idx="0"/>
          </p:cNvCxnSpPr>
          <p:nvPr/>
        </p:nvCxnSpPr>
        <p:spPr bwMode="auto">
          <a:xfrm>
            <a:off x="1217613" y="5351463"/>
            <a:ext cx="1730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763" name="Oval 19"/>
          <p:cNvSpPr>
            <a:spLocks noChangeAspect="1" noChangeArrowheads="1"/>
          </p:cNvSpPr>
          <p:nvPr/>
        </p:nvSpPr>
        <p:spPr bwMode="auto">
          <a:xfrm>
            <a:off x="2971800" y="4876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85</a:t>
            </a:r>
          </a:p>
        </p:txBody>
      </p:sp>
      <p:cxnSp>
        <p:nvCxnSpPr>
          <p:cNvPr id="543764" name="AutoShape 20"/>
          <p:cNvCxnSpPr>
            <a:cxnSpLocks noChangeShapeType="1"/>
            <a:stCxn id="543751" idx="3"/>
            <a:endCxn id="543763" idx="0"/>
          </p:cNvCxnSpPr>
          <p:nvPr/>
        </p:nvCxnSpPr>
        <p:spPr bwMode="auto">
          <a:xfrm flipH="1">
            <a:off x="3238500" y="45132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765" name="Oval 21"/>
          <p:cNvSpPr>
            <a:spLocks noChangeAspect="1" noChangeArrowheads="1"/>
          </p:cNvSpPr>
          <p:nvPr/>
        </p:nvSpPr>
        <p:spPr bwMode="auto">
          <a:xfrm>
            <a:off x="1828800" y="57150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65</a:t>
            </a:r>
          </a:p>
        </p:txBody>
      </p:sp>
      <p:cxnSp>
        <p:nvCxnSpPr>
          <p:cNvPr id="543766" name="AutoShape 22"/>
          <p:cNvCxnSpPr>
            <a:cxnSpLocks noChangeShapeType="1"/>
            <a:stCxn id="543749" idx="3"/>
            <a:endCxn id="543765" idx="0"/>
          </p:cNvCxnSpPr>
          <p:nvPr/>
        </p:nvCxnSpPr>
        <p:spPr bwMode="auto">
          <a:xfrm flipH="1">
            <a:off x="2076450" y="5351463"/>
            <a:ext cx="587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767" name="Oval 23"/>
          <p:cNvSpPr>
            <a:spLocks noChangeAspect="1" noChangeArrowheads="1"/>
          </p:cNvSpPr>
          <p:nvPr/>
        </p:nvSpPr>
        <p:spPr bwMode="auto">
          <a:xfrm>
            <a:off x="2514600" y="5715000"/>
            <a:ext cx="533400" cy="533400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15</a:t>
            </a:r>
          </a:p>
        </p:txBody>
      </p:sp>
      <p:cxnSp>
        <p:nvCxnSpPr>
          <p:cNvPr id="543768" name="AutoShape 24"/>
          <p:cNvCxnSpPr>
            <a:cxnSpLocks noChangeShapeType="1"/>
            <a:stCxn id="543749" idx="5"/>
            <a:endCxn id="543767" idx="0"/>
          </p:cNvCxnSpPr>
          <p:nvPr/>
        </p:nvCxnSpPr>
        <p:spPr bwMode="auto">
          <a:xfrm>
            <a:off x="2513013" y="5351463"/>
            <a:ext cx="268287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769" name="AutoShape 25"/>
          <p:cNvSpPr>
            <a:spLocks noChangeArrowheads="1"/>
          </p:cNvSpPr>
          <p:nvPr/>
        </p:nvSpPr>
        <p:spPr bwMode="auto">
          <a:xfrm flipH="1">
            <a:off x="2590800" y="4953000"/>
            <a:ext cx="381000" cy="714375"/>
          </a:xfrm>
          <a:custGeom>
            <a:avLst/>
            <a:gdLst>
              <a:gd name="T0" fmla="*/ 69148731 w 21600"/>
              <a:gd name="T1" fmla="*/ 0 h 21600"/>
              <a:gd name="T2" fmla="*/ 69148731 w 21600"/>
              <a:gd name="T3" fmla="*/ 439825242 h 21600"/>
              <a:gd name="T4" fmla="*/ 14449831 w 21600"/>
              <a:gd name="T5" fmla="*/ 781396108 h 21600"/>
              <a:gd name="T6" fmla="*/ 118540689 w 21600"/>
              <a:gd name="T7" fmla="*/ 219912076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3503 h 21600"/>
              <a:gd name="T14" fmla="*/ 17786 w 21600"/>
              <a:gd name="T15" fmla="*/ 865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600" y="0"/>
                </a:lnTo>
                <a:lnTo>
                  <a:pt x="12600" y="3503"/>
                </a:lnTo>
                <a:lnTo>
                  <a:pt x="12427" y="3503"/>
                </a:lnTo>
                <a:cubicBezTo>
                  <a:pt x="5564" y="3503"/>
                  <a:pt x="0" y="7378"/>
                  <a:pt x="0" y="12158"/>
                </a:cubicBezTo>
                <a:lnTo>
                  <a:pt x="0" y="21600"/>
                </a:lnTo>
                <a:lnTo>
                  <a:pt x="5266" y="21600"/>
                </a:lnTo>
                <a:lnTo>
                  <a:pt x="5266" y="12158"/>
                </a:lnTo>
                <a:cubicBezTo>
                  <a:pt x="5266" y="10223"/>
                  <a:pt x="8472" y="8655"/>
                  <a:pt x="12427" y="8655"/>
                </a:cubicBezTo>
                <a:lnTo>
                  <a:pt x="12600" y="8655"/>
                </a:lnTo>
                <a:lnTo>
                  <a:pt x="12600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220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43770" name="AutoShape 26"/>
          <p:cNvSpPr>
            <a:spLocks noChangeArrowheads="1"/>
          </p:cNvSpPr>
          <p:nvPr/>
        </p:nvSpPr>
        <p:spPr bwMode="auto">
          <a:xfrm flipH="1">
            <a:off x="2286000" y="4114800"/>
            <a:ext cx="381000" cy="714375"/>
          </a:xfrm>
          <a:custGeom>
            <a:avLst/>
            <a:gdLst>
              <a:gd name="T0" fmla="*/ 69148731 w 21600"/>
              <a:gd name="T1" fmla="*/ 0 h 21600"/>
              <a:gd name="T2" fmla="*/ 69148731 w 21600"/>
              <a:gd name="T3" fmla="*/ 439825242 h 21600"/>
              <a:gd name="T4" fmla="*/ 14449831 w 21600"/>
              <a:gd name="T5" fmla="*/ 781396108 h 21600"/>
              <a:gd name="T6" fmla="*/ 118540689 w 21600"/>
              <a:gd name="T7" fmla="*/ 219912076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3503 h 21600"/>
              <a:gd name="T14" fmla="*/ 17786 w 21600"/>
              <a:gd name="T15" fmla="*/ 865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600" y="0"/>
                </a:lnTo>
                <a:lnTo>
                  <a:pt x="12600" y="3503"/>
                </a:lnTo>
                <a:lnTo>
                  <a:pt x="12427" y="3503"/>
                </a:lnTo>
                <a:cubicBezTo>
                  <a:pt x="5564" y="3503"/>
                  <a:pt x="0" y="7378"/>
                  <a:pt x="0" y="12158"/>
                </a:cubicBezTo>
                <a:lnTo>
                  <a:pt x="0" y="21600"/>
                </a:lnTo>
                <a:lnTo>
                  <a:pt x="5266" y="21600"/>
                </a:lnTo>
                <a:lnTo>
                  <a:pt x="5266" y="12158"/>
                </a:lnTo>
                <a:cubicBezTo>
                  <a:pt x="5266" y="10223"/>
                  <a:pt x="8472" y="8655"/>
                  <a:pt x="12427" y="8655"/>
                </a:cubicBezTo>
                <a:lnTo>
                  <a:pt x="12600" y="8655"/>
                </a:lnTo>
                <a:lnTo>
                  <a:pt x="12600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220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43771" name="Oval 27"/>
          <p:cNvSpPr>
            <a:spLocks noChangeAspect="1" noChangeArrowheads="1"/>
          </p:cNvSpPr>
          <p:nvPr/>
        </p:nvSpPr>
        <p:spPr bwMode="auto">
          <a:xfrm>
            <a:off x="8305800" y="4876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99</a:t>
            </a:r>
          </a:p>
        </p:txBody>
      </p:sp>
      <p:sp>
        <p:nvSpPr>
          <p:cNvPr id="543772" name="Oval 28"/>
          <p:cNvSpPr>
            <a:spLocks noChangeAspect="1"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solidFill>
                  <a:schemeClr val="accent2"/>
                </a:solidFill>
                <a:latin typeface="Calibri" pitchFamily="34" charset="0"/>
                <a:ea typeface="ＭＳ Ｐゴシック" pitchFamily="34" charset="-128"/>
              </a:rPr>
              <a:t>20</a:t>
            </a:r>
          </a:p>
        </p:txBody>
      </p:sp>
      <p:sp>
        <p:nvSpPr>
          <p:cNvPr id="543773" name="Oval 29"/>
          <p:cNvSpPr>
            <a:spLocks noChangeAspect="1"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40</a:t>
            </a:r>
          </a:p>
        </p:txBody>
      </p:sp>
      <p:sp>
        <p:nvSpPr>
          <p:cNvPr id="543774" name="Oval 30"/>
          <p:cNvSpPr>
            <a:spLocks noChangeAspect="1" noChangeArrowheads="1"/>
          </p:cNvSpPr>
          <p:nvPr/>
        </p:nvSpPr>
        <p:spPr bwMode="auto">
          <a:xfrm>
            <a:off x="7924800" y="4038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80</a:t>
            </a:r>
          </a:p>
        </p:txBody>
      </p:sp>
      <p:sp>
        <p:nvSpPr>
          <p:cNvPr id="543775" name="Oval 31"/>
          <p:cNvSpPr>
            <a:spLocks noChangeAspect="1" noChangeArrowheads="1"/>
          </p:cNvSpPr>
          <p:nvPr/>
        </p:nvSpPr>
        <p:spPr bwMode="auto">
          <a:xfrm>
            <a:off x="6096000" y="4038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 b="1">
                <a:solidFill>
                  <a:schemeClr val="accent2"/>
                </a:solidFill>
                <a:latin typeface="Calibri" pitchFamily="34" charset="0"/>
                <a:ea typeface="ＭＳ Ｐゴシック" pitchFamily="34" charset="-128"/>
              </a:rPr>
              <a:t>15</a:t>
            </a:r>
          </a:p>
        </p:txBody>
      </p:sp>
      <p:sp>
        <p:nvSpPr>
          <p:cNvPr id="543776" name="Oval 32"/>
          <p:cNvSpPr>
            <a:spLocks noChangeAspect="1" noChangeArrowheads="1"/>
          </p:cNvSpPr>
          <p:nvPr/>
        </p:nvSpPr>
        <p:spPr bwMode="auto">
          <a:xfrm>
            <a:off x="6934200" y="3200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10</a:t>
            </a:r>
          </a:p>
        </p:txBody>
      </p:sp>
      <p:cxnSp>
        <p:nvCxnSpPr>
          <p:cNvPr id="543777" name="AutoShape 33"/>
          <p:cNvCxnSpPr>
            <a:cxnSpLocks noChangeShapeType="1"/>
            <a:stCxn id="543776" idx="3"/>
            <a:endCxn id="543775" idx="0"/>
          </p:cNvCxnSpPr>
          <p:nvPr/>
        </p:nvCxnSpPr>
        <p:spPr bwMode="auto">
          <a:xfrm flipH="1">
            <a:off x="6362700" y="3675063"/>
            <a:ext cx="6492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778" name="AutoShape 34"/>
          <p:cNvCxnSpPr>
            <a:cxnSpLocks noChangeShapeType="1"/>
            <a:stCxn id="543776" idx="5"/>
            <a:endCxn id="543774" idx="0"/>
          </p:cNvCxnSpPr>
          <p:nvPr/>
        </p:nvCxnSpPr>
        <p:spPr bwMode="auto">
          <a:xfrm>
            <a:off x="7389813" y="3675063"/>
            <a:ext cx="801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779" name="AutoShape 35"/>
          <p:cNvCxnSpPr>
            <a:cxnSpLocks noChangeShapeType="1"/>
            <a:stCxn id="543774" idx="5"/>
            <a:endCxn id="543771" idx="0"/>
          </p:cNvCxnSpPr>
          <p:nvPr/>
        </p:nvCxnSpPr>
        <p:spPr bwMode="auto">
          <a:xfrm>
            <a:off x="8380413" y="4513263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780" name="AutoShape 36"/>
          <p:cNvCxnSpPr>
            <a:cxnSpLocks noChangeShapeType="1"/>
            <a:stCxn id="543775" idx="3"/>
            <a:endCxn id="543773" idx="0"/>
          </p:cNvCxnSpPr>
          <p:nvPr/>
        </p:nvCxnSpPr>
        <p:spPr bwMode="auto">
          <a:xfrm flipH="1">
            <a:off x="5600700" y="4513263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781" name="AutoShape 37"/>
          <p:cNvCxnSpPr>
            <a:cxnSpLocks noChangeShapeType="1"/>
            <a:stCxn id="543775" idx="5"/>
            <a:endCxn id="543772" idx="0"/>
          </p:cNvCxnSpPr>
          <p:nvPr/>
        </p:nvCxnSpPr>
        <p:spPr bwMode="auto">
          <a:xfrm>
            <a:off x="6551613" y="4513263"/>
            <a:ext cx="420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782" name="Oval 38"/>
          <p:cNvSpPr>
            <a:spLocks noChangeAspect="1" noChangeArrowheads="1"/>
          </p:cNvSpPr>
          <p:nvPr/>
        </p:nvSpPr>
        <p:spPr bwMode="auto">
          <a:xfrm>
            <a:off x="4876800" y="57150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50</a:t>
            </a:r>
          </a:p>
        </p:txBody>
      </p:sp>
      <p:cxnSp>
        <p:nvCxnSpPr>
          <p:cNvPr id="543783" name="AutoShape 39"/>
          <p:cNvCxnSpPr>
            <a:cxnSpLocks noChangeShapeType="1"/>
            <a:stCxn id="543773" idx="3"/>
            <a:endCxn id="543782" idx="0"/>
          </p:cNvCxnSpPr>
          <p:nvPr/>
        </p:nvCxnSpPr>
        <p:spPr bwMode="auto">
          <a:xfrm flipH="1">
            <a:off x="5124450" y="5351463"/>
            <a:ext cx="2873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784" name="Oval 40"/>
          <p:cNvSpPr>
            <a:spLocks noChangeAspect="1" noChangeArrowheads="1"/>
          </p:cNvSpPr>
          <p:nvPr/>
        </p:nvSpPr>
        <p:spPr bwMode="auto">
          <a:xfrm>
            <a:off x="5715000" y="57150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700</a:t>
            </a:r>
          </a:p>
        </p:txBody>
      </p:sp>
      <p:cxnSp>
        <p:nvCxnSpPr>
          <p:cNvPr id="543785" name="AutoShape 41"/>
          <p:cNvCxnSpPr>
            <a:cxnSpLocks noChangeShapeType="1"/>
            <a:stCxn id="543773" idx="5"/>
            <a:endCxn id="543784" idx="0"/>
          </p:cNvCxnSpPr>
          <p:nvPr/>
        </p:nvCxnSpPr>
        <p:spPr bwMode="auto">
          <a:xfrm>
            <a:off x="5789613" y="5351463"/>
            <a:ext cx="1730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786" name="Oval 42"/>
          <p:cNvSpPr>
            <a:spLocks noChangeAspect="1" noChangeArrowheads="1"/>
          </p:cNvSpPr>
          <p:nvPr/>
        </p:nvSpPr>
        <p:spPr bwMode="auto">
          <a:xfrm>
            <a:off x="7543800" y="4876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85</a:t>
            </a:r>
          </a:p>
        </p:txBody>
      </p:sp>
      <p:cxnSp>
        <p:nvCxnSpPr>
          <p:cNvPr id="543787" name="AutoShape 43"/>
          <p:cNvCxnSpPr>
            <a:cxnSpLocks noChangeShapeType="1"/>
            <a:stCxn id="543774" idx="3"/>
            <a:endCxn id="543786" idx="0"/>
          </p:cNvCxnSpPr>
          <p:nvPr/>
        </p:nvCxnSpPr>
        <p:spPr bwMode="auto">
          <a:xfrm flipH="1">
            <a:off x="7810500" y="45132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788" name="Oval 44"/>
          <p:cNvSpPr>
            <a:spLocks noChangeAspect="1" noChangeArrowheads="1"/>
          </p:cNvSpPr>
          <p:nvPr/>
        </p:nvSpPr>
        <p:spPr bwMode="auto">
          <a:xfrm>
            <a:off x="6400800" y="57150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65</a:t>
            </a:r>
          </a:p>
        </p:txBody>
      </p:sp>
      <p:cxnSp>
        <p:nvCxnSpPr>
          <p:cNvPr id="543789" name="AutoShape 45"/>
          <p:cNvCxnSpPr>
            <a:cxnSpLocks noChangeShapeType="1"/>
            <a:stCxn id="543772" idx="3"/>
            <a:endCxn id="543788" idx="0"/>
          </p:cNvCxnSpPr>
          <p:nvPr/>
        </p:nvCxnSpPr>
        <p:spPr bwMode="auto">
          <a:xfrm flipH="1">
            <a:off x="6648450" y="5351463"/>
            <a:ext cx="1349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790" name="Oval 46"/>
          <p:cNvSpPr>
            <a:spLocks noChangeAspect="1" noChangeArrowheads="1"/>
          </p:cNvSpPr>
          <p:nvPr/>
        </p:nvSpPr>
        <p:spPr bwMode="auto">
          <a:xfrm>
            <a:off x="7086600" y="57150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solidFill>
                  <a:schemeClr val="accent2"/>
                </a:solidFill>
                <a:latin typeface="Calibri" pitchFamily="34" charset="0"/>
                <a:ea typeface="ＭＳ Ｐゴシック" pitchFamily="34" charset="-128"/>
              </a:rPr>
              <a:t>60</a:t>
            </a:r>
          </a:p>
        </p:txBody>
      </p:sp>
      <p:cxnSp>
        <p:nvCxnSpPr>
          <p:cNvPr id="543791" name="AutoShape 47"/>
          <p:cNvCxnSpPr>
            <a:cxnSpLocks noChangeShapeType="1"/>
            <a:stCxn id="543772" idx="5"/>
            <a:endCxn id="543790" idx="0"/>
          </p:cNvCxnSpPr>
          <p:nvPr/>
        </p:nvCxnSpPr>
        <p:spPr bwMode="auto">
          <a:xfrm>
            <a:off x="7161213" y="5351463"/>
            <a:ext cx="1539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6494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Priority Queues</a:t>
            </a:r>
            <a:br>
              <a:rPr lang="en-US" altLang="en-US"/>
            </a:br>
            <a:r>
              <a:rPr lang="en-US" altLang="en-US"/>
              <a:t>and Heaps</a:t>
            </a:r>
          </a:p>
        </p:txBody>
      </p:sp>
      <p:sp>
        <p:nvSpPr>
          <p:cNvPr id="55091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Reading: 18.2</a:t>
            </a:r>
          </a:p>
        </p:txBody>
      </p:sp>
    </p:spTree>
    <p:extLst>
      <p:ext uri="{BB962C8B-B14F-4D97-AF65-F5344CB8AC3E}">
        <p14:creationId xmlns:p14="http://schemas.microsoft.com/office/powerpoint/2010/main" val="2651606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Bubble-up exercise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Draw the tree state of a min-heap after adding these elements:</a:t>
            </a:r>
          </a:p>
          <a:p>
            <a:pPr lvl="1"/>
            <a:r>
              <a:rPr lang="en-US" altLang="en-US"/>
              <a:t>6, 50, 11, 25, 42, 20, 104, 76, 19, 55, 88, 2</a:t>
            </a:r>
          </a:p>
        </p:txBody>
      </p:sp>
      <p:grpSp>
        <p:nvGrpSpPr>
          <p:cNvPr id="544772" name="Group 4"/>
          <p:cNvGrpSpPr>
            <a:grpSpLocks/>
          </p:cNvGrpSpPr>
          <p:nvPr/>
        </p:nvGrpSpPr>
        <p:grpSpPr bwMode="auto">
          <a:xfrm>
            <a:off x="2130426" y="2836864"/>
            <a:ext cx="4535488" cy="2927350"/>
            <a:chOff x="1344" y="1872"/>
            <a:chExt cx="2857" cy="1844"/>
          </a:xfrm>
        </p:grpSpPr>
        <p:sp>
          <p:nvSpPr>
            <p:cNvPr id="544773" name="Oval 25"/>
            <p:cNvSpPr>
              <a:spLocks noChangeAspect="1" noChangeArrowheads="1"/>
            </p:cNvSpPr>
            <p:nvPr/>
          </p:nvSpPr>
          <p:spPr bwMode="auto">
            <a:xfrm>
              <a:off x="3888" y="2895"/>
              <a:ext cx="313" cy="3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altLang="en-US" sz="2200">
                  <a:latin typeface="Calibri" pitchFamily="34" charset="0"/>
                  <a:ea typeface="ＭＳ Ｐゴシック" pitchFamily="34" charset="-128"/>
                </a:rPr>
                <a:t>104</a:t>
              </a:r>
            </a:p>
          </p:txBody>
        </p:sp>
        <p:sp>
          <p:nvSpPr>
            <p:cNvPr id="544774" name="Oval 26"/>
            <p:cNvSpPr>
              <a:spLocks noChangeAspect="1" noChangeArrowheads="1"/>
            </p:cNvSpPr>
            <p:nvPr/>
          </p:nvSpPr>
          <p:spPr bwMode="auto">
            <a:xfrm>
              <a:off x="2423" y="2895"/>
              <a:ext cx="313" cy="3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altLang="en-US" sz="2200">
                  <a:latin typeface="Calibri" pitchFamily="34" charset="0"/>
                  <a:ea typeface="ＭＳ Ｐゴシック" pitchFamily="34" charset="-128"/>
                </a:rPr>
                <a:t>42</a:t>
              </a:r>
            </a:p>
          </p:txBody>
        </p:sp>
        <p:sp>
          <p:nvSpPr>
            <p:cNvPr id="544775" name="Oval 27"/>
            <p:cNvSpPr>
              <a:spLocks noChangeAspect="1" noChangeArrowheads="1"/>
            </p:cNvSpPr>
            <p:nvPr/>
          </p:nvSpPr>
          <p:spPr bwMode="auto">
            <a:xfrm>
              <a:off x="1584" y="2895"/>
              <a:ext cx="314" cy="3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altLang="en-US" sz="2200">
                  <a:latin typeface="Calibri" pitchFamily="34" charset="0"/>
                  <a:ea typeface="ＭＳ Ｐゴシック" pitchFamily="34" charset="-128"/>
                </a:rPr>
                <a:t>25</a:t>
              </a:r>
            </a:p>
          </p:txBody>
        </p:sp>
        <p:sp>
          <p:nvSpPr>
            <p:cNvPr id="544776" name="Oval 28"/>
            <p:cNvSpPr>
              <a:spLocks noChangeAspect="1" noChangeArrowheads="1"/>
            </p:cNvSpPr>
            <p:nvPr/>
          </p:nvSpPr>
          <p:spPr bwMode="auto">
            <a:xfrm>
              <a:off x="3543" y="2383"/>
              <a:ext cx="314" cy="32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altLang="en-US" sz="2200">
                  <a:latin typeface="Calibri" pitchFamily="34" charset="0"/>
                  <a:ea typeface="ＭＳ Ｐゴシック" pitchFamily="34" charset="-128"/>
                </a:rPr>
                <a:t>6</a:t>
              </a:r>
            </a:p>
          </p:txBody>
        </p:sp>
        <p:sp>
          <p:nvSpPr>
            <p:cNvPr id="544777" name="Oval 29"/>
            <p:cNvSpPr>
              <a:spLocks noChangeAspect="1" noChangeArrowheads="1"/>
            </p:cNvSpPr>
            <p:nvPr/>
          </p:nvSpPr>
          <p:spPr bwMode="auto">
            <a:xfrm>
              <a:off x="2064" y="2383"/>
              <a:ext cx="313" cy="32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altLang="en-US" sz="2200">
                  <a:latin typeface="Calibri" pitchFamily="34" charset="0"/>
                  <a:ea typeface="ＭＳ Ｐゴシック" pitchFamily="34" charset="-128"/>
                </a:rPr>
                <a:t>19</a:t>
              </a:r>
            </a:p>
          </p:txBody>
        </p:sp>
        <p:sp>
          <p:nvSpPr>
            <p:cNvPr id="544778" name="Oval 30"/>
            <p:cNvSpPr>
              <a:spLocks noChangeAspect="1" noChangeArrowheads="1"/>
            </p:cNvSpPr>
            <p:nvPr/>
          </p:nvSpPr>
          <p:spPr bwMode="auto">
            <a:xfrm>
              <a:off x="2807" y="1872"/>
              <a:ext cx="313" cy="3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altLang="en-US" sz="2200">
                  <a:latin typeface="Calibri" pitchFamily="34" charset="0"/>
                  <a:ea typeface="ＭＳ Ｐゴシック" pitchFamily="34" charset="-128"/>
                </a:rPr>
                <a:t>2</a:t>
              </a:r>
            </a:p>
          </p:txBody>
        </p:sp>
        <p:cxnSp>
          <p:nvCxnSpPr>
            <p:cNvPr id="544779" name="AutoShape 31"/>
            <p:cNvCxnSpPr>
              <a:cxnSpLocks noChangeShapeType="1"/>
              <a:stCxn id="544778" idx="3"/>
              <a:endCxn id="544777" idx="0"/>
            </p:cNvCxnSpPr>
            <p:nvPr/>
          </p:nvCxnSpPr>
          <p:spPr bwMode="auto">
            <a:xfrm flipH="1">
              <a:off x="2221" y="2161"/>
              <a:ext cx="632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780" name="AutoShape 32"/>
            <p:cNvCxnSpPr>
              <a:cxnSpLocks noChangeShapeType="1"/>
              <a:stCxn id="544778" idx="5"/>
              <a:endCxn id="544776" idx="0"/>
            </p:cNvCxnSpPr>
            <p:nvPr/>
          </p:nvCxnSpPr>
          <p:spPr bwMode="auto">
            <a:xfrm>
              <a:off x="3074" y="2161"/>
              <a:ext cx="626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781" name="AutoShape 33"/>
            <p:cNvCxnSpPr>
              <a:cxnSpLocks noChangeShapeType="1"/>
              <a:stCxn id="544776" idx="5"/>
              <a:endCxn id="544773" idx="0"/>
            </p:cNvCxnSpPr>
            <p:nvPr/>
          </p:nvCxnSpPr>
          <p:spPr bwMode="auto">
            <a:xfrm>
              <a:off x="3811" y="2673"/>
              <a:ext cx="234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782" name="AutoShape 34"/>
            <p:cNvCxnSpPr>
              <a:cxnSpLocks noChangeShapeType="1"/>
              <a:stCxn id="544777" idx="3"/>
              <a:endCxn id="544775" idx="0"/>
            </p:cNvCxnSpPr>
            <p:nvPr/>
          </p:nvCxnSpPr>
          <p:spPr bwMode="auto">
            <a:xfrm flipH="1">
              <a:off x="1741" y="2673"/>
              <a:ext cx="369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783" name="AutoShape 35"/>
            <p:cNvCxnSpPr>
              <a:cxnSpLocks noChangeShapeType="1"/>
              <a:stCxn id="544777" idx="5"/>
              <a:endCxn id="544774" idx="0"/>
            </p:cNvCxnSpPr>
            <p:nvPr/>
          </p:nvCxnSpPr>
          <p:spPr bwMode="auto">
            <a:xfrm>
              <a:off x="2331" y="2673"/>
              <a:ext cx="249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4784" name="Oval 36"/>
            <p:cNvSpPr>
              <a:spLocks noChangeAspect="1" noChangeArrowheads="1"/>
            </p:cNvSpPr>
            <p:nvPr/>
          </p:nvSpPr>
          <p:spPr bwMode="auto">
            <a:xfrm>
              <a:off x="1344" y="3406"/>
              <a:ext cx="291" cy="3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altLang="en-US" sz="2200">
                  <a:latin typeface="Calibri" pitchFamily="34" charset="0"/>
                  <a:ea typeface="ＭＳ Ｐゴシック" pitchFamily="34" charset="-128"/>
                </a:rPr>
                <a:t>76</a:t>
              </a:r>
            </a:p>
          </p:txBody>
        </p:sp>
        <p:cxnSp>
          <p:nvCxnSpPr>
            <p:cNvPr id="544785" name="AutoShape 37"/>
            <p:cNvCxnSpPr>
              <a:cxnSpLocks noChangeShapeType="1"/>
              <a:stCxn id="544775" idx="3"/>
              <a:endCxn id="544784" idx="0"/>
            </p:cNvCxnSpPr>
            <p:nvPr/>
          </p:nvCxnSpPr>
          <p:spPr bwMode="auto">
            <a:xfrm flipH="1">
              <a:off x="1490" y="3184"/>
              <a:ext cx="140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4786" name="Oval 38"/>
            <p:cNvSpPr>
              <a:spLocks noChangeAspect="1" noChangeArrowheads="1"/>
            </p:cNvSpPr>
            <p:nvPr/>
          </p:nvSpPr>
          <p:spPr bwMode="auto">
            <a:xfrm>
              <a:off x="1824" y="3406"/>
              <a:ext cx="291" cy="3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altLang="en-US" sz="2200">
                  <a:latin typeface="Calibri" pitchFamily="34" charset="0"/>
                  <a:ea typeface="ＭＳ Ｐゴシック" pitchFamily="34" charset="-128"/>
                </a:rPr>
                <a:t>50</a:t>
              </a:r>
            </a:p>
          </p:txBody>
        </p:sp>
        <p:cxnSp>
          <p:nvCxnSpPr>
            <p:cNvPr id="544787" name="AutoShape 39"/>
            <p:cNvCxnSpPr>
              <a:cxnSpLocks noChangeShapeType="1"/>
              <a:stCxn id="544775" idx="5"/>
              <a:endCxn id="544786" idx="0"/>
            </p:cNvCxnSpPr>
            <p:nvPr/>
          </p:nvCxnSpPr>
          <p:spPr bwMode="auto">
            <a:xfrm>
              <a:off x="1852" y="3184"/>
              <a:ext cx="118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4788" name="Oval 40"/>
            <p:cNvSpPr>
              <a:spLocks noChangeAspect="1" noChangeArrowheads="1"/>
            </p:cNvSpPr>
            <p:nvPr/>
          </p:nvSpPr>
          <p:spPr bwMode="auto">
            <a:xfrm>
              <a:off x="3324" y="2901"/>
              <a:ext cx="313" cy="3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altLang="en-US" sz="2200">
                  <a:latin typeface="Calibri" pitchFamily="34" charset="0"/>
                  <a:ea typeface="ＭＳ Ｐゴシック" pitchFamily="34" charset="-128"/>
                </a:rPr>
                <a:t>11</a:t>
              </a:r>
            </a:p>
          </p:txBody>
        </p:sp>
        <p:cxnSp>
          <p:nvCxnSpPr>
            <p:cNvPr id="544789" name="AutoShape 41"/>
            <p:cNvCxnSpPr>
              <a:cxnSpLocks noChangeShapeType="1"/>
              <a:stCxn id="544776" idx="3"/>
              <a:endCxn id="544788" idx="0"/>
            </p:cNvCxnSpPr>
            <p:nvPr/>
          </p:nvCxnSpPr>
          <p:spPr bwMode="auto">
            <a:xfrm flipH="1">
              <a:off x="3480" y="2661"/>
              <a:ext cx="108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790" name="AutoShape 37"/>
            <p:cNvCxnSpPr>
              <a:cxnSpLocks noChangeShapeType="1"/>
              <a:stCxn id="544774" idx="3"/>
              <a:endCxn id="544791" idx="0"/>
            </p:cNvCxnSpPr>
            <p:nvPr/>
          </p:nvCxnSpPr>
          <p:spPr bwMode="auto">
            <a:xfrm flipH="1">
              <a:off x="2378" y="3184"/>
              <a:ext cx="91" cy="1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4791" name="Oval 26"/>
            <p:cNvSpPr>
              <a:spLocks noChangeAspect="1" noChangeArrowheads="1"/>
            </p:cNvSpPr>
            <p:nvPr/>
          </p:nvSpPr>
          <p:spPr bwMode="auto">
            <a:xfrm>
              <a:off x="2221" y="3391"/>
              <a:ext cx="313" cy="3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altLang="en-US" sz="2200">
                  <a:latin typeface="Calibri" pitchFamily="34" charset="0"/>
                  <a:ea typeface="ＭＳ Ｐゴシック" pitchFamily="34" charset="-128"/>
                </a:rPr>
                <a:t>55</a:t>
              </a:r>
            </a:p>
          </p:txBody>
        </p:sp>
        <p:cxnSp>
          <p:nvCxnSpPr>
            <p:cNvPr id="544792" name="AutoShape 39"/>
            <p:cNvCxnSpPr>
              <a:cxnSpLocks noChangeShapeType="1"/>
              <a:stCxn id="544774" idx="5"/>
              <a:endCxn id="544793" idx="0"/>
            </p:cNvCxnSpPr>
            <p:nvPr/>
          </p:nvCxnSpPr>
          <p:spPr bwMode="auto">
            <a:xfrm>
              <a:off x="2690" y="3184"/>
              <a:ext cx="141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4793" name="Oval 38"/>
            <p:cNvSpPr>
              <a:spLocks noChangeAspect="1" noChangeArrowheads="1"/>
            </p:cNvSpPr>
            <p:nvPr/>
          </p:nvSpPr>
          <p:spPr bwMode="auto">
            <a:xfrm>
              <a:off x="2685" y="3406"/>
              <a:ext cx="291" cy="3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altLang="en-US" sz="2200">
                  <a:latin typeface="Calibri" pitchFamily="34" charset="0"/>
                  <a:ea typeface="ＭＳ Ｐゴシック" pitchFamily="34" charset="-128"/>
                </a:rPr>
                <a:t>88</a:t>
              </a:r>
            </a:p>
          </p:txBody>
        </p:sp>
        <p:cxnSp>
          <p:nvCxnSpPr>
            <p:cNvPr id="544794" name="AutoShape 37"/>
            <p:cNvCxnSpPr>
              <a:cxnSpLocks noChangeShapeType="1"/>
              <a:stCxn id="544788" idx="3"/>
              <a:endCxn id="544795" idx="0"/>
            </p:cNvCxnSpPr>
            <p:nvPr/>
          </p:nvCxnSpPr>
          <p:spPr bwMode="auto">
            <a:xfrm flipH="1">
              <a:off x="3216" y="3178"/>
              <a:ext cx="154" cy="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4795" name="Oval 38"/>
            <p:cNvSpPr>
              <a:spLocks noChangeAspect="1" noChangeArrowheads="1"/>
            </p:cNvSpPr>
            <p:nvPr/>
          </p:nvSpPr>
          <p:spPr bwMode="auto">
            <a:xfrm>
              <a:off x="3070" y="3419"/>
              <a:ext cx="291" cy="2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altLang="en-US" sz="2200" dirty="0">
                  <a:latin typeface="Calibri" pitchFamily="34" charset="0"/>
                  <a:ea typeface="ＭＳ Ｐゴシック" pitchFamily="34" charset="-128"/>
                </a:rPr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62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peek operation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peek on a min-heap is trivial to perform.</a:t>
            </a:r>
          </a:p>
          <a:p>
            <a:pPr lvl="1"/>
            <a:r>
              <a:rPr lang="en-US" altLang="en-US"/>
              <a:t>because of heap properties, minimum element is always the root</a:t>
            </a:r>
          </a:p>
          <a:p>
            <a:pPr lvl="1"/>
            <a:r>
              <a:rPr lang="en-US" altLang="en-US"/>
              <a:t>O(1) runtime</a:t>
            </a:r>
          </a:p>
          <a:p>
            <a:r>
              <a:rPr lang="en-US" altLang="en-US"/>
              <a:t>Peek on a max-heap would be O(1) as well (return max, not min)</a:t>
            </a:r>
          </a:p>
        </p:txBody>
      </p:sp>
      <p:sp>
        <p:nvSpPr>
          <p:cNvPr id="545796" name="Oval 4"/>
          <p:cNvSpPr>
            <a:spLocks noChangeAspect="1" noChangeArrowheads="1"/>
          </p:cNvSpPr>
          <p:nvPr/>
        </p:nvSpPr>
        <p:spPr bwMode="auto">
          <a:xfrm>
            <a:off x="5592763" y="4787900"/>
            <a:ext cx="461962" cy="4810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99</a:t>
            </a:r>
          </a:p>
        </p:txBody>
      </p:sp>
      <p:sp>
        <p:nvSpPr>
          <p:cNvPr id="545797" name="Oval 5"/>
          <p:cNvSpPr>
            <a:spLocks noChangeAspect="1" noChangeArrowheads="1"/>
          </p:cNvSpPr>
          <p:nvPr/>
        </p:nvSpPr>
        <p:spPr bwMode="auto">
          <a:xfrm>
            <a:off x="4186238" y="4787900"/>
            <a:ext cx="461962" cy="4810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60</a:t>
            </a:r>
          </a:p>
        </p:txBody>
      </p:sp>
      <p:sp>
        <p:nvSpPr>
          <p:cNvPr id="545798" name="Oval 6"/>
          <p:cNvSpPr>
            <a:spLocks noChangeAspect="1" noChangeArrowheads="1"/>
          </p:cNvSpPr>
          <p:nvPr/>
        </p:nvSpPr>
        <p:spPr bwMode="auto">
          <a:xfrm>
            <a:off x="2971800" y="4787900"/>
            <a:ext cx="461963" cy="4810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40</a:t>
            </a:r>
          </a:p>
        </p:txBody>
      </p:sp>
      <p:sp>
        <p:nvSpPr>
          <p:cNvPr id="545799" name="Oval 7"/>
          <p:cNvSpPr>
            <a:spLocks noChangeAspect="1" noChangeArrowheads="1"/>
          </p:cNvSpPr>
          <p:nvPr/>
        </p:nvSpPr>
        <p:spPr bwMode="auto">
          <a:xfrm>
            <a:off x="5257800" y="4032250"/>
            <a:ext cx="461963" cy="4810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80</a:t>
            </a:r>
          </a:p>
        </p:txBody>
      </p:sp>
      <p:sp>
        <p:nvSpPr>
          <p:cNvPr id="545800" name="Oval 8"/>
          <p:cNvSpPr>
            <a:spLocks noChangeAspect="1" noChangeArrowheads="1"/>
          </p:cNvSpPr>
          <p:nvPr/>
        </p:nvSpPr>
        <p:spPr bwMode="auto">
          <a:xfrm>
            <a:off x="3657600" y="4032250"/>
            <a:ext cx="460375" cy="4810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20</a:t>
            </a:r>
          </a:p>
        </p:txBody>
      </p:sp>
      <p:sp>
        <p:nvSpPr>
          <p:cNvPr id="545801" name="Oval 9"/>
          <p:cNvSpPr>
            <a:spLocks noChangeAspect="1" noChangeArrowheads="1"/>
          </p:cNvSpPr>
          <p:nvPr/>
        </p:nvSpPr>
        <p:spPr bwMode="auto">
          <a:xfrm>
            <a:off x="4406900" y="3276600"/>
            <a:ext cx="460375" cy="4810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 b="1">
                <a:solidFill>
                  <a:schemeClr val="accent2"/>
                </a:solidFill>
                <a:latin typeface="Calibri" pitchFamily="34" charset="0"/>
                <a:ea typeface="ＭＳ Ｐゴシック" pitchFamily="34" charset="-128"/>
              </a:rPr>
              <a:t>10</a:t>
            </a:r>
          </a:p>
        </p:txBody>
      </p:sp>
      <p:cxnSp>
        <p:nvCxnSpPr>
          <p:cNvPr id="545802" name="AutoShape 10"/>
          <p:cNvCxnSpPr>
            <a:cxnSpLocks noChangeShapeType="1"/>
            <a:stCxn id="545801" idx="3"/>
            <a:endCxn id="545800" idx="0"/>
          </p:cNvCxnSpPr>
          <p:nvPr/>
        </p:nvCxnSpPr>
        <p:spPr bwMode="auto">
          <a:xfrm flipH="1">
            <a:off x="3887788" y="3706813"/>
            <a:ext cx="585787" cy="30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5803" name="AutoShape 11"/>
          <p:cNvCxnSpPr>
            <a:cxnSpLocks noChangeShapeType="1"/>
            <a:stCxn id="545801" idx="5"/>
            <a:endCxn id="545799" idx="0"/>
          </p:cNvCxnSpPr>
          <p:nvPr/>
        </p:nvCxnSpPr>
        <p:spPr bwMode="auto">
          <a:xfrm>
            <a:off x="4800600" y="3706813"/>
            <a:ext cx="688975" cy="30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5804" name="AutoShape 12"/>
          <p:cNvCxnSpPr>
            <a:cxnSpLocks noChangeShapeType="1"/>
            <a:stCxn id="545799" idx="5"/>
            <a:endCxn id="545796" idx="0"/>
          </p:cNvCxnSpPr>
          <p:nvPr/>
        </p:nvCxnSpPr>
        <p:spPr bwMode="auto">
          <a:xfrm>
            <a:off x="5651500" y="4462463"/>
            <a:ext cx="173038" cy="30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5805" name="AutoShape 13"/>
          <p:cNvCxnSpPr>
            <a:cxnSpLocks noChangeShapeType="1"/>
            <a:stCxn id="545800" idx="3"/>
            <a:endCxn id="545798" idx="0"/>
          </p:cNvCxnSpPr>
          <p:nvPr/>
        </p:nvCxnSpPr>
        <p:spPr bwMode="auto">
          <a:xfrm flipH="1">
            <a:off x="3203575" y="4462463"/>
            <a:ext cx="520700" cy="30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5806" name="AutoShape 14"/>
          <p:cNvCxnSpPr>
            <a:cxnSpLocks noChangeShapeType="1"/>
            <a:stCxn id="545800" idx="5"/>
            <a:endCxn id="545797" idx="0"/>
          </p:cNvCxnSpPr>
          <p:nvPr/>
        </p:nvCxnSpPr>
        <p:spPr bwMode="auto">
          <a:xfrm>
            <a:off x="4051300" y="4462463"/>
            <a:ext cx="366713" cy="30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5807" name="Oval 15"/>
          <p:cNvSpPr>
            <a:spLocks noChangeAspect="1" noChangeArrowheads="1"/>
          </p:cNvSpPr>
          <p:nvPr/>
        </p:nvSpPr>
        <p:spPr bwMode="auto">
          <a:xfrm>
            <a:off x="2625725" y="5545138"/>
            <a:ext cx="428625" cy="4460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50</a:t>
            </a:r>
          </a:p>
        </p:txBody>
      </p:sp>
      <p:cxnSp>
        <p:nvCxnSpPr>
          <p:cNvPr id="545808" name="AutoShape 16"/>
          <p:cNvCxnSpPr>
            <a:cxnSpLocks noChangeShapeType="1"/>
            <a:stCxn id="545798" idx="3"/>
            <a:endCxn id="545807" idx="0"/>
          </p:cNvCxnSpPr>
          <p:nvPr/>
        </p:nvCxnSpPr>
        <p:spPr bwMode="auto">
          <a:xfrm flipH="1">
            <a:off x="2840038" y="5218113"/>
            <a:ext cx="20002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5809" name="Oval 17"/>
          <p:cNvSpPr>
            <a:spLocks noChangeAspect="1" noChangeArrowheads="1"/>
          </p:cNvSpPr>
          <p:nvPr/>
        </p:nvSpPr>
        <p:spPr bwMode="auto">
          <a:xfrm>
            <a:off x="3351213" y="5545138"/>
            <a:ext cx="428625" cy="4460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76</a:t>
            </a:r>
          </a:p>
        </p:txBody>
      </p:sp>
      <p:cxnSp>
        <p:nvCxnSpPr>
          <p:cNvPr id="545810" name="AutoShape 18"/>
          <p:cNvCxnSpPr>
            <a:cxnSpLocks noChangeShapeType="1"/>
            <a:stCxn id="545798" idx="5"/>
            <a:endCxn id="545809" idx="0"/>
          </p:cNvCxnSpPr>
          <p:nvPr/>
        </p:nvCxnSpPr>
        <p:spPr bwMode="auto">
          <a:xfrm>
            <a:off x="3365500" y="5218113"/>
            <a:ext cx="20002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5811" name="Oval 19"/>
          <p:cNvSpPr>
            <a:spLocks noChangeAspect="1" noChangeArrowheads="1"/>
          </p:cNvSpPr>
          <p:nvPr/>
        </p:nvSpPr>
        <p:spPr bwMode="auto">
          <a:xfrm>
            <a:off x="4933950" y="4787900"/>
            <a:ext cx="461963" cy="4810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85</a:t>
            </a:r>
          </a:p>
        </p:txBody>
      </p:sp>
      <p:cxnSp>
        <p:nvCxnSpPr>
          <p:cNvPr id="545812" name="AutoShape 20"/>
          <p:cNvCxnSpPr>
            <a:cxnSpLocks noChangeShapeType="1"/>
            <a:stCxn id="545799" idx="3"/>
            <a:endCxn id="545811" idx="0"/>
          </p:cNvCxnSpPr>
          <p:nvPr/>
        </p:nvCxnSpPr>
        <p:spPr bwMode="auto">
          <a:xfrm flipH="1">
            <a:off x="5165725" y="4462463"/>
            <a:ext cx="160338" cy="30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5813" name="Oval 21"/>
          <p:cNvSpPr>
            <a:spLocks noChangeAspect="1" noChangeArrowheads="1"/>
          </p:cNvSpPr>
          <p:nvPr/>
        </p:nvSpPr>
        <p:spPr bwMode="auto">
          <a:xfrm>
            <a:off x="3944938" y="5545138"/>
            <a:ext cx="428625" cy="4460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65</a:t>
            </a:r>
          </a:p>
        </p:txBody>
      </p:sp>
      <p:cxnSp>
        <p:nvCxnSpPr>
          <p:cNvPr id="545814" name="AutoShape 22"/>
          <p:cNvCxnSpPr>
            <a:cxnSpLocks noChangeShapeType="1"/>
            <a:stCxn id="545797" idx="3"/>
            <a:endCxn id="545813" idx="0"/>
          </p:cNvCxnSpPr>
          <p:nvPr/>
        </p:nvCxnSpPr>
        <p:spPr bwMode="auto">
          <a:xfrm flipH="1">
            <a:off x="4159250" y="5218113"/>
            <a:ext cx="9525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85924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remove operation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an element is removed from a heap, what should we do?</a:t>
            </a:r>
          </a:p>
          <a:p>
            <a:pPr lvl="1"/>
            <a:r>
              <a:rPr lang="en-US" altLang="en-US">
                <a:cs typeface="Courier New" pitchFamily="49" charset="0"/>
              </a:rPr>
              <a:t>The root is the node to remove.  How do we alter the tree?</a:t>
            </a:r>
          </a:p>
          <a:p>
            <a:pPr lvl="1"/>
            <a:r>
              <a:rPr lang="en-US" altLang="en-US">
                <a:latin typeface="Courier New" pitchFamily="49" charset="0"/>
                <a:cs typeface="Courier New" pitchFamily="49" charset="0"/>
              </a:rPr>
              <a:t>queue.remove();</a:t>
            </a:r>
            <a:endParaRPr lang="en-US" altLang="en-US">
              <a:cs typeface="Courier New" pitchFamily="49" charset="0"/>
            </a:endParaRPr>
          </a:p>
        </p:txBody>
      </p:sp>
      <p:sp>
        <p:nvSpPr>
          <p:cNvPr id="546820" name="Oval 4"/>
          <p:cNvSpPr>
            <a:spLocks noChangeAspect="1" noChangeArrowheads="1"/>
          </p:cNvSpPr>
          <p:nvPr/>
        </p:nvSpPr>
        <p:spPr bwMode="auto">
          <a:xfrm>
            <a:off x="5715000" y="45339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99</a:t>
            </a:r>
          </a:p>
        </p:txBody>
      </p:sp>
      <p:sp>
        <p:nvSpPr>
          <p:cNvPr id="546821" name="Oval 5"/>
          <p:cNvSpPr>
            <a:spLocks noChangeAspect="1" noChangeArrowheads="1"/>
          </p:cNvSpPr>
          <p:nvPr/>
        </p:nvSpPr>
        <p:spPr bwMode="auto">
          <a:xfrm>
            <a:off x="4038600" y="45339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60</a:t>
            </a:r>
          </a:p>
        </p:txBody>
      </p:sp>
      <p:sp>
        <p:nvSpPr>
          <p:cNvPr id="546822" name="Oval 6"/>
          <p:cNvSpPr>
            <a:spLocks noChangeAspect="1" noChangeArrowheads="1"/>
          </p:cNvSpPr>
          <p:nvPr/>
        </p:nvSpPr>
        <p:spPr bwMode="auto">
          <a:xfrm>
            <a:off x="2667000" y="45339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40</a:t>
            </a:r>
          </a:p>
        </p:txBody>
      </p:sp>
      <p:sp>
        <p:nvSpPr>
          <p:cNvPr id="546823" name="Oval 7"/>
          <p:cNvSpPr>
            <a:spLocks noChangeAspect="1" noChangeArrowheads="1"/>
          </p:cNvSpPr>
          <p:nvPr/>
        </p:nvSpPr>
        <p:spPr bwMode="auto">
          <a:xfrm>
            <a:off x="5181600" y="36957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80</a:t>
            </a:r>
          </a:p>
        </p:txBody>
      </p:sp>
      <p:sp>
        <p:nvSpPr>
          <p:cNvPr id="546824" name="Oval 8"/>
          <p:cNvSpPr>
            <a:spLocks noChangeAspect="1" noChangeArrowheads="1"/>
          </p:cNvSpPr>
          <p:nvPr/>
        </p:nvSpPr>
        <p:spPr bwMode="auto">
          <a:xfrm>
            <a:off x="3352800" y="36957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20</a:t>
            </a:r>
          </a:p>
        </p:txBody>
      </p:sp>
      <p:sp>
        <p:nvSpPr>
          <p:cNvPr id="546825" name="Oval 9"/>
          <p:cNvSpPr>
            <a:spLocks noChangeAspect="1" noChangeArrowheads="1"/>
          </p:cNvSpPr>
          <p:nvPr/>
        </p:nvSpPr>
        <p:spPr bwMode="auto">
          <a:xfrm>
            <a:off x="4343400" y="2857500"/>
            <a:ext cx="533400" cy="533400"/>
          </a:xfrm>
          <a:prstGeom prst="ellips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solidFill>
                  <a:srgbClr val="A50021"/>
                </a:solidFill>
                <a:latin typeface="Calibri" pitchFamily="34" charset="0"/>
                <a:ea typeface="ＭＳ Ｐゴシック" pitchFamily="34" charset="-128"/>
              </a:rPr>
              <a:t>10</a:t>
            </a:r>
          </a:p>
        </p:txBody>
      </p:sp>
      <p:cxnSp>
        <p:nvCxnSpPr>
          <p:cNvPr id="546826" name="AutoShape 10"/>
          <p:cNvCxnSpPr>
            <a:cxnSpLocks noChangeShapeType="1"/>
            <a:stCxn id="546825" idx="3"/>
            <a:endCxn id="546824" idx="0"/>
          </p:cNvCxnSpPr>
          <p:nvPr/>
        </p:nvCxnSpPr>
        <p:spPr bwMode="auto">
          <a:xfrm flipH="1">
            <a:off x="3619500" y="3332163"/>
            <a:ext cx="8016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6827" name="AutoShape 11"/>
          <p:cNvCxnSpPr>
            <a:cxnSpLocks noChangeShapeType="1"/>
            <a:stCxn id="546825" idx="5"/>
            <a:endCxn id="546823" idx="0"/>
          </p:cNvCxnSpPr>
          <p:nvPr/>
        </p:nvCxnSpPr>
        <p:spPr bwMode="auto">
          <a:xfrm>
            <a:off x="4799013" y="3332163"/>
            <a:ext cx="6492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6828" name="AutoShape 12"/>
          <p:cNvCxnSpPr>
            <a:cxnSpLocks noChangeShapeType="1"/>
            <a:stCxn id="546823" idx="5"/>
            <a:endCxn id="546820" idx="0"/>
          </p:cNvCxnSpPr>
          <p:nvPr/>
        </p:nvCxnSpPr>
        <p:spPr bwMode="auto">
          <a:xfrm>
            <a:off x="5637213" y="4170363"/>
            <a:ext cx="3444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6829" name="AutoShape 13"/>
          <p:cNvCxnSpPr>
            <a:cxnSpLocks noChangeShapeType="1"/>
            <a:stCxn id="546824" idx="3"/>
            <a:endCxn id="546822" idx="0"/>
          </p:cNvCxnSpPr>
          <p:nvPr/>
        </p:nvCxnSpPr>
        <p:spPr bwMode="auto">
          <a:xfrm flipH="1">
            <a:off x="2933700" y="4170363"/>
            <a:ext cx="4968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6830" name="AutoShape 14"/>
          <p:cNvCxnSpPr>
            <a:cxnSpLocks noChangeShapeType="1"/>
            <a:stCxn id="546824" idx="5"/>
            <a:endCxn id="546821" idx="0"/>
          </p:cNvCxnSpPr>
          <p:nvPr/>
        </p:nvCxnSpPr>
        <p:spPr bwMode="auto">
          <a:xfrm>
            <a:off x="3808413" y="4170363"/>
            <a:ext cx="4968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6831" name="Oval 15"/>
          <p:cNvSpPr>
            <a:spLocks noChangeAspect="1" noChangeArrowheads="1"/>
          </p:cNvSpPr>
          <p:nvPr/>
        </p:nvSpPr>
        <p:spPr bwMode="auto">
          <a:xfrm>
            <a:off x="2286000" y="53721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50</a:t>
            </a:r>
          </a:p>
        </p:txBody>
      </p:sp>
      <p:cxnSp>
        <p:nvCxnSpPr>
          <p:cNvPr id="546832" name="AutoShape 16"/>
          <p:cNvCxnSpPr>
            <a:cxnSpLocks noChangeShapeType="1"/>
            <a:stCxn id="546822" idx="3"/>
            <a:endCxn id="546831" idx="0"/>
          </p:cNvCxnSpPr>
          <p:nvPr/>
        </p:nvCxnSpPr>
        <p:spPr bwMode="auto">
          <a:xfrm flipH="1">
            <a:off x="2533650" y="5008563"/>
            <a:ext cx="2111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6833" name="Oval 17"/>
          <p:cNvSpPr>
            <a:spLocks noChangeAspect="1" noChangeArrowheads="1"/>
          </p:cNvSpPr>
          <p:nvPr/>
        </p:nvSpPr>
        <p:spPr bwMode="auto">
          <a:xfrm>
            <a:off x="3124200" y="53721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700</a:t>
            </a:r>
          </a:p>
        </p:txBody>
      </p:sp>
      <p:cxnSp>
        <p:nvCxnSpPr>
          <p:cNvPr id="546834" name="AutoShape 18"/>
          <p:cNvCxnSpPr>
            <a:cxnSpLocks noChangeShapeType="1"/>
            <a:stCxn id="546822" idx="5"/>
            <a:endCxn id="546833" idx="0"/>
          </p:cNvCxnSpPr>
          <p:nvPr/>
        </p:nvCxnSpPr>
        <p:spPr bwMode="auto">
          <a:xfrm>
            <a:off x="3122613" y="5008563"/>
            <a:ext cx="2492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6835" name="Oval 19"/>
          <p:cNvSpPr>
            <a:spLocks noChangeAspect="1" noChangeArrowheads="1"/>
          </p:cNvSpPr>
          <p:nvPr/>
        </p:nvSpPr>
        <p:spPr bwMode="auto">
          <a:xfrm>
            <a:off x="4876800" y="45339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85</a:t>
            </a:r>
          </a:p>
        </p:txBody>
      </p:sp>
      <p:cxnSp>
        <p:nvCxnSpPr>
          <p:cNvPr id="546836" name="AutoShape 20"/>
          <p:cNvCxnSpPr>
            <a:cxnSpLocks noChangeShapeType="1"/>
            <a:stCxn id="546823" idx="3"/>
            <a:endCxn id="546835" idx="0"/>
          </p:cNvCxnSpPr>
          <p:nvPr/>
        </p:nvCxnSpPr>
        <p:spPr bwMode="auto">
          <a:xfrm flipH="1">
            <a:off x="5143500" y="4170363"/>
            <a:ext cx="1158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6837" name="Oval 21"/>
          <p:cNvSpPr>
            <a:spLocks noChangeAspect="1" noChangeArrowheads="1"/>
          </p:cNvSpPr>
          <p:nvPr/>
        </p:nvSpPr>
        <p:spPr bwMode="auto">
          <a:xfrm>
            <a:off x="3810000" y="53721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65</a:t>
            </a:r>
          </a:p>
        </p:txBody>
      </p:sp>
      <p:cxnSp>
        <p:nvCxnSpPr>
          <p:cNvPr id="546838" name="AutoShape 22"/>
          <p:cNvCxnSpPr>
            <a:cxnSpLocks noChangeShapeType="1"/>
            <a:stCxn id="546821" idx="3"/>
            <a:endCxn id="546837" idx="0"/>
          </p:cNvCxnSpPr>
          <p:nvPr/>
        </p:nvCxnSpPr>
        <p:spPr bwMode="auto">
          <a:xfrm flipH="1">
            <a:off x="4057650" y="5008563"/>
            <a:ext cx="587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55589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remove operation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the root is removed from a heap, it should be initially replaced by the </a:t>
            </a:r>
            <a:r>
              <a:rPr lang="en-US" altLang="en-US" i="1"/>
              <a:t>rightmost leaf</a:t>
            </a:r>
            <a:r>
              <a:rPr lang="en-US" altLang="en-US"/>
              <a:t> (to maintain completeness).</a:t>
            </a:r>
          </a:p>
          <a:p>
            <a:pPr lvl="1"/>
            <a:r>
              <a:rPr lang="en-US" altLang="en-US"/>
              <a:t>But the heap ordering property becomes broken!</a:t>
            </a:r>
          </a:p>
        </p:txBody>
      </p:sp>
      <p:sp>
        <p:nvSpPr>
          <p:cNvPr id="547844" name="Oval 4"/>
          <p:cNvSpPr>
            <a:spLocks noChangeAspect="1" noChangeArrowheads="1"/>
          </p:cNvSpPr>
          <p:nvPr/>
        </p:nvSpPr>
        <p:spPr bwMode="auto">
          <a:xfrm>
            <a:off x="37338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99</a:t>
            </a:r>
          </a:p>
        </p:txBody>
      </p:sp>
      <p:sp>
        <p:nvSpPr>
          <p:cNvPr id="547845" name="Oval 5"/>
          <p:cNvSpPr>
            <a:spLocks noChangeAspect="1" noChangeArrowheads="1"/>
          </p:cNvSpPr>
          <p:nvPr/>
        </p:nvSpPr>
        <p:spPr bwMode="auto">
          <a:xfrm>
            <a:off x="20574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60</a:t>
            </a:r>
          </a:p>
        </p:txBody>
      </p:sp>
      <p:sp>
        <p:nvSpPr>
          <p:cNvPr id="547846" name="Oval 6"/>
          <p:cNvSpPr>
            <a:spLocks noChangeAspect="1" noChangeArrowheads="1"/>
          </p:cNvSpPr>
          <p:nvPr/>
        </p:nvSpPr>
        <p:spPr bwMode="auto">
          <a:xfrm>
            <a:off x="6858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40</a:t>
            </a:r>
          </a:p>
        </p:txBody>
      </p:sp>
      <p:sp>
        <p:nvSpPr>
          <p:cNvPr id="547847" name="Oval 7"/>
          <p:cNvSpPr>
            <a:spLocks noChangeAspect="1" noChangeArrowheads="1"/>
          </p:cNvSpPr>
          <p:nvPr/>
        </p:nvSpPr>
        <p:spPr bwMode="auto">
          <a:xfrm>
            <a:off x="3352800" y="3886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80</a:t>
            </a:r>
          </a:p>
        </p:txBody>
      </p:sp>
      <p:sp>
        <p:nvSpPr>
          <p:cNvPr id="547848" name="Oval 8"/>
          <p:cNvSpPr>
            <a:spLocks noChangeAspect="1" noChangeArrowheads="1"/>
          </p:cNvSpPr>
          <p:nvPr/>
        </p:nvSpPr>
        <p:spPr bwMode="auto">
          <a:xfrm>
            <a:off x="1447800" y="3886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20</a:t>
            </a:r>
          </a:p>
        </p:txBody>
      </p:sp>
      <p:sp>
        <p:nvSpPr>
          <p:cNvPr id="547849" name="Oval 9"/>
          <p:cNvSpPr>
            <a:spLocks noChangeAspect="1" noChangeArrowheads="1"/>
          </p:cNvSpPr>
          <p:nvPr/>
        </p:nvSpPr>
        <p:spPr bwMode="auto">
          <a:xfrm>
            <a:off x="2362200" y="3048000"/>
            <a:ext cx="533400" cy="533400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solidFill>
                  <a:srgbClr val="CC0000"/>
                </a:solidFill>
                <a:latin typeface="Calibri" pitchFamily="34" charset="0"/>
                <a:ea typeface="ＭＳ Ｐゴシック" pitchFamily="34" charset="-128"/>
              </a:rPr>
              <a:t>10</a:t>
            </a:r>
          </a:p>
        </p:txBody>
      </p:sp>
      <p:cxnSp>
        <p:nvCxnSpPr>
          <p:cNvPr id="547850" name="AutoShape 10"/>
          <p:cNvCxnSpPr>
            <a:cxnSpLocks noChangeShapeType="1"/>
            <a:stCxn id="547849" idx="3"/>
            <a:endCxn id="547848" idx="0"/>
          </p:cNvCxnSpPr>
          <p:nvPr/>
        </p:nvCxnSpPr>
        <p:spPr bwMode="auto">
          <a:xfrm flipH="1">
            <a:off x="1714500" y="3525838"/>
            <a:ext cx="725488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7851" name="AutoShape 11"/>
          <p:cNvCxnSpPr>
            <a:cxnSpLocks noChangeShapeType="1"/>
            <a:stCxn id="547849" idx="5"/>
            <a:endCxn id="547847" idx="0"/>
          </p:cNvCxnSpPr>
          <p:nvPr/>
        </p:nvCxnSpPr>
        <p:spPr bwMode="auto">
          <a:xfrm>
            <a:off x="2817813" y="3525838"/>
            <a:ext cx="801687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7852" name="AutoShape 12"/>
          <p:cNvCxnSpPr>
            <a:cxnSpLocks noChangeShapeType="1"/>
            <a:stCxn id="547847" idx="5"/>
            <a:endCxn id="547844" idx="0"/>
          </p:cNvCxnSpPr>
          <p:nvPr/>
        </p:nvCxnSpPr>
        <p:spPr bwMode="auto">
          <a:xfrm>
            <a:off x="3808413" y="4360863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7853" name="AutoShape 13"/>
          <p:cNvCxnSpPr>
            <a:cxnSpLocks noChangeShapeType="1"/>
            <a:stCxn id="547848" idx="3"/>
            <a:endCxn id="547846" idx="0"/>
          </p:cNvCxnSpPr>
          <p:nvPr/>
        </p:nvCxnSpPr>
        <p:spPr bwMode="auto">
          <a:xfrm flipH="1">
            <a:off x="952500" y="4360863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7854" name="AutoShape 14"/>
          <p:cNvCxnSpPr>
            <a:cxnSpLocks noChangeShapeType="1"/>
            <a:stCxn id="547848" idx="5"/>
            <a:endCxn id="547845" idx="0"/>
          </p:cNvCxnSpPr>
          <p:nvPr/>
        </p:nvCxnSpPr>
        <p:spPr bwMode="auto">
          <a:xfrm>
            <a:off x="1903413" y="4360863"/>
            <a:ext cx="420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7855" name="Oval 15"/>
          <p:cNvSpPr>
            <a:spLocks noChangeAspect="1" noChangeArrowheads="1"/>
          </p:cNvSpPr>
          <p:nvPr/>
        </p:nvSpPr>
        <p:spPr bwMode="auto">
          <a:xfrm>
            <a:off x="304800" y="55626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700</a:t>
            </a:r>
          </a:p>
        </p:txBody>
      </p:sp>
      <p:cxnSp>
        <p:nvCxnSpPr>
          <p:cNvPr id="547856" name="AutoShape 16"/>
          <p:cNvCxnSpPr>
            <a:cxnSpLocks noChangeShapeType="1"/>
            <a:stCxn id="547846" idx="3"/>
            <a:endCxn id="547855" idx="0"/>
          </p:cNvCxnSpPr>
          <p:nvPr/>
        </p:nvCxnSpPr>
        <p:spPr bwMode="auto">
          <a:xfrm flipH="1">
            <a:off x="552450" y="5199063"/>
            <a:ext cx="2111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7857" name="Oval 17"/>
          <p:cNvSpPr>
            <a:spLocks noChangeAspect="1" noChangeArrowheads="1"/>
          </p:cNvSpPr>
          <p:nvPr/>
        </p:nvSpPr>
        <p:spPr bwMode="auto">
          <a:xfrm>
            <a:off x="1143000" y="55626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50</a:t>
            </a:r>
          </a:p>
        </p:txBody>
      </p:sp>
      <p:cxnSp>
        <p:nvCxnSpPr>
          <p:cNvPr id="547858" name="AutoShape 18"/>
          <p:cNvCxnSpPr>
            <a:cxnSpLocks noChangeShapeType="1"/>
            <a:stCxn id="547846" idx="5"/>
            <a:endCxn id="547857" idx="0"/>
          </p:cNvCxnSpPr>
          <p:nvPr/>
        </p:nvCxnSpPr>
        <p:spPr bwMode="auto">
          <a:xfrm>
            <a:off x="1141413" y="5199063"/>
            <a:ext cx="2492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7859" name="Oval 19"/>
          <p:cNvSpPr>
            <a:spLocks noChangeAspect="1" noChangeArrowheads="1"/>
          </p:cNvSpPr>
          <p:nvPr/>
        </p:nvSpPr>
        <p:spPr bwMode="auto">
          <a:xfrm>
            <a:off x="29718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85</a:t>
            </a:r>
          </a:p>
        </p:txBody>
      </p:sp>
      <p:cxnSp>
        <p:nvCxnSpPr>
          <p:cNvPr id="547860" name="AutoShape 20"/>
          <p:cNvCxnSpPr>
            <a:cxnSpLocks noChangeShapeType="1"/>
            <a:stCxn id="547847" idx="3"/>
            <a:endCxn id="547859" idx="0"/>
          </p:cNvCxnSpPr>
          <p:nvPr/>
        </p:nvCxnSpPr>
        <p:spPr bwMode="auto">
          <a:xfrm flipH="1">
            <a:off x="3238500" y="43608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7861" name="Oval 21"/>
          <p:cNvSpPr>
            <a:spLocks noChangeAspect="1" noChangeArrowheads="1"/>
          </p:cNvSpPr>
          <p:nvPr/>
        </p:nvSpPr>
        <p:spPr bwMode="auto">
          <a:xfrm>
            <a:off x="1828800" y="55626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solidFill>
                  <a:schemeClr val="accent2"/>
                </a:solidFill>
                <a:latin typeface="Calibri" pitchFamily="34" charset="0"/>
                <a:ea typeface="ＭＳ Ｐゴシック" pitchFamily="34" charset="-128"/>
              </a:rPr>
              <a:t>65</a:t>
            </a:r>
          </a:p>
        </p:txBody>
      </p:sp>
      <p:cxnSp>
        <p:nvCxnSpPr>
          <p:cNvPr id="547862" name="AutoShape 22"/>
          <p:cNvCxnSpPr>
            <a:cxnSpLocks noChangeShapeType="1"/>
            <a:stCxn id="547845" idx="3"/>
            <a:endCxn id="547861" idx="0"/>
          </p:cNvCxnSpPr>
          <p:nvPr/>
        </p:nvCxnSpPr>
        <p:spPr bwMode="auto">
          <a:xfrm flipH="1">
            <a:off x="2076450" y="5199063"/>
            <a:ext cx="587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7863" name="Line 23"/>
          <p:cNvSpPr>
            <a:spLocks noChangeShapeType="1"/>
          </p:cNvSpPr>
          <p:nvPr/>
        </p:nvSpPr>
        <p:spPr bwMode="auto">
          <a:xfrm>
            <a:off x="2133600" y="2895600"/>
            <a:ext cx="914400" cy="914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7864" name="Line 24"/>
          <p:cNvSpPr>
            <a:spLocks noChangeShapeType="1"/>
          </p:cNvSpPr>
          <p:nvPr/>
        </p:nvSpPr>
        <p:spPr bwMode="auto">
          <a:xfrm flipH="1">
            <a:off x="2209800" y="2895600"/>
            <a:ext cx="914400" cy="914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7865" name="Oval 25"/>
          <p:cNvSpPr>
            <a:spLocks noChangeAspect="1" noChangeArrowheads="1"/>
          </p:cNvSpPr>
          <p:nvPr/>
        </p:nvSpPr>
        <p:spPr bwMode="auto">
          <a:xfrm>
            <a:off x="83058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99</a:t>
            </a:r>
          </a:p>
        </p:txBody>
      </p:sp>
      <p:sp>
        <p:nvSpPr>
          <p:cNvPr id="547866" name="Oval 26"/>
          <p:cNvSpPr>
            <a:spLocks noChangeAspect="1" noChangeArrowheads="1"/>
          </p:cNvSpPr>
          <p:nvPr/>
        </p:nvSpPr>
        <p:spPr bwMode="auto">
          <a:xfrm>
            <a:off x="66294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60</a:t>
            </a:r>
          </a:p>
        </p:txBody>
      </p:sp>
      <p:sp>
        <p:nvSpPr>
          <p:cNvPr id="547867" name="Oval 27"/>
          <p:cNvSpPr>
            <a:spLocks noChangeAspect="1" noChangeArrowheads="1"/>
          </p:cNvSpPr>
          <p:nvPr/>
        </p:nvSpPr>
        <p:spPr bwMode="auto">
          <a:xfrm>
            <a:off x="52578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40</a:t>
            </a:r>
          </a:p>
        </p:txBody>
      </p:sp>
      <p:sp>
        <p:nvSpPr>
          <p:cNvPr id="547868" name="Oval 28"/>
          <p:cNvSpPr>
            <a:spLocks noChangeAspect="1" noChangeArrowheads="1"/>
          </p:cNvSpPr>
          <p:nvPr/>
        </p:nvSpPr>
        <p:spPr bwMode="auto">
          <a:xfrm>
            <a:off x="7924800" y="3886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80</a:t>
            </a:r>
          </a:p>
        </p:txBody>
      </p:sp>
      <p:sp>
        <p:nvSpPr>
          <p:cNvPr id="547869" name="Oval 29"/>
          <p:cNvSpPr>
            <a:spLocks noChangeAspect="1" noChangeArrowheads="1"/>
          </p:cNvSpPr>
          <p:nvPr/>
        </p:nvSpPr>
        <p:spPr bwMode="auto">
          <a:xfrm>
            <a:off x="6019800" y="3886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20</a:t>
            </a:r>
          </a:p>
        </p:txBody>
      </p:sp>
      <p:sp>
        <p:nvSpPr>
          <p:cNvPr id="547870" name="Oval 30"/>
          <p:cNvSpPr>
            <a:spLocks noChangeAspect="1" noChangeArrowheads="1"/>
          </p:cNvSpPr>
          <p:nvPr/>
        </p:nvSpPr>
        <p:spPr bwMode="auto">
          <a:xfrm>
            <a:off x="6934200" y="3048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 b="1">
                <a:solidFill>
                  <a:schemeClr val="accent2"/>
                </a:solidFill>
                <a:latin typeface="Calibri" pitchFamily="34" charset="0"/>
                <a:ea typeface="ＭＳ Ｐゴシック" pitchFamily="34" charset="-128"/>
              </a:rPr>
              <a:t>65</a:t>
            </a:r>
          </a:p>
        </p:txBody>
      </p:sp>
      <p:cxnSp>
        <p:nvCxnSpPr>
          <p:cNvPr id="547871" name="AutoShape 31"/>
          <p:cNvCxnSpPr>
            <a:cxnSpLocks noChangeShapeType="1"/>
            <a:stCxn id="547870" idx="3"/>
            <a:endCxn id="547869" idx="0"/>
          </p:cNvCxnSpPr>
          <p:nvPr/>
        </p:nvCxnSpPr>
        <p:spPr bwMode="auto">
          <a:xfrm flipH="1">
            <a:off x="6286500" y="3522663"/>
            <a:ext cx="7254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7872" name="AutoShape 32"/>
          <p:cNvCxnSpPr>
            <a:cxnSpLocks noChangeShapeType="1"/>
            <a:stCxn id="547870" idx="5"/>
            <a:endCxn id="547868" idx="0"/>
          </p:cNvCxnSpPr>
          <p:nvPr/>
        </p:nvCxnSpPr>
        <p:spPr bwMode="auto">
          <a:xfrm>
            <a:off x="7389813" y="3522663"/>
            <a:ext cx="801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7873" name="AutoShape 33"/>
          <p:cNvCxnSpPr>
            <a:cxnSpLocks noChangeShapeType="1"/>
            <a:stCxn id="547868" idx="5"/>
            <a:endCxn id="547865" idx="0"/>
          </p:cNvCxnSpPr>
          <p:nvPr/>
        </p:nvCxnSpPr>
        <p:spPr bwMode="auto">
          <a:xfrm>
            <a:off x="8380413" y="4360863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7874" name="AutoShape 34"/>
          <p:cNvCxnSpPr>
            <a:cxnSpLocks noChangeShapeType="1"/>
            <a:stCxn id="547869" idx="3"/>
            <a:endCxn id="547867" idx="0"/>
          </p:cNvCxnSpPr>
          <p:nvPr/>
        </p:nvCxnSpPr>
        <p:spPr bwMode="auto">
          <a:xfrm flipH="1">
            <a:off x="5524500" y="4360863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7875" name="AutoShape 35"/>
          <p:cNvCxnSpPr>
            <a:cxnSpLocks noChangeShapeType="1"/>
            <a:stCxn id="547869" idx="5"/>
            <a:endCxn id="547866" idx="0"/>
          </p:cNvCxnSpPr>
          <p:nvPr/>
        </p:nvCxnSpPr>
        <p:spPr bwMode="auto">
          <a:xfrm>
            <a:off x="6475413" y="4360863"/>
            <a:ext cx="420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7876" name="Oval 36"/>
          <p:cNvSpPr>
            <a:spLocks noChangeAspect="1" noChangeArrowheads="1"/>
          </p:cNvSpPr>
          <p:nvPr/>
        </p:nvSpPr>
        <p:spPr bwMode="auto">
          <a:xfrm>
            <a:off x="4876800" y="55626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700</a:t>
            </a:r>
          </a:p>
        </p:txBody>
      </p:sp>
      <p:cxnSp>
        <p:nvCxnSpPr>
          <p:cNvPr id="547877" name="AutoShape 37"/>
          <p:cNvCxnSpPr>
            <a:cxnSpLocks noChangeShapeType="1"/>
            <a:stCxn id="547867" idx="3"/>
            <a:endCxn id="547876" idx="0"/>
          </p:cNvCxnSpPr>
          <p:nvPr/>
        </p:nvCxnSpPr>
        <p:spPr bwMode="auto">
          <a:xfrm flipH="1">
            <a:off x="5124450" y="5199063"/>
            <a:ext cx="2111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7878" name="Oval 38"/>
          <p:cNvSpPr>
            <a:spLocks noChangeAspect="1" noChangeArrowheads="1"/>
          </p:cNvSpPr>
          <p:nvPr/>
        </p:nvSpPr>
        <p:spPr bwMode="auto">
          <a:xfrm>
            <a:off x="5715000" y="55626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50</a:t>
            </a:r>
          </a:p>
        </p:txBody>
      </p:sp>
      <p:cxnSp>
        <p:nvCxnSpPr>
          <p:cNvPr id="547879" name="AutoShape 39"/>
          <p:cNvCxnSpPr>
            <a:cxnSpLocks noChangeShapeType="1"/>
            <a:stCxn id="547867" idx="5"/>
            <a:endCxn id="547878" idx="0"/>
          </p:cNvCxnSpPr>
          <p:nvPr/>
        </p:nvCxnSpPr>
        <p:spPr bwMode="auto">
          <a:xfrm>
            <a:off x="5713413" y="5199063"/>
            <a:ext cx="2492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7880" name="Oval 40"/>
          <p:cNvSpPr>
            <a:spLocks noChangeAspect="1" noChangeArrowheads="1"/>
          </p:cNvSpPr>
          <p:nvPr/>
        </p:nvSpPr>
        <p:spPr bwMode="auto">
          <a:xfrm>
            <a:off x="75438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85</a:t>
            </a:r>
          </a:p>
        </p:txBody>
      </p:sp>
      <p:cxnSp>
        <p:nvCxnSpPr>
          <p:cNvPr id="547881" name="AutoShape 41"/>
          <p:cNvCxnSpPr>
            <a:cxnSpLocks noChangeShapeType="1"/>
            <a:stCxn id="547868" idx="3"/>
            <a:endCxn id="547880" idx="0"/>
          </p:cNvCxnSpPr>
          <p:nvPr/>
        </p:nvCxnSpPr>
        <p:spPr bwMode="auto">
          <a:xfrm flipH="1">
            <a:off x="7810500" y="43608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7882" name="Oval 42"/>
          <p:cNvSpPr>
            <a:spLocks noChangeAspect="1" noChangeArrowheads="1"/>
          </p:cNvSpPr>
          <p:nvPr/>
        </p:nvSpPr>
        <p:spPr bwMode="auto">
          <a:xfrm>
            <a:off x="6400800" y="5562600"/>
            <a:ext cx="495300" cy="495300"/>
          </a:xfrm>
          <a:prstGeom prst="ellips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solidFill>
                  <a:srgbClr val="EAEAEA"/>
                </a:solidFill>
                <a:latin typeface="Calibri" pitchFamily="34" charset="0"/>
                <a:ea typeface="ＭＳ Ｐゴシック" pitchFamily="34" charset="-128"/>
              </a:rPr>
              <a:t>65</a:t>
            </a:r>
          </a:p>
        </p:txBody>
      </p:sp>
      <p:cxnSp>
        <p:nvCxnSpPr>
          <p:cNvPr id="547883" name="AutoShape 43"/>
          <p:cNvCxnSpPr>
            <a:cxnSpLocks noChangeShapeType="1"/>
            <a:stCxn id="547866" idx="3"/>
            <a:endCxn id="547882" idx="0"/>
          </p:cNvCxnSpPr>
          <p:nvPr/>
        </p:nvCxnSpPr>
        <p:spPr bwMode="auto">
          <a:xfrm flipH="1">
            <a:off x="6648450" y="5199063"/>
            <a:ext cx="58738" cy="344487"/>
          </a:xfrm>
          <a:prstGeom prst="straightConnector1">
            <a:avLst/>
          </a:prstGeom>
          <a:noFill/>
          <a:ln w="9525">
            <a:solidFill>
              <a:srgbClr val="C0C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27456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"Bubbling down" a node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bubble down</a:t>
            </a:r>
            <a:r>
              <a:rPr lang="en-US" altLang="en-US"/>
              <a:t>: To restore heap ordering, the new improper root is shifted ("bubbled") down the tree until it reaches its proper place.</a:t>
            </a:r>
          </a:p>
          <a:p>
            <a:pPr lvl="1"/>
            <a:r>
              <a:rPr lang="en-US" altLang="en-US"/>
              <a:t>Weiss: </a:t>
            </a:r>
            <a:r>
              <a:rPr lang="en-US" altLang="en-US" i="1"/>
              <a:t>"percolate down"</a:t>
            </a:r>
            <a:r>
              <a:rPr lang="en-US" altLang="en-US"/>
              <a:t> by swapping with its </a:t>
            </a:r>
            <a:r>
              <a:rPr lang="en-US" altLang="en-US" i="1" u="sng"/>
              <a:t>smaller</a:t>
            </a:r>
            <a:r>
              <a:rPr lang="en-US" altLang="en-US"/>
              <a:t> child  (why?)</a:t>
            </a:r>
          </a:p>
          <a:p>
            <a:pPr lvl="1"/>
            <a:r>
              <a:rPr lang="en-US" altLang="en-US"/>
              <a:t>How many bubble-down are necessary, at most?</a:t>
            </a:r>
          </a:p>
        </p:txBody>
      </p:sp>
      <p:sp>
        <p:nvSpPr>
          <p:cNvPr id="548868" name="Oval 4"/>
          <p:cNvSpPr>
            <a:spLocks noChangeAspect="1" noChangeArrowheads="1"/>
          </p:cNvSpPr>
          <p:nvPr/>
        </p:nvSpPr>
        <p:spPr bwMode="auto">
          <a:xfrm>
            <a:off x="3733800" y="4953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99</a:t>
            </a:r>
          </a:p>
        </p:txBody>
      </p:sp>
      <p:sp>
        <p:nvSpPr>
          <p:cNvPr id="548869" name="Oval 5"/>
          <p:cNvSpPr>
            <a:spLocks noChangeAspect="1" noChangeArrowheads="1"/>
          </p:cNvSpPr>
          <p:nvPr/>
        </p:nvSpPr>
        <p:spPr bwMode="auto">
          <a:xfrm>
            <a:off x="2057400" y="4953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60</a:t>
            </a:r>
          </a:p>
        </p:txBody>
      </p:sp>
      <p:sp>
        <p:nvSpPr>
          <p:cNvPr id="548870" name="Oval 6"/>
          <p:cNvSpPr>
            <a:spLocks noChangeAspect="1" noChangeArrowheads="1"/>
          </p:cNvSpPr>
          <p:nvPr/>
        </p:nvSpPr>
        <p:spPr bwMode="auto">
          <a:xfrm>
            <a:off x="762000" y="4953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40</a:t>
            </a:r>
          </a:p>
        </p:txBody>
      </p:sp>
      <p:sp>
        <p:nvSpPr>
          <p:cNvPr id="548871" name="Oval 7"/>
          <p:cNvSpPr>
            <a:spLocks noChangeAspect="1" noChangeArrowheads="1"/>
          </p:cNvSpPr>
          <p:nvPr/>
        </p:nvSpPr>
        <p:spPr bwMode="auto">
          <a:xfrm>
            <a:off x="3352800" y="4114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80</a:t>
            </a:r>
          </a:p>
        </p:txBody>
      </p:sp>
      <p:sp>
        <p:nvSpPr>
          <p:cNvPr id="548872" name="Oval 8"/>
          <p:cNvSpPr>
            <a:spLocks noChangeAspect="1" noChangeArrowheads="1"/>
          </p:cNvSpPr>
          <p:nvPr/>
        </p:nvSpPr>
        <p:spPr bwMode="auto">
          <a:xfrm>
            <a:off x="1524000" y="4114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20</a:t>
            </a:r>
          </a:p>
        </p:txBody>
      </p:sp>
      <p:sp>
        <p:nvSpPr>
          <p:cNvPr id="548873" name="Oval 9"/>
          <p:cNvSpPr>
            <a:spLocks noChangeAspect="1" noChangeArrowheads="1"/>
          </p:cNvSpPr>
          <p:nvPr/>
        </p:nvSpPr>
        <p:spPr bwMode="auto">
          <a:xfrm>
            <a:off x="2362200" y="3276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 b="1">
                <a:solidFill>
                  <a:schemeClr val="accent2"/>
                </a:solidFill>
                <a:latin typeface="Calibri" pitchFamily="34" charset="0"/>
                <a:ea typeface="ＭＳ Ｐゴシック" pitchFamily="34" charset="-128"/>
              </a:rPr>
              <a:t>65</a:t>
            </a:r>
          </a:p>
        </p:txBody>
      </p:sp>
      <p:cxnSp>
        <p:nvCxnSpPr>
          <p:cNvPr id="548874" name="AutoShape 10"/>
          <p:cNvCxnSpPr>
            <a:cxnSpLocks noChangeShapeType="1"/>
            <a:stCxn id="548873" idx="3"/>
            <a:endCxn id="548872" idx="0"/>
          </p:cNvCxnSpPr>
          <p:nvPr/>
        </p:nvCxnSpPr>
        <p:spPr bwMode="auto">
          <a:xfrm flipH="1">
            <a:off x="1790700" y="3751263"/>
            <a:ext cx="6492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8875" name="AutoShape 11"/>
          <p:cNvCxnSpPr>
            <a:cxnSpLocks noChangeShapeType="1"/>
            <a:stCxn id="548873" idx="5"/>
            <a:endCxn id="548871" idx="0"/>
          </p:cNvCxnSpPr>
          <p:nvPr/>
        </p:nvCxnSpPr>
        <p:spPr bwMode="auto">
          <a:xfrm>
            <a:off x="2817813" y="3751263"/>
            <a:ext cx="801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8876" name="AutoShape 12"/>
          <p:cNvCxnSpPr>
            <a:cxnSpLocks noChangeShapeType="1"/>
            <a:stCxn id="548871" idx="5"/>
            <a:endCxn id="548868" idx="0"/>
          </p:cNvCxnSpPr>
          <p:nvPr/>
        </p:nvCxnSpPr>
        <p:spPr bwMode="auto">
          <a:xfrm>
            <a:off x="3808413" y="4589463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8877" name="AutoShape 13"/>
          <p:cNvCxnSpPr>
            <a:cxnSpLocks noChangeShapeType="1"/>
            <a:stCxn id="548872" idx="3"/>
            <a:endCxn id="548870" idx="0"/>
          </p:cNvCxnSpPr>
          <p:nvPr/>
        </p:nvCxnSpPr>
        <p:spPr bwMode="auto">
          <a:xfrm flipH="1">
            <a:off x="1028700" y="4589463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8878" name="AutoShape 14"/>
          <p:cNvCxnSpPr>
            <a:cxnSpLocks noChangeShapeType="1"/>
            <a:stCxn id="548872" idx="5"/>
            <a:endCxn id="548869" idx="0"/>
          </p:cNvCxnSpPr>
          <p:nvPr/>
        </p:nvCxnSpPr>
        <p:spPr bwMode="auto">
          <a:xfrm>
            <a:off x="1979613" y="4589463"/>
            <a:ext cx="3444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8879" name="Oval 15"/>
          <p:cNvSpPr>
            <a:spLocks noChangeAspect="1" noChangeArrowheads="1"/>
          </p:cNvSpPr>
          <p:nvPr/>
        </p:nvSpPr>
        <p:spPr bwMode="auto">
          <a:xfrm>
            <a:off x="304800" y="57912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74</a:t>
            </a:r>
          </a:p>
        </p:txBody>
      </p:sp>
      <p:cxnSp>
        <p:nvCxnSpPr>
          <p:cNvPr id="548880" name="AutoShape 16"/>
          <p:cNvCxnSpPr>
            <a:cxnSpLocks noChangeShapeType="1"/>
            <a:stCxn id="548870" idx="3"/>
            <a:endCxn id="548879" idx="0"/>
          </p:cNvCxnSpPr>
          <p:nvPr/>
        </p:nvCxnSpPr>
        <p:spPr bwMode="auto">
          <a:xfrm flipH="1">
            <a:off x="552450" y="5427663"/>
            <a:ext cx="2873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8881" name="Oval 17"/>
          <p:cNvSpPr>
            <a:spLocks noChangeAspect="1" noChangeArrowheads="1"/>
          </p:cNvSpPr>
          <p:nvPr/>
        </p:nvSpPr>
        <p:spPr bwMode="auto">
          <a:xfrm>
            <a:off x="1143000" y="57912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50</a:t>
            </a:r>
          </a:p>
        </p:txBody>
      </p:sp>
      <p:cxnSp>
        <p:nvCxnSpPr>
          <p:cNvPr id="548882" name="AutoShape 18"/>
          <p:cNvCxnSpPr>
            <a:cxnSpLocks noChangeShapeType="1"/>
            <a:stCxn id="548870" idx="5"/>
            <a:endCxn id="548881" idx="0"/>
          </p:cNvCxnSpPr>
          <p:nvPr/>
        </p:nvCxnSpPr>
        <p:spPr bwMode="auto">
          <a:xfrm>
            <a:off x="1217613" y="5427663"/>
            <a:ext cx="1730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8883" name="Oval 19"/>
          <p:cNvSpPr>
            <a:spLocks noChangeAspect="1" noChangeArrowheads="1"/>
          </p:cNvSpPr>
          <p:nvPr/>
        </p:nvSpPr>
        <p:spPr bwMode="auto">
          <a:xfrm>
            <a:off x="2971800" y="4953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85</a:t>
            </a:r>
          </a:p>
        </p:txBody>
      </p:sp>
      <p:cxnSp>
        <p:nvCxnSpPr>
          <p:cNvPr id="548884" name="AutoShape 20"/>
          <p:cNvCxnSpPr>
            <a:cxnSpLocks noChangeShapeType="1"/>
            <a:stCxn id="548871" idx="3"/>
            <a:endCxn id="548883" idx="0"/>
          </p:cNvCxnSpPr>
          <p:nvPr/>
        </p:nvCxnSpPr>
        <p:spPr bwMode="auto">
          <a:xfrm flipH="1">
            <a:off x="3238500" y="45894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8885" name="Oval 21"/>
          <p:cNvSpPr>
            <a:spLocks noChangeAspect="1" noChangeArrowheads="1"/>
          </p:cNvSpPr>
          <p:nvPr/>
        </p:nvSpPr>
        <p:spPr bwMode="auto">
          <a:xfrm>
            <a:off x="8305800" y="4953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99</a:t>
            </a:r>
          </a:p>
        </p:txBody>
      </p:sp>
      <p:sp>
        <p:nvSpPr>
          <p:cNvPr id="548886" name="Oval 22"/>
          <p:cNvSpPr>
            <a:spLocks noChangeAspect="1" noChangeArrowheads="1"/>
          </p:cNvSpPr>
          <p:nvPr/>
        </p:nvSpPr>
        <p:spPr bwMode="auto">
          <a:xfrm>
            <a:off x="6629400" y="4953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60</a:t>
            </a:r>
          </a:p>
        </p:txBody>
      </p:sp>
      <p:sp>
        <p:nvSpPr>
          <p:cNvPr id="548887" name="Oval 23"/>
          <p:cNvSpPr>
            <a:spLocks noChangeAspect="1" noChangeArrowheads="1"/>
          </p:cNvSpPr>
          <p:nvPr/>
        </p:nvSpPr>
        <p:spPr bwMode="auto">
          <a:xfrm>
            <a:off x="5334000" y="4953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solidFill>
                  <a:schemeClr val="accent2"/>
                </a:solidFill>
                <a:latin typeface="Calibri" pitchFamily="34" charset="0"/>
                <a:ea typeface="ＭＳ Ｐゴシック" pitchFamily="34" charset="-128"/>
              </a:rPr>
              <a:t>50</a:t>
            </a:r>
          </a:p>
        </p:txBody>
      </p:sp>
      <p:sp>
        <p:nvSpPr>
          <p:cNvPr id="548888" name="Oval 24"/>
          <p:cNvSpPr>
            <a:spLocks noChangeAspect="1" noChangeArrowheads="1"/>
          </p:cNvSpPr>
          <p:nvPr/>
        </p:nvSpPr>
        <p:spPr bwMode="auto">
          <a:xfrm>
            <a:off x="7924800" y="4114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80</a:t>
            </a:r>
          </a:p>
        </p:txBody>
      </p:sp>
      <p:sp>
        <p:nvSpPr>
          <p:cNvPr id="548889" name="Oval 25"/>
          <p:cNvSpPr>
            <a:spLocks noChangeAspect="1" noChangeArrowheads="1"/>
          </p:cNvSpPr>
          <p:nvPr/>
        </p:nvSpPr>
        <p:spPr bwMode="auto">
          <a:xfrm>
            <a:off x="6096000" y="4114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solidFill>
                  <a:schemeClr val="accent2"/>
                </a:solidFill>
                <a:latin typeface="Calibri" pitchFamily="34" charset="0"/>
                <a:ea typeface="ＭＳ Ｐゴシック" pitchFamily="34" charset="-128"/>
              </a:rPr>
              <a:t>40</a:t>
            </a:r>
          </a:p>
        </p:txBody>
      </p:sp>
      <p:sp>
        <p:nvSpPr>
          <p:cNvPr id="548890" name="Oval 26"/>
          <p:cNvSpPr>
            <a:spLocks noChangeAspect="1" noChangeArrowheads="1"/>
          </p:cNvSpPr>
          <p:nvPr/>
        </p:nvSpPr>
        <p:spPr bwMode="auto">
          <a:xfrm>
            <a:off x="6934200" y="3276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solidFill>
                  <a:schemeClr val="accent2"/>
                </a:solidFill>
                <a:latin typeface="Calibri" pitchFamily="34" charset="0"/>
                <a:ea typeface="ＭＳ Ｐゴシック" pitchFamily="34" charset="-128"/>
              </a:rPr>
              <a:t>20</a:t>
            </a:r>
          </a:p>
        </p:txBody>
      </p:sp>
      <p:cxnSp>
        <p:nvCxnSpPr>
          <p:cNvPr id="548891" name="AutoShape 27"/>
          <p:cNvCxnSpPr>
            <a:cxnSpLocks noChangeShapeType="1"/>
            <a:stCxn id="548890" idx="3"/>
            <a:endCxn id="548889" idx="0"/>
          </p:cNvCxnSpPr>
          <p:nvPr/>
        </p:nvCxnSpPr>
        <p:spPr bwMode="auto">
          <a:xfrm flipH="1">
            <a:off x="6362700" y="3751263"/>
            <a:ext cx="6492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8892" name="AutoShape 28"/>
          <p:cNvCxnSpPr>
            <a:cxnSpLocks noChangeShapeType="1"/>
            <a:stCxn id="548890" idx="5"/>
            <a:endCxn id="548888" idx="0"/>
          </p:cNvCxnSpPr>
          <p:nvPr/>
        </p:nvCxnSpPr>
        <p:spPr bwMode="auto">
          <a:xfrm>
            <a:off x="7389813" y="3751263"/>
            <a:ext cx="801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8893" name="AutoShape 29"/>
          <p:cNvCxnSpPr>
            <a:cxnSpLocks noChangeShapeType="1"/>
            <a:stCxn id="548888" idx="5"/>
            <a:endCxn id="548885" idx="0"/>
          </p:cNvCxnSpPr>
          <p:nvPr/>
        </p:nvCxnSpPr>
        <p:spPr bwMode="auto">
          <a:xfrm>
            <a:off x="8380413" y="4589463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8894" name="AutoShape 30"/>
          <p:cNvCxnSpPr>
            <a:cxnSpLocks noChangeShapeType="1"/>
            <a:stCxn id="548889" idx="3"/>
            <a:endCxn id="548887" idx="0"/>
          </p:cNvCxnSpPr>
          <p:nvPr/>
        </p:nvCxnSpPr>
        <p:spPr bwMode="auto">
          <a:xfrm flipH="1">
            <a:off x="5600700" y="4589463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8895" name="AutoShape 31"/>
          <p:cNvCxnSpPr>
            <a:cxnSpLocks noChangeShapeType="1"/>
            <a:stCxn id="548889" idx="5"/>
            <a:endCxn id="548886" idx="0"/>
          </p:cNvCxnSpPr>
          <p:nvPr/>
        </p:nvCxnSpPr>
        <p:spPr bwMode="auto">
          <a:xfrm>
            <a:off x="6551613" y="4589463"/>
            <a:ext cx="3444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8896" name="Oval 32"/>
          <p:cNvSpPr>
            <a:spLocks noChangeAspect="1" noChangeArrowheads="1"/>
          </p:cNvSpPr>
          <p:nvPr/>
        </p:nvSpPr>
        <p:spPr bwMode="auto">
          <a:xfrm>
            <a:off x="4876800" y="57912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74</a:t>
            </a:r>
          </a:p>
        </p:txBody>
      </p:sp>
      <p:cxnSp>
        <p:nvCxnSpPr>
          <p:cNvPr id="548897" name="AutoShape 33"/>
          <p:cNvCxnSpPr>
            <a:cxnSpLocks noChangeShapeType="1"/>
            <a:stCxn id="548887" idx="3"/>
            <a:endCxn id="548896" idx="0"/>
          </p:cNvCxnSpPr>
          <p:nvPr/>
        </p:nvCxnSpPr>
        <p:spPr bwMode="auto">
          <a:xfrm flipH="1">
            <a:off x="5124450" y="5427663"/>
            <a:ext cx="2873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8898" name="Oval 34"/>
          <p:cNvSpPr>
            <a:spLocks noChangeAspect="1" noChangeArrowheads="1"/>
          </p:cNvSpPr>
          <p:nvPr/>
        </p:nvSpPr>
        <p:spPr bwMode="auto">
          <a:xfrm>
            <a:off x="5715000" y="57912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solidFill>
                  <a:schemeClr val="accent2"/>
                </a:solidFill>
                <a:latin typeface="Calibri" pitchFamily="34" charset="0"/>
                <a:ea typeface="ＭＳ Ｐゴシック" pitchFamily="34" charset="-128"/>
              </a:rPr>
              <a:t>65</a:t>
            </a:r>
          </a:p>
        </p:txBody>
      </p:sp>
      <p:cxnSp>
        <p:nvCxnSpPr>
          <p:cNvPr id="548899" name="AutoShape 35"/>
          <p:cNvCxnSpPr>
            <a:cxnSpLocks noChangeShapeType="1"/>
            <a:stCxn id="548887" idx="5"/>
            <a:endCxn id="548898" idx="0"/>
          </p:cNvCxnSpPr>
          <p:nvPr/>
        </p:nvCxnSpPr>
        <p:spPr bwMode="auto">
          <a:xfrm>
            <a:off x="5789613" y="5427663"/>
            <a:ext cx="1730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8900" name="Oval 36"/>
          <p:cNvSpPr>
            <a:spLocks noChangeAspect="1" noChangeArrowheads="1"/>
          </p:cNvSpPr>
          <p:nvPr/>
        </p:nvSpPr>
        <p:spPr bwMode="auto">
          <a:xfrm>
            <a:off x="7543800" y="4953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en-US" sz="2200">
                <a:latin typeface="Calibri" pitchFamily="34" charset="0"/>
                <a:ea typeface="ＭＳ Ｐゴシック" pitchFamily="34" charset="-128"/>
              </a:rPr>
              <a:t>85</a:t>
            </a:r>
          </a:p>
        </p:txBody>
      </p:sp>
      <p:cxnSp>
        <p:nvCxnSpPr>
          <p:cNvPr id="548901" name="AutoShape 37"/>
          <p:cNvCxnSpPr>
            <a:cxnSpLocks noChangeShapeType="1"/>
            <a:stCxn id="548888" idx="3"/>
            <a:endCxn id="548900" idx="0"/>
          </p:cNvCxnSpPr>
          <p:nvPr/>
        </p:nvCxnSpPr>
        <p:spPr bwMode="auto">
          <a:xfrm flipH="1">
            <a:off x="7810500" y="45894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8902" name="AutoShape 38"/>
          <p:cNvSpPr>
            <a:spLocks noChangeArrowheads="1"/>
          </p:cNvSpPr>
          <p:nvPr/>
        </p:nvSpPr>
        <p:spPr bwMode="auto">
          <a:xfrm flipH="1" flipV="1">
            <a:off x="2133600" y="3886200"/>
            <a:ext cx="533400" cy="762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3503 h 21600"/>
              <a:gd name="T14" fmla="*/ 17786 w 21600"/>
              <a:gd name="T15" fmla="*/ 865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600" y="0"/>
                </a:lnTo>
                <a:lnTo>
                  <a:pt x="12600" y="3503"/>
                </a:lnTo>
                <a:lnTo>
                  <a:pt x="12427" y="3503"/>
                </a:lnTo>
                <a:cubicBezTo>
                  <a:pt x="5564" y="3503"/>
                  <a:pt x="0" y="7378"/>
                  <a:pt x="0" y="12158"/>
                </a:cubicBezTo>
                <a:lnTo>
                  <a:pt x="0" y="21600"/>
                </a:lnTo>
                <a:lnTo>
                  <a:pt x="5266" y="21600"/>
                </a:lnTo>
                <a:lnTo>
                  <a:pt x="5266" y="12158"/>
                </a:lnTo>
                <a:cubicBezTo>
                  <a:pt x="5266" y="10223"/>
                  <a:pt x="8472" y="8655"/>
                  <a:pt x="12427" y="8655"/>
                </a:cubicBezTo>
                <a:lnTo>
                  <a:pt x="12600" y="8655"/>
                </a:lnTo>
                <a:lnTo>
                  <a:pt x="12600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220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48903" name="AutoShape 39"/>
          <p:cNvSpPr>
            <a:spLocks noChangeArrowheads="1"/>
          </p:cNvSpPr>
          <p:nvPr/>
        </p:nvSpPr>
        <p:spPr bwMode="auto">
          <a:xfrm flipH="1" flipV="1">
            <a:off x="1371600" y="4724400"/>
            <a:ext cx="533400" cy="762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3503 h 21600"/>
              <a:gd name="T14" fmla="*/ 17786 w 21600"/>
              <a:gd name="T15" fmla="*/ 865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600" y="0"/>
                </a:lnTo>
                <a:lnTo>
                  <a:pt x="12600" y="3503"/>
                </a:lnTo>
                <a:lnTo>
                  <a:pt x="12427" y="3503"/>
                </a:lnTo>
                <a:cubicBezTo>
                  <a:pt x="5564" y="3503"/>
                  <a:pt x="0" y="7378"/>
                  <a:pt x="0" y="12158"/>
                </a:cubicBezTo>
                <a:lnTo>
                  <a:pt x="0" y="21600"/>
                </a:lnTo>
                <a:lnTo>
                  <a:pt x="5266" y="21600"/>
                </a:lnTo>
                <a:lnTo>
                  <a:pt x="5266" y="12158"/>
                </a:lnTo>
                <a:cubicBezTo>
                  <a:pt x="5266" y="10223"/>
                  <a:pt x="8472" y="8655"/>
                  <a:pt x="12427" y="8655"/>
                </a:cubicBezTo>
                <a:lnTo>
                  <a:pt x="12600" y="8655"/>
                </a:lnTo>
                <a:lnTo>
                  <a:pt x="12600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2200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48904" name="AutoShape 40"/>
          <p:cNvSpPr>
            <a:spLocks noChangeArrowheads="1"/>
          </p:cNvSpPr>
          <p:nvPr/>
        </p:nvSpPr>
        <p:spPr bwMode="auto">
          <a:xfrm flipV="1">
            <a:off x="914400" y="5486400"/>
            <a:ext cx="228600" cy="762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1473200353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3503 h 21600"/>
              <a:gd name="T14" fmla="*/ 17786 w 21600"/>
              <a:gd name="T15" fmla="*/ 865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600" y="0"/>
                </a:lnTo>
                <a:lnTo>
                  <a:pt x="12600" y="3503"/>
                </a:lnTo>
                <a:lnTo>
                  <a:pt x="12427" y="3503"/>
                </a:lnTo>
                <a:cubicBezTo>
                  <a:pt x="5564" y="3503"/>
                  <a:pt x="0" y="7378"/>
                  <a:pt x="0" y="12158"/>
                </a:cubicBezTo>
                <a:lnTo>
                  <a:pt x="0" y="21600"/>
                </a:lnTo>
                <a:lnTo>
                  <a:pt x="5266" y="21600"/>
                </a:lnTo>
                <a:lnTo>
                  <a:pt x="5266" y="12158"/>
                </a:lnTo>
                <a:cubicBezTo>
                  <a:pt x="5266" y="10223"/>
                  <a:pt x="8472" y="8655"/>
                  <a:pt x="12427" y="8655"/>
                </a:cubicBezTo>
                <a:lnTo>
                  <a:pt x="12600" y="8655"/>
                </a:lnTo>
                <a:lnTo>
                  <a:pt x="12600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220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6633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Bubble-down exercise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Suppose we have the min-heap shown below.  </a:t>
            </a:r>
          </a:p>
          <a:p>
            <a:r>
              <a:rPr lang="en-US" altLang="en-US"/>
              <a:t>Show the state of the heap tree after remove has been called 3 times, and which elements are returned by the removal.</a:t>
            </a:r>
          </a:p>
        </p:txBody>
      </p:sp>
      <p:grpSp>
        <p:nvGrpSpPr>
          <p:cNvPr id="549892" name="Group 4"/>
          <p:cNvGrpSpPr>
            <a:grpSpLocks/>
          </p:cNvGrpSpPr>
          <p:nvPr/>
        </p:nvGrpSpPr>
        <p:grpSpPr bwMode="auto">
          <a:xfrm>
            <a:off x="1897519" y="2971801"/>
            <a:ext cx="4535488" cy="2927350"/>
            <a:chOff x="1344" y="1872"/>
            <a:chExt cx="2857" cy="1844"/>
          </a:xfrm>
        </p:grpSpPr>
        <p:sp>
          <p:nvSpPr>
            <p:cNvPr id="549893" name="Oval 25"/>
            <p:cNvSpPr>
              <a:spLocks noChangeAspect="1" noChangeArrowheads="1"/>
            </p:cNvSpPr>
            <p:nvPr/>
          </p:nvSpPr>
          <p:spPr bwMode="auto">
            <a:xfrm>
              <a:off x="3888" y="2895"/>
              <a:ext cx="313" cy="3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altLang="en-US" sz="2200">
                  <a:latin typeface="Calibri" pitchFamily="34" charset="0"/>
                  <a:ea typeface="ＭＳ Ｐゴシック" pitchFamily="34" charset="-128"/>
                </a:rPr>
                <a:t>104</a:t>
              </a:r>
            </a:p>
          </p:txBody>
        </p:sp>
        <p:sp>
          <p:nvSpPr>
            <p:cNvPr id="549894" name="Oval 26"/>
            <p:cNvSpPr>
              <a:spLocks noChangeAspect="1" noChangeArrowheads="1"/>
            </p:cNvSpPr>
            <p:nvPr/>
          </p:nvSpPr>
          <p:spPr bwMode="auto">
            <a:xfrm>
              <a:off x="2423" y="2895"/>
              <a:ext cx="313" cy="3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altLang="en-US" sz="2200">
                  <a:latin typeface="Calibri" pitchFamily="34" charset="0"/>
                  <a:ea typeface="ＭＳ Ｐゴシック" pitchFamily="34" charset="-128"/>
                </a:rPr>
                <a:t>42</a:t>
              </a:r>
            </a:p>
          </p:txBody>
        </p:sp>
        <p:sp>
          <p:nvSpPr>
            <p:cNvPr id="549895" name="Oval 27"/>
            <p:cNvSpPr>
              <a:spLocks noChangeAspect="1" noChangeArrowheads="1"/>
            </p:cNvSpPr>
            <p:nvPr/>
          </p:nvSpPr>
          <p:spPr bwMode="auto">
            <a:xfrm>
              <a:off x="1584" y="2895"/>
              <a:ext cx="314" cy="3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altLang="en-US" sz="2200">
                  <a:latin typeface="Calibri" pitchFamily="34" charset="0"/>
                  <a:ea typeface="ＭＳ Ｐゴシック" pitchFamily="34" charset="-128"/>
                </a:rPr>
                <a:t>25</a:t>
              </a:r>
            </a:p>
          </p:txBody>
        </p:sp>
        <p:sp>
          <p:nvSpPr>
            <p:cNvPr id="549896" name="Oval 28"/>
            <p:cNvSpPr>
              <a:spLocks noChangeAspect="1" noChangeArrowheads="1"/>
            </p:cNvSpPr>
            <p:nvPr/>
          </p:nvSpPr>
          <p:spPr bwMode="auto">
            <a:xfrm>
              <a:off x="3543" y="2383"/>
              <a:ext cx="314" cy="32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altLang="en-US" sz="2200">
                  <a:latin typeface="Calibri" pitchFamily="34" charset="0"/>
                  <a:ea typeface="ＭＳ Ｐゴシック" pitchFamily="34" charset="-128"/>
                </a:rPr>
                <a:t>6</a:t>
              </a:r>
            </a:p>
          </p:txBody>
        </p:sp>
        <p:sp>
          <p:nvSpPr>
            <p:cNvPr id="549897" name="Oval 29"/>
            <p:cNvSpPr>
              <a:spLocks noChangeAspect="1" noChangeArrowheads="1"/>
            </p:cNvSpPr>
            <p:nvPr/>
          </p:nvSpPr>
          <p:spPr bwMode="auto">
            <a:xfrm>
              <a:off x="2064" y="2383"/>
              <a:ext cx="313" cy="32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altLang="en-US" sz="2200">
                  <a:latin typeface="Calibri" pitchFamily="34" charset="0"/>
                  <a:ea typeface="ＭＳ Ｐゴシック" pitchFamily="34" charset="-128"/>
                </a:rPr>
                <a:t>19</a:t>
              </a:r>
            </a:p>
          </p:txBody>
        </p:sp>
        <p:sp>
          <p:nvSpPr>
            <p:cNvPr id="549898" name="Oval 30"/>
            <p:cNvSpPr>
              <a:spLocks noChangeAspect="1" noChangeArrowheads="1"/>
            </p:cNvSpPr>
            <p:nvPr/>
          </p:nvSpPr>
          <p:spPr bwMode="auto">
            <a:xfrm>
              <a:off x="2807" y="1872"/>
              <a:ext cx="313" cy="3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altLang="en-US" sz="2200">
                  <a:latin typeface="Calibri" pitchFamily="34" charset="0"/>
                  <a:ea typeface="ＭＳ Ｐゴシック" pitchFamily="34" charset="-128"/>
                </a:rPr>
                <a:t>2</a:t>
              </a:r>
            </a:p>
          </p:txBody>
        </p:sp>
        <p:cxnSp>
          <p:nvCxnSpPr>
            <p:cNvPr id="549899" name="AutoShape 31"/>
            <p:cNvCxnSpPr>
              <a:cxnSpLocks noChangeShapeType="1"/>
              <a:stCxn id="549898" idx="3"/>
              <a:endCxn id="549897" idx="0"/>
            </p:cNvCxnSpPr>
            <p:nvPr/>
          </p:nvCxnSpPr>
          <p:spPr bwMode="auto">
            <a:xfrm flipH="1">
              <a:off x="2221" y="2161"/>
              <a:ext cx="632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9900" name="AutoShape 32"/>
            <p:cNvCxnSpPr>
              <a:cxnSpLocks noChangeShapeType="1"/>
              <a:stCxn id="549898" idx="5"/>
              <a:endCxn id="549896" idx="0"/>
            </p:cNvCxnSpPr>
            <p:nvPr/>
          </p:nvCxnSpPr>
          <p:spPr bwMode="auto">
            <a:xfrm>
              <a:off x="3074" y="2161"/>
              <a:ext cx="626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9901" name="AutoShape 33"/>
            <p:cNvCxnSpPr>
              <a:cxnSpLocks noChangeShapeType="1"/>
              <a:stCxn id="549896" idx="5"/>
              <a:endCxn id="549893" idx="0"/>
            </p:cNvCxnSpPr>
            <p:nvPr/>
          </p:nvCxnSpPr>
          <p:spPr bwMode="auto">
            <a:xfrm>
              <a:off x="3811" y="2673"/>
              <a:ext cx="234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9902" name="AutoShape 34"/>
            <p:cNvCxnSpPr>
              <a:cxnSpLocks noChangeShapeType="1"/>
              <a:stCxn id="549897" idx="3"/>
              <a:endCxn id="549895" idx="0"/>
            </p:cNvCxnSpPr>
            <p:nvPr/>
          </p:nvCxnSpPr>
          <p:spPr bwMode="auto">
            <a:xfrm flipH="1">
              <a:off x="1741" y="2673"/>
              <a:ext cx="369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9903" name="AutoShape 35"/>
            <p:cNvCxnSpPr>
              <a:cxnSpLocks noChangeShapeType="1"/>
              <a:stCxn id="549897" idx="5"/>
              <a:endCxn id="549894" idx="0"/>
            </p:cNvCxnSpPr>
            <p:nvPr/>
          </p:nvCxnSpPr>
          <p:spPr bwMode="auto">
            <a:xfrm>
              <a:off x="2331" y="2673"/>
              <a:ext cx="249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9904" name="Oval 36"/>
            <p:cNvSpPr>
              <a:spLocks noChangeAspect="1" noChangeArrowheads="1"/>
            </p:cNvSpPr>
            <p:nvPr/>
          </p:nvSpPr>
          <p:spPr bwMode="auto">
            <a:xfrm>
              <a:off x="1344" y="3406"/>
              <a:ext cx="291" cy="3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altLang="en-US" sz="2200">
                  <a:latin typeface="Calibri" pitchFamily="34" charset="0"/>
                  <a:ea typeface="ＭＳ Ｐゴシック" pitchFamily="34" charset="-128"/>
                </a:rPr>
                <a:t>76</a:t>
              </a:r>
            </a:p>
          </p:txBody>
        </p:sp>
        <p:cxnSp>
          <p:nvCxnSpPr>
            <p:cNvPr id="549905" name="AutoShape 37"/>
            <p:cNvCxnSpPr>
              <a:cxnSpLocks noChangeShapeType="1"/>
              <a:stCxn id="549895" idx="3"/>
              <a:endCxn id="549904" idx="0"/>
            </p:cNvCxnSpPr>
            <p:nvPr/>
          </p:nvCxnSpPr>
          <p:spPr bwMode="auto">
            <a:xfrm flipH="1">
              <a:off x="1490" y="3184"/>
              <a:ext cx="140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9906" name="Oval 38"/>
            <p:cNvSpPr>
              <a:spLocks noChangeAspect="1" noChangeArrowheads="1"/>
            </p:cNvSpPr>
            <p:nvPr/>
          </p:nvSpPr>
          <p:spPr bwMode="auto">
            <a:xfrm>
              <a:off x="1824" y="3406"/>
              <a:ext cx="291" cy="3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altLang="en-US" sz="2200">
                  <a:latin typeface="Calibri" pitchFamily="34" charset="0"/>
                  <a:ea typeface="ＭＳ Ｐゴシック" pitchFamily="34" charset="-128"/>
                </a:rPr>
                <a:t>50</a:t>
              </a:r>
            </a:p>
          </p:txBody>
        </p:sp>
        <p:cxnSp>
          <p:nvCxnSpPr>
            <p:cNvPr id="549907" name="AutoShape 39"/>
            <p:cNvCxnSpPr>
              <a:cxnSpLocks noChangeShapeType="1"/>
              <a:stCxn id="549895" idx="5"/>
              <a:endCxn id="549906" idx="0"/>
            </p:cNvCxnSpPr>
            <p:nvPr/>
          </p:nvCxnSpPr>
          <p:spPr bwMode="auto">
            <a:xfrm>
              <a:off x="1852" y="3184"/>
              <a:ext cx="118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9908" name="Oval 40"/>
            <p:cNvSpPr>
              <a:spLocks noChangeAspect="1" noChangeArrowheads="1"/>
            </p:cNvSpPr>
            <p:nvPr/>
          </p:nvSpPr>
          <p:spPr bwMode="auto">
            <a:xfrm>
              <a:off x="3216" y="2895"/>
              <a:ext cx="313" cy="3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altLang="en-US" sz="2200">
                  <a:latin typeface="Calibri" pitchFamily="34" charset="0"/>
                  <a:ea typeface="ＭＳ Ｐゴシック" pitchFamily="34" charset="-128"/>
                </a:rPr>
                <a:t>11</a:t>
              </a:r>
            </a:p>
          </p:txBody>
        </p:sp>
        <p:cxnSp>
          <p:nvCxnSpPr>
            <p:cNvPr id="549909" name="AutoShape 41"/>
            <p:cNvCxnSpPr>
              <a:cxnSpLocks noChangeShapeType="1"/>
              <a:stCxn id="549896" idx="3"/>
              <a:endCxn id="549908" idx="0"/>
            </p:cNvCxnSpPr>
            <p:nvPr/>
          </p:nvCxnSpPr>
          <p:spPr bwMode="auto">
            <a:xfrm flipH="1">
              <a:off x="3373" y="2673"/>
              <a:ext cx="216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9910" name="AutoShape 37"/>
            <p:cNvCxnSpPr>
              <a:cxnSpLocks noChangeShapeType="1"/>
              <a:stCxn id="549894" idx="3"/>
              <a:endCxn id="549911" idx="0"/>
            </p:cNvCxnSpPr>
            <p:nvPr/>
          </p:nvCxnSpPr>
          <p:spPr bwMode="auto">
            <a:xfrm flipH="1">
              <a:off x="2378" y="3184"/>
              <a:ext cx="91" cy="1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9911" name="Oval 26"/>
            <p:cNvSpPr>
              <a:spLocks noChangeAspect="1" noChangeArrowheads="1"/>
            </p:cNvSpPr>
            <p:nvPr/>
          </p:nvSpPr>
          <p:spPr bwMode="auto">
            <a:xfrm>
              <a:off x="2221" y="3391"/>
              <a:ext cx="313" cy="3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altLang="en-US" sz="2200">
                  <a:latin typeface="Calibri" pitchFamily="34" charset="0"/>
                  <a:ea typeface="ＭＳ Ｐゴシック" pitchFamily="34" charset="-128"/>
                </a:rPr>
                <a:t>55</a:t>
              </a:r>
            </a:p>
          </p:txBody>
        </p:sp>
        <p:cxnSp>
          <p:nvCxnSpPr>
            <p:cNvPr id="549912" name="AutoShape 39"/>
            <p:cNvCxnSpPr>
              <a:cxnSpLocks noChangeShapeType="1"/>
              <a:stCxn id="549894" idx="5"/>
              <a:endCxn id="549913" idx="0"/>
            </p:cNvCxnSpPr>
            <p:nvPr/>
          </p:nvCxnSpPr>
          <p:spPr bwMode="auto">
            <a:xfrm>
              <a:off x="2690" y="3184"/>
              <a:ext cx="141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9913" name="Oval 38"/>
            <p:cNvSpPr>
              <a:spLocks noChangeAspect="1" noChangeArrowheads="1"/>
            </p:cNvSpPr>
            <p:nvPr/>
          </p:nvSpPr>
          <p:spPr bwMode="auto">
            <a:xfrm>
              <a:off x="2685" y="3406"/>
              <a:ext cx="291" cy="3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altLang="en-US" sz="2200">
                  <a:latin typeface="Calibri" pitchFamily="34" charset="0"/>
                  <a:ea typeface="ＭＳ Ｐゴシック" pitchFamily="34" charset="-128"/>
                </a:rPr>
                <a:t>88</a:t>
              </a:r>
            </a:p>
          </p:txBody>
        </p:sp>
        <p:cxnSp>
          <p:nvCxnSpPr>
            <p:cNvPr id="549914" name="AutoShape 37"/>
            <p:cNvCxnSpPr>
              <a:cxnSpLocks noChangeShapeType="1"/>
              <a:stCxn id="549908" idx="4"/>
              <a:endCxn id="549915" idx="0"/>
            </p:cNvCxnSpPr>
            <p:nvPr/>
          </p:nvCxnSpPr>
          <p:spPr bwMode="auto">
            <a:xfrm flipH="1">
              <a:off x="3216" y="3220"/>
              <a:ext cx="157" cy="2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9915" name="Oval 38"/>
            <p:cNvSpPr>
              <a:spLocks noChangeAspect="1" noChangeArrowheads="1"/>
            </p:cNvSpPr>
            <p:nvPr/>
          </p:nvSpPr>
          <p:spPr bwMode="auto">
            <a:xfrm>
              <a:off x="3070" y="3426"/>
              <a:ext cx="291" cy="2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defTabSz="4572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 defTabSz="457200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altLang="en-US" sz="2200" dirty="0">
                  <a:latin typeface="Calibri" pitchFamily="34" charset="0"/>
                  <a:ea typeface="ＭＳ Ｐゴシック" pitchFamily="34" charset="-128"/>
                </a:rPr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60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should get into the movies first?</a:t>
            </a:r>
          </a:p>
          <a:p>
            <a:pPr lvl="1"/>
            <a:r>
              <a:rPr lang="en-US" dirty="0"/>
              <a:t>The first person in line?</a:t>
            </a:r>
          </a:p>
          <a:p>
            <a:pPr lvl="1"/>
            <a:r>
              <a:rPr lang="en-US" dirty="0"/>
              <a:t>The last person in line?</a:t>
            </a:r>
          </a:p>
          <a:p>
            <a:pPr lvl="1"/>
            <a:r>
              <a:rPr lang="en-US" dirty="0"/>
              <a:t>The richest person?</a:t>
            </a:r>
          </a:p>
          <a:p>
            <a:pPr lvl="1"/>
            <a:r>
              <a:rPr lang="en-US" dirty="0"/>
              <a:t>The best looking person?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Who should get into the Emergency Room First?</a:t>
            </a:r>
          </a:p>
          <a:p>
            <a:pPr lvl="1"/>
            <a:r>
              <a:rPr lang="en-US" dirty="0"/>
              <a:t> The first person in line?</a:t>
            </a:r>
          </a:p>
          <a:p>
            <a:pPr lvl="1"/>
            <a:r>
              <a:rPr lang="en-US" dirty="0"/>
              <a:t>The last person in line?</a:t>
            </a:r>
          </a:p>
          <a:p>
            <a:pPr lvl="1"/>
            <a:r>
              <a:rPr lang="en-US" dirty="0"/>
              <a:t>The person with the cold?</a:t>
            </a:r>
          </a:p>
          <a:p>
            <a:pPr lvl="1"/>
            <a:r>
              <a:rPr lang="en-US" dirty="0"/>
              <a:t>The person with the gunshot wound?</a:t>
            </a:r>
          </a:p>
          <a:p>
            <a:pPr lvl="1"/>
            <a:r>
              <a:rPr lang="en-US" dirty="0"/>
              <a:t>The person currently having a heart attack?</a:t>
            </a:r>
          </a:p>
        </p:txBody>
      </p:sp>
    </p:spTree>
    <p:extLst>
      <p:ext uri="{BB962C8B-B14F-4D97-AF65-F5344CB8AC3E}">
        <p14:creationId xmlns:p14="http://schemas.microsoft.com/office/powerpoint/2010/main" val="80104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Prioritization problems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print jobs:</a:t>
            </a:r>
            <a:r>
              <a:rPr lang="en-US" altLang="en-US" dirty="0"/>
              <a:t> lab printers constantly accept and complete jobs from all over the building.  We want to print faculty jobs before staff before student jobs, and grad students before undergrad, etc.</a:t>
            </a:r>
          </a:p>
          <a:p>
            <a:endParaRPr lang="en-US" altLang="en-US" dirty="0"/>
          </a:p>
          <a:p>
            <a:r>
              <a:rPr lang="en-US" altLang="en-US" b="1" dirty="0"/>
              <a:t>ER scheduling:</a:t>
            </a:r>
            <a:r>
              <a:rPr lang="en-US" altLang="en-US" dirty="0"/>
              <a:t> Scheduling patients for treatment in the ER.  A gunshot victim should be treated sooner than a guy with a cold, regardless of arrival time. How do we always choose the most urgent case when new patients continue to arrive?</a:t>
            </a:r>
          </a:p>
          <a:p>
            <a:pPr lvl="1"/>
            <a:endParaRPr lang="en-US" altLang="en-US" dirty="0"/>
          </a:p>
          <a:p>
            <a:r>
              <a:rPr lang="en-US" altLang="en-US" i="1" dirty="0"/>
              <a:t>key operations we want:</a:t>
            </a:r>
          </a:p>
          <a:p>
            <a:pPr lvl="1"/>
            <a:r>
              <a:rPr lang="en-US" altLang="en-US" b="1" i="1" dirty="0"/>
              <a:t>add</a:t>
            </a:r>
            <a:r>
              <a:rPr lang="en-US" altLang="en-US" i="1" dirty="0"/>
              <a:t> an element  (print job, patient, etc.)</a:t>
            </a:r>
          </a:p>
          <a:p>
            <a:pPr lvl="1"/>
            <a:r>
              <a:rPr lang="en-US" altLang="en-US" b="1" i="1" dirty="0"/>
              <a:t>get/remove</a:t>
            </a:r>
            <a:r>
              <a:rPr lang="en-US" altLang="en-US" i="1" dirty="0"/>
              <a:t> the </a:t>
            </a:r>
            <a:r>
              <a:rPr lang="en-US" altLang="en-US" b="1" i="1" dirty="0"/>
              <a:t>most "important"</a:t>
            </a:r>
            <a:r>
              <a:rPr lang="en-US" altLang="en-US" i="1" dirty="0"/>
              <a:t> or "urgent" element</a:t>
            </a:r>
          </a:p>
        </p:txBody>
      </p:sp>
    </p:spTree>
    <p:extLst>
      <p:ext uri="{BB962C8B-B14F-4D97-AF65-F5344CB8AC3E}">
        <p14:creationId xmlns:p14="http://schemas.microsoft.com/office/powerpoint/2010/main" val="317378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Priority Queue ADT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7772400" cy="5181600"/>
          </a:xfrm>
        </p:spPr>
        <p:txBody>
          <a:bodyPr/>
          <a:lstStyle/>
          <a:p>
            <a:pPr marL="460375">
              <a:tabLst>
                <a:tab pos="860425" algn="l"/>
                <a:tab pos="1143000" algn="l"/>
                <a:tab pos="2117725" algn="l"/>
              </a:tabLst>
            </a:pPr>
            <a:r>
              <a:rPr lang="en-US" altLang="en-US" b="1" dirty="0"/>
              <a:t>priority queue</a:t>
            </a:r>
            <a:r>
              <a:rPr lang="en-US" altLang="en-US" dirty="0"/>
              <a:t>: A collection of ordered elements that provides fast access to the minimum (or maximum) element.</a:t>
            </a:r>
            <a:endParaRPr lang="en-US" altLang="en-US" sz="2200" dirty="0">
              <a:solidFill>
                <a:schemeClr val="bg2"/>
              </a:solidFill>
            </a:endParaRPr>
          </a:p>
          <a:p>
            <a:pPr marL="854075" lvl="1">
              <a:tabLst>
                <a:tab pos="860425" algn="l"/>
                <a:tab pos="1143000" algn="l"/>
                <a:tab pos="2117725" algn="l"/>
              </a:tabLst>
            </a:pPr>
            <a:r>
              <a:rPr lang="en-US" altLang="en-US" sz="2000" dirty="0">
                <a:latin typeface="Courier New" pitchFamily="49" charset="0"/>
              </a:rPr>
              <a:t>add	</a:t>
            </a:r>
            <a:r>
              <a:rPr lang="en-US" altLang="en-US" sz="2000" dirty="0"/>
              <a:t>adds in order</a:t>
            </a:r>
          </a:p>
          <a:p>
            <a:pPr marL="854075" lvl="1">
              <a:tabLst>
                <a:tab pos="860425" algn="l"/>
                <a:tab pos="1143000" algn="l"/>
                <a:tab pos="2117725" algn="l"/>
              </a:tabLst>
            </a:pPr>
            <a:r>
              <a:rPr lang="en-US" altLang="en-US" sz="2000" dirty="0">
                <a:latin typeface="Courier New" pitchFamily="49" charset="0"/>
              </a:rPr>
              <a:t>peek</a:t>
            </a:r>
            <a:r>
              <a:rPr lang="en-US" altLang="en-US" sz="2000" dirty="0"/>
              <a:t> 	returns </a:t>
            </a:r>
            <a:r>
              <a:rPr lang="en-US" altLang="en-US" sz="2000" b="1" dirty="0"/>
              <a:t>minimum</a:t>
            </a:r>
            <a:r>
              <a:rPr lang="en-US" altLang="en-US" sz="2000" dirty="0"/>
              <a:t> or "highest priority" value</a:t>
            </a:r>
          </a:p>
          <a:p>
            <a:pPr marL="854075" lvl="1">
              <a:tabLst>
                <a:tab pos="860425" algn="l"/>
                <a:tab pos="1143000" algn="l"/>
                <a:tab pos="2117725" algn="l"/>
              </a:tabLst>
            </a:pPr>
            <a:r>
              <a:rPr lang="en-US" altLang="en-US" sz="2000" dirty="0">
                <a:latin typeface="Courier New" pitchFamily="49" charset="0"/>
              </a:rPr>
              <a:t>remove</a:t>
            </a:r>
            <a:r>
              <a:rPr lang="en-US" altLang="en-US" sz="2000" dirty="0"/>
              <a:t> 	removes/returns </a:t>
            </a:r>
            <a:r>
              <a:rPr lang="en-US" altLang="en-US" sz="2000" b="1" dirty="0"/>
              <a:t>minimum</a:t>
            </a:r>
            <a:r>
              <a:rPr lang="en-US" altLang="en-US" sz="2000" dirty="0"/>
              <a:t> value</a:t>
            </a:r>
          </a:p>
          <a:p>
            <a:pPr marL="854075" lvl="1">
              <a:tabLst>
                <a:tab pos="860425" algn="l"/>
                <a:tab pos="1143000" algn="l"/>
                <a:tab pos="2117725" algn="l"/>
              </a:tabLst>
            </a:pPr>
            <a:r>
              <a:rPr lang="en-US" altLang="en-US" sz="2000" dirty="0" err="1">
                <a:latin typeface="Courier New" pitchFamily="49" charset="0"/>
              </a:rPr>
              <a:t>isEmpty</a:t>
            </a:r>
            <a:r>
              <a:rPr lang="en-US" altLang="en-US" sz="2000" dirty="0"/>
              <a:t>, </a:t>
            </a:r>
            <a:r>
              <a:rPr lang="en-US" altLang="en-US" sz="2000" dirty="0">
                <a:latin typeface="Courier New" pitchFamily="49" charset="0"/>
              </a:rPr>
              <a:t>clear</a:t>
            </a:r>
            <a:r>
              <a:rPr lang="en-US" altLang="en-US" sz="2000" dirty="0"/>
              <a:t>, </a:t>
            </a:r>
            <a:r>
              <a:rPr lang="en-US" altLang="en-US" sz="2000" dirty="0">
                <a:latin typeface="Courier New" pitchFamily="49" charset="0"/>
              </a:rPr>
              <a:t>size</a:t>
            </a:r>
            <a:r>
              <a:rPr lang="en-US" altLang="en-US" sz="2000" dirty="0"/>
              <a:t>, </a:t>
            </a:r>
            <a:r>
              <a:rPr lang="en-US" altLang="en-US" sz="2000" dirty="0">
                <a:latin typeface="Courier New" pitchFamily="49" charset="0"/>
              </a:rPr>
              <a:t>iterator</a:t>
            </a:r>
            <a:endParaRPr lang="en-US" altLang="en-US" sz="2000" dirty="0"/>
          </a:p>
        </p:txBody>
      </p:sp>
      <p:sp>
        <p:nvSpPr>
          <p:cNvPr id="529412" name="Line 4"/>
          <p:cNvSpPr>
            <a:spLocks noChangeShapeType="1"/>
          </p:cNvSpPr>
          <p:nvPr/>
        </p:nvSpPr>
        <p:spPr bwMode="auto">
          <a:xfrm>
            <a:off x="992188" y="5045075"/>
            <a:ext cx="2182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1258888" y="4191000"/>
            <a:ext cx="20177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>
                <a:latin typeface="Courier New" pitchFamily="49" charset="0"/>
              </a:rPr>
              <a:t>pq.add("if");</a:t>
            </a:r>
            <a:br>
              <a:rPr lang="en-US" altLang="en-US" sz="1600">
                <a:latin typeface="Courier New" pitchFamily="49" charset="0"/>
              </a:rPr>
            </a:br>
            <a:r>
              <a:rPr lang="en-US" altLang="en-US" sz="1600">
                <a:latin typeface="Courier New" pitchFamily="49" charset="0"/>
              </a:rPr>
              <a:t>pq.add("from");</a:t>
            </a:r>
            <a:br>
              <a:rPr lang="en-US" altLang="en-US" sz="1600">
                <a:latin typeface="Courier New" pitchFamily="49" charset="0"/>
              </a:rPr>
            </a:br>
            <a:r>
              <a:rPr lang="en-US" altLang="en-US" sz="1600">
                <a:latin typeface="Courier New" pitchFamily="49" charset="0"/>
              </a:rPr>
              <a:t>...</a:t>
            </a:r>
          </a:p>
        </p:txBody>
      </p:sp>
      <p:sp>
        <p:nvSpPr>
          <p:cNvPr id="529414" name="Line 6"/>
          <p:cNvSpPr>
            <a:spLocks noChangeShapeType="1"/>
          </p:cNvSpPr>
          <p:nvPr/>
        </p:nvSpPr>
        <p:spPr bwMode="auto">
          <a:xfrm>
            <a:off x="6086475" y="507365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9415" name="Text Box 7"/>
          <p:cNvSpPr txBox="1">
            <a:spLocks noChangeArrowheads="1"/>
          </p:cNvSpPr>
          <p:nvPr/>
        </p:nvSpPr>
        <p:spPr bwMode="auto">
          <a:xfrm>
            <a:off x="6754813" y="476250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600">
              <a:latin typeface="Courier New" pitchFamily="49" charset="0"/>
            </a:endParaRPr>
          </a:p>
        </p:txBody>
      </p:sp>
      <p:sp>
        <p:nvSpPr>
          <p:cNvPr id="529416" name="Text Box 8"/>
          <p:cNvSpPr txBox="1">
            <a:spLocks noChangeArrowheads="1"/>
          </p:cNvSpPr>
          <p:nvPr/>
        </p:nvSpPr>
        <p:spPr bwMode="auto">
          <a:xfrm>
            <a:off x="3919538" y="6045200"/>
            <a:ext cx="1414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/>
              <a:t>priority queue</a:t>
            </a:r>
          </a:p>
        </p:txBody>
      </p:sp>
      <p:sp>
        <p:nvSpPr>
          <p:cNvPr id="529417" name="Oval 9"/>
          <p:cNvSpPr>
            <a:spLocks noChangeArrowheads="1"/>
          </p:cNvSpPr>
          <p:nvPr/>
        </p:nvSpPr>
        <p:spPr bwMode="auto">
          <a:xfrm>
            <a:off x="3275013" y="4191000"/>
            <a:ext cx="2668587" cy="17589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600"/>
          </a:p>
        </p:txBody>
      </p:sp>
      <p:grpSp>
        <p:nvGrpSpPr>
          <p:cNvPr id="529418" name="Group 10"/>
          <p:cNvGrpSpPr>
            <a:grpSpLocks/>
          </p:cNvGrpSpPr>
          <p:nvPr/>
        </p:nvGrpSpPr>
        <p:grpSpPr bwMode="auto">
          <a:xfrm>
            <a:off x="3340100" y="4360863"/>
            <a:ext cx="2482850" cy="1520825"/>
            <a:chOff x="2163" y="2150"/>
            <a:chExt cx="1965" cy="1204"/>
          </a:xfrm>
        </p:grpSpPr>
        <p:sp>
          <p:nvSpPr>
            <p:cNvPr id="529419" name="Text Box 11"/>
            <p:cNvSpPr txBox="1">
              <a:spLocks noChangeArrowheads="1"/>
            </p:cNvSpPr>
            <p:nvPr/>
          </p:nvSpPr>
          <p:spPr bwMode="auto">
            <a:xfrm>
              <a:off x="2683" y="2150"/>
              <a:ext cx="629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Courier New" pitchFamily="49" charset="0"/>
                </a:rPr>
                <a:t>"the"</a:t>
              </a:r>
            </a:p>
          </p:txBody>
        </p:sp>
        <p:sp>
          <p:nvSpPr>
            <p:cNvPr id="529420" name="Text Box 12"/>
            <p:cNvSpPr txBox="1">
              <a:spLocks noChangeArrowheads="1"/>
            </p:cNvSpPr>
            <p:nvPr/>
          </p:nvSpPr>
          <p:spPr bwMode="auto">
            <a:xfrm>
              <a:off x="3404" y="2224"/>
              <a:ext cx="532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Courier New" pitchFamily="49" charset="0"/>
                </a:rPr>
                <a:t>"of"</a:t>
              </a:r>
            </a:p>
          </p:txBody>
        </p:sp>
        <p:sp>
          <p:nvSpPr>
            <p:cNvPr id="529421" name="Text Box 13"/>
            <p:cNvSpPr txBox="1">
              <a:spLocks noChangeArrowheads="1"/>
            </p:cNvSpPr>
            <p:nvPr/>
          </p:nvSpPr>
          <p:spPr bwMode="auto">
            <a:xfrm>
              <a:off x="3307" y="2521"/>
              <a:ext cx="726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Courier New" pitchFamily="49" charset="0"/>
                </a:rPr>
                <a:t>"from"</a:t>
              </a:r>
            </a:p>
          </p:txBody>
        </p:sp>
        <p:sp>
          <p:nvSpPr>
            <p:cNvPr id="529422" name="Text Box 14"/>
            <p:cNvSpPr txBox="1">
              <a:spLocks noChangeArrowheads="1"/>
            </p:cNvSpPr>
            <p:nvPr/>
          </p:nvSpPr>
          <p:spPr bwMode="auto">
            <a:xfrm>
              <a:off x="2979" y="2368"/>
              <a:ext cx="533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Courier New" pitchFamily="49" charset="0"/>
                </a:rPr>
                <a:t>"to"</a:t>
              </a:r>
            </a:p>
          </p:txBody>
        </p:sp>
        <p:sp>
          <p:nvSpPr>
            <p:cNvPr id="529423" name="Text Box 15"/>
            <p:cNvSpPr txBox="1">
              <a:spLocks noChangeArrowheads="1"/>
            </p:cNvSpPr>
            <p:nvPr/>
          </p:nvSpPr>
          <p:spPr bwMode="auto">
            <a:xfrm>
              <a:off x="2979" y="2713"/>
              <a:ext cx="629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Courier New" pitchFamily="49" charset="0"/>
                </a:rPr>
                <a:t>"she"</a:t>
              </a:r>
            </a:p>
          </p:txBody>
        </p:sp>
        <p:sp>
          <p:nvSpPr>
            <p:cNvPr id="529424" name="Text Box 16"/>
            <p:cNvSpPr txBox="1">
              <a:spLocks noChangeArrowheads="1"/>
            </p:cNvSpPr>
            <p:nvPr/>
          </p:nvSpPr>
          <p:spPr bwMode="auto">
            <a:xfrm>
              <a:off x="3499" y="2800"/>
              <a:ext cx="629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Courier New" pitchFamily="49" charset="0"/>
                </a:rPr>
                <a:t>"you"</a:t>
              </a:r>
            </a:p>
          </p:txBody>
        </p:sp>
        <p:sp>
          <p:nvSpPr>
            <p:cNvPr id="529425" name="Text Box 17"/>
            <p:cNvSpPr txBox="1">
              <a:spLocks noChangeArrowheads="1"/>
            </p:cNvSpPr>
            <p:nvPr/>
          </p:nvSpPr>
          <p:spPr bwMode="auto">
            <a:xfrm>
              <a:off x="3181" y="3049"/>
              <a:ext cx="629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Courier New" pitchFamily="49" charset="0"/>
                </a:rPr>
                <a:t>"him"</a:t>
              </a:r>
            </a:p>
          </p:txBody>
        </p:sp>
        <p:sp>
          <p:nvSpPr>
            <p:cNvPr id="529426" name="Text Box 18"/>
            <p:cNvSpPr txBox="1">
              <a:spLocks noChangeArrowheads="1"/>
            </p:cNvSpPr>
            <p:nvPr/>
          </p:nvSpPr>
          <p:spPr bwMode="auto">
            <a:xfrm>
              <a:off x="2653" y="3088"/>
              <a:ext cx="629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Courier New" pitchFamily="49" charset="0"/>
                </a:rPr>
                <a:t>"why"</a:t>
              </a:r>
            </a:p>
          </p:txBody>
        </p:sp>
        <p:sp>
          <p:nvSpPr>
            <p:cNvPr id="529427" name="Text Box 19"/>
            <p:cNvSpPr txBox="1">
              <a:spLocks noChangeArrowheads="1"/>
            </p:cNvSpPr>
            <p:nvPr/>
          </p:nvSpPr>
          <p:spPr bwMode="auto">
            <a:xfrm>
              <a:off x="2462" y="2848"/>
              <a:ext cx="532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Courier New" pitchFamily="49" charset="0"/>
                </a:rPr>
                <a:t>"in"</a:t>
              </a:r>
            </a:p>
          </p:txBody>
        </p:sp>
        <p:sp>
          <p:nvSpPr>
            <p:cNvPr id="529428" name="Text Box 20"/>
            <p:cNvSpPr txBox="1">
              <a:spLocks noChangeArrowheads="1"/>
            </p:cNvSpPr>
            <p:nvPr/>
          </p:nvSpPr>
          <p:spPr bwMode="auto">
            <a:xfrm>
              <a:off x="2364" y="2512"/>
              <a:ext cx="726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Courier New" pitchFamily="49" charset="0"/>
                </a:rPr>
                <a:t>"down"</a:t>
              </a:r>
            </a:p>
          </p:txBody>
        </p:sp>
        <p:sp>
          <p:nvSpPr>
            <p:cNvPr id="529429" name="Text Box 21"/>
            <p:cNvSpPr txBox="1">
              <a:spLocks noChangeArrowheads="1"/>
            </p:cNvSpPr>
            <p:nvPr/>
          </p:nvSpPr>
          <p:spPr bwMode="auto">
            <a:xfrm>
              <a:off x="2163" y="2665"/>
              <a:ext cx="53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chemeClr val="accent2"/>
                  </a:solidFill>
                  <a:latin typeface="Courier New" pitchFamily="49" charset="0"/>
                </a:rPr>
                <a:t>"by"</a:t>
              </a:r>
            </a:p>
          </p:txBody>
        </p:sp>
        <p:sp>
          <p:nvSpPr>
            <p:cNvPr id="529430" name="Text Box 22"/>
            <p:cNvSpPr txBox="1">
              <a:spLocks noChangeArrowheads="1"/>
            </p:cNvSpPr>
            <p:nvPr/>
          </p:nvSpPr>
          <p:spPr bwMode="auto">
            <a:xfrm>
              <a:off x="2260" y="2272"/>
              <a:ext cx="532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Courier New" pitchFamily="49" charset="0"/>
                </a:rPr>
                <a:t>"if"</a:t>
              </a:r>
            </a:p>
          </p:txBody>
        </p:sp>
      </p:grpSp>
      <p:sp>
        <p:nvSpPr>
          <p:cNvPr id="529431" name="Text Box 23"/>
          <p:cNvSpPr txBox="1">
            <a:spLocks noChangeArrowheads="1"/>
          </p:cNvSpPr>
          <p:nvPr/>
        </p:nvSpPr>
        <p:spPr bwMode="auto">
          <a:xfrm>
            <a:off x="1651000" y="5099050"/>
            <a:ext cx="1528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Courier New" pitchFamily="49" charset="0"/>
              </a:rPr>
              <a:t>pq.remove()</a:t>
            </a:r>
          </a:p>
        </p:txBody>
      </p:sp>
      <p:sp>
        <p:nvSpPr>
          <p:cNvPr id="529432" name="Text Box 24"/>
          <p:cNvSpPr txBox="1">
            <a:spLocks noChangeArrowheads="1"/>
          </p:cNvSpPr>
          <p:nvPr/>
        </p:nvSpPr>
        <p:spPr bwMode="auto">
          <a:xfrm>
            <a:off x="6323013" y="5137150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Courier New" pitchFamily="49" charset="0"/>
              </a:rPr>
              <a:t>"by"</a:t>
            </a:r>
          </a:p>
        </p:txBody>
      </p:sp>
    </p:spTree>
    <p:extLst>
      <p:ext uri="{BB962C8B-B14F-4D97-AF65-F5344CB8AC3E}">
        <p14:creationId xmlns:p14="http://schemas.microsoft.com/office/powerpoint/2010/main" val="16427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we implement it? 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</p:spTree>
    <p:extLst>
      <p:ext uri="{BB962C8B-B14F-4D97-AF65-F5344CB8AC3E}">
        <p14:creationId xmlns:p14="http://schemas.microsoft.com/office/powerpoint/2010/main" val="176418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Unfilled array?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219200"/>
            <a:ext cx="8153400" cy="5181600"/>
          </a:xfrm>
        </p:spPr>
        <p:txBody>
          <a:bodyPr>
            <a:normAutofit/>
          </a:bodyPr>
          <a:lstStyle/>
          <a:p>
            <a:pPr marL="460375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/>
              <a:t>Consider using an unfilled array to implement a priority queue.</a:t>
            </a:r>
          </a:p>
          <a:p>
            <a:pPr marL="854075" lvl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en-US" dirty="0"/>
              <a:t>:		Store it in the next available index, as in a list.</a:t>
            </a:r>
          </a:p>
          <a:p>
            <a:pPr marL="854075" lvl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altLang="en-US" dirty="0"/>
              <a:t>:	Loop over elements to find minimum element.</a:t>
            </a:r>
          </a:p>
          <a:p>
            <a:pPr marL="854075" lvl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altLang="en-US" dirty="0"/>
              <a:t>:	Loop over elements to find min.  Shift to remove.</a:t>
            </a:r>
          </a:p>
          <a:p>
            <a:pPr marL="854075" lvl="1">
              <a:buFontTx/>
              <a:buNone/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endParaRPr lang="en-US" altLang="en-US" sz="800" dirty="0">
              <a:latin typeface="Courier New" pitchFamily="49" charset="0"/>
              <a:cs typeface="Courier New" pitchFamily="49" charset="0"/>
            </a:endParaRPr>
          </a:p>
          <a:p>
            <a:pPr marL="854075" lvl="1">
              <a:buFontTx/>
              <a:buNone/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(9);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(23);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(8);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(-3);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(49);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(12);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queue.remove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54075" lvl="1">
              <a:buFontTx/>
              <a:buNone/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endParaRPr lang="en-US" altLang="en-US" sz="800" dirty="0">
              <a:latin typeface="Courier New" pitchFamily="49" charset="0"/>
              <a:cs typeface="Courier New" pitchFamily="49" charset="0"/>
            </a:endParaRPr>
          </a:p>
          <a:p>
            <a:pPr marL="854075" lvl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/>
              <a:t>How efficient is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en-US" dirty="0"/>
              <a:t>? 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altLang="en-US" dirty="0"/>
              <a:t>? 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altLang="en-US" dirty="0"/>
              <a:t>?</a:t>
            </a:r>
          </a:p>
          <a:p>
            <a:pPr marL="1143000" lvl="2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>
                <a:cs typeface="Courier New" pitchFamily="49" charset="0"/>
              </a:rPr>
              <a:t>O(1), </a:t>
            </a:r>
            <a:r>
              <a:rPr lang="en-US" altLang="en-US" dirty="0">
                <a:solidFill>
                  <a:srgbClr val="A50021"/>
                </a:solidFill>
                <a:cs typeface="Courier New" pitchFamily="49" charset="0"/>
              </a:rPr>
              <a:t>O(</a:t>
            </a:r>
            <a:r>
              <a:rPr lang="en-US" altLang="en-US" i="1" dirty="0">
                <a:solidFill>
                  <a:srgbClr val="A50021"/>
                </a:solidFill>
                <a:cs typeface="Courier New" pitchFamily="49" charset="0"/>
              </a:rPr>
              <a:t>N</a:t>
            </a:r>
            <a:r>
              <a:rPr lang="en-US" altLang="en-US" dirty="0">
                <a:solidFill>
                  <a:srgbClr val="A50021"/>
                </a:solidFill>
                <a:cs typeface="Courier New" pitchFamily="49" charset="0"/>
              </a:rPr>
              <a:t>), O(</a:t>
            </a:r>
            <a:r>
              <a:rPr lang="en-US" altLang="en-US" i="1" dirty="0">
                <a:solidFill>
                  <a:srgbClr val="A50021"/>
                </a:solidFill>
                <a:cs typeface="Courier New" pitchFamily="49" charset="0"/>
              </a:rPr>
              <a:t>N</a:t>
            </a:r>
            <a:r>
              <a:rPr lang="en-US" altLang="en-US" dirty="0">
                <a:solidFill>
                  <a:srgbClr val="A50021"/>
                </a:solidFill>
                <a:cs typeface="Courier New" pitchFamily="49" charset="0"/>
              </a:rPr>
              <a:t>)</a:t>
            </a:r>
          </a:p>
          <a:p>
            <a:pPr marL="1143000" lvl="2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>
                <a:cs typeface="Courier New" pitchFamily="49" charset="0"/>
              </a:rPr>
              <a:t>(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altLang="en-US" dirty="0">
                <a:cs typeface="Courier New" pitchFamily="49" charset="0"/>
              </a:rPr>
              <a:t> must loop over the array; 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altLang="en-US" dirty="0">
                <a:cs typeface="Courier New" pitchFamily="49" charset="0"/>
              </a:rPr>
              <a:t> must shift elements)</a:t>
            </a:r>
          </a:p>
        </p:txBody>
      </p:sp>
      <p:graphicFrame>
        <p:nvGraphicFramePr>
          <p:cNvPr id="5304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712291"/>
              </p:ext>
            </p:extLst>
          </p:nvPr>
        </p:nvGraphicFramePr>
        <p:xfrm>
          <a:off x="3276600" y="3276600"/>
          <a:ext cx="5562598" cy="1493520"/>
        </p:xfrm>
        <a:graphic>
          <a:graphicData uri="http://schemas.openxmlformats.org/drawingml/2006/table">
            <a:tbl>
              <a:tblPr firstRow="1"/>
              <a:tblGrid>
                <a:gridCol w="77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9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2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86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86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86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9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Sorted array?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077200" cy="5181600"/>
          </a:xfrm>
        </p:spPr>
        <p:txBody>
          <a:bodyPr/>
          <a:lstStyle/>
          <a:p>
            <a:pPr marL="460375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/>
              <a:t>Consider using a </a:t>
            </a:r>
            <a:r>
              <a:rPr lang="en-US" altLang="en-US" i="1" dirty="0"/>
              <a:t>sorted</a:t>
            </a:r>
            <a:r>
              <a:rPr lang="en-US" altLang="en-US" dirty="0"/>
              <a:t> array to implement a priority queue.</a:t>
            </a:r>
          </a:p>
          <a:p>
            <a:pPr marL="854075" lvl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en-US" dirty="0"/>
              <a:t>:	Store it in the proper index to maintain sorted order.</a:t>
            </a:r>
          </a:p>
          <a:p>
            <a:pPr marL="854075" lvl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altLang="en-US" dirty="0"/>
              <a:t>:	Minimum element is in index [0].</a:t>
            </a:r>
          </a:p>
          <a:p>
            <a:pPr marL="854075" lvl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altLang="en-US" dirty="0"/>
              <a:t>:	Shift elements to remove min from index [0].</a:t>
            </a:r>
          </a:p>
          <a:p>
            <a:pPr marL="854075" lvl="1">
              <a:buFontTx/>
              <a:buNone/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endParaRPr lang="en-US" altLang="en-US" sz="800" dirty="0">
              <a:latin typeface="Courier New" pitchFamily="49" charset="0"/>
              <a:cs typeface="Courier New" pitchFamily="49" charset="0"/>
            </a:endParaRPr>
          </a:p>
          <a:p>
            <a:pPr marL="854075" lvl="1">
              <a:buFontTx/>
              <a:buNone/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(9);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(23);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(8);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(-3);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(49);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(12);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queue.remove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54075" lvl="1">
              <a:buFontTx/>
              <a:buNone/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endParaRPr lang="en-US" altLang="en-US" sz="800" dirty="0">
              <a:latin typeface="Courier New" pitchFamily="49" charset="0"/>
              <a:cs typeface="Courier New" pitchFamily="49" charset="0"/>
            </a:endParaRPr>
          </a:p>
          <a:p>
            <a:pPr marL="854075" lvl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/>
              <a:t>How efficient is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en-US" dirty="0"/>
              <a:t>? 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altLang="en-US" dirty="0"/>
              <a:t>? 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altLang="en-US" dirty="0"/>
              <a:t>?</a:t>
            </a:r>
          </a:p>
          <a:p>
            <a:pPr marL="1143000" lvl="2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>
                <a:solidFill>
                  <a:srgbClr val="A50021"/>
                </a:solidFill>
                <a:cs typeface="Courier New" pitchFamily="49" charset="0"/>
              </a:rPr>
              <a:t>O(</a:t>
            </a:r>
            <a:r>
              <a:rPr lang="en-US" altLang="en-US" i="1" dirty="0">
                <a:solidFill>
                  <a:srgbClr val="A50021"/>
                </a:solidFill>
                <a:cs typeface="Courier New" pitchFamily="49" charset="0"/>
              </a:rPr>
              <a:t>N</a:t>
            </a:r>
            <a:r>
              <a:rPr lang="en-US" altLang="en-US" dirty="0">
                <a:solidFill>
                  <a:srgbClr val="A50021"/>
                </a:solidFill>
                <a:cs typeface="Courier New" pitchFamily="49" charset="0"/>
              </a:rPr>
              <a:t>), </a:t>
            </a:r>
            <a:r>
              <a:rPr lang="en-US" altLang="en-US" dirty="0">
                <a:cs typeface="Courier New" pitchFamily="49" charset="0"/>
              </a:rPr>
              <a:t>O(1), </a:t>
            </a:r>
            <a:r>
              <a:rPr lang="en-US" altLang="en-US" dirty="0">
                <a:solidFill>
                  <a:srgbClr val="A50021"/>
                </a:solidFill>
                <a:cs typeface="Courier New" pitchFamily="49" charset="0"/>
              </a:rPr>
              <a:t>O(</a:t>
            </a:r>
            <a:r>
              <a:rPr lang="en-US" altLang="en-US" i="1" dirty="0">
                <a:solidFill>
                  <a:srgbClr val="A50021"/>
                </a:solidFill>
                <a:cs typeface="Courier New" pitchFamily="49" charset="0"/>
              </a:rPr>
              <a:t>N</a:t>
            </a:r>
            <a:r>
              <a:rPr lang="en-US" altLang="en-US" dirty="0">
                <a:solidFill>
                  <a:srgbClr val="A50021"/>
                </a:solidFill>
                <a:cs typeface="Courier New" pitchFamily="49" charset="0"/>
              </a:rPr>
              <a:t>)</a:t>
            </a:r>
          </a:p>
          <a:p>
            <a:pPr marL="1143000" lvl="2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>
                <a:cs typeface="Courier New" pitchFamily="49" charset="0"/>
              </a:rPr>
              <a:t>(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en-US" dirty="0">
                <a:cs typeface="Courier New" pitchFamily="49" charset="0"/>
              </a:rPr>
              <a:t> and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altLang="en-US" dirty="0">
                <a:cs typeface="Courier New" pitchFamily="49" charset="0"/>
              </a:rPr>
              <a:t> must shift elements)</a:t>
            </a:r>
          </a:p>
        </p:txBody>
      </p:sp>
      <p:graphicFrame>
        <p:nvGraphicFramePr>
          <p:cNvPr id="5314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594774"/>
              </p:ext>
            </p:extLst>
          </p:nvPr>
        </p:nvGraphicFramePr>
        <p:xfrm>
          <a:off x="3276599" y="3276600"/>
          <a:ext cx="5715000" cy="1188720"/>
        </p:xfrm>
        <a:graphic>
          <a:graphicData uri="http://schemas.openxmlformats.org/drawingml/2006/table">
            <a:tbl>
              <a:tblPr firstRow="1"/>
              <a:tblGrid>
                <a:gridCol w="797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4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7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17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17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51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1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1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list?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8382000" cy="5181600"/>
          </a:xfrm>
        </p:spPr>
        <p:txBody>
          <a:bodyPr>
            <a:normAutofit/>
          </a:bodyPr>
          <a:lstStyle/>
          <a:p>
            <a:pPr marL="460375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/>
              <a:t>Consider using a doubly linked list to implement a priority queue.</a:t>
            </a:r>
          </a:p>
          <a:p>
            <a:pPr marL="854075" lvl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en-US" dirty="0"/>
              <a:t>:		Store it at the end of the linked list.</a:t>
            </a:r>
          </a:p>
          <a:p>
            <a:pPr marL="854075" lvl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altLang="en-US" dirty="0"/>
              <a:t>:	Loop over elements to find minimum element.</a:t>
            </a:r>
          </a:p>
          <a:p>
            <a:pPr marL="854075" lvl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altLang="en-US" dirty="0"/>
              <a:t>:	Loop over elements to find min.  Unlink to remove.</a:t>
            </a:r>
          </a:p>
          <a:p>
            <a:pPr marL="854075" lvl="1">
              <a:buFontTx/>
              <a:buNone/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endParaRPr lang="en-US" altLang="en-US" sz="800" dirty="0">
              <a:latin typeface="Courier New" pitchFamily="49" charset="0"/>
              <a:cs typeface="Courier New" pitchFamily="49" charset="0"/>
            </a:endParaRPr>
          </a:p>
          <a:p>
            <a:pPr marL="854075" lvl="1">
              <a:buFontTx/>
              <a:buNone/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(9);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(23);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(8);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(-3);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(49);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queue.add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(12);</a:t>
            </a:r>
            <a:br>
              <a:rPr lang="en-US" alt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queue.remove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54075" lvl="1">
              <a:buFontTx/>
              <a:buNone/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endParaRPr lang="en-US" altLang="en-US" sz="800" dirty="0">
              <a:latin typeface="Courier New" pitchFamily="49" charset="0"/>
              <a:cs typeface="Courier New" pitchFamily="49" charset="0"/>
            </a:endParaRPr>
          </a:p>
          <a:p>
            <a:pPr marL="854075" lvl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/>
              <a:t>How efficient is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en-US" dirty="0"/>
              <a:t>? 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altLang="en-US" dirty="0"/>
              <a:t>? 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altLang="en-US" dirty="0"/>
              <a:t>?</a:t>
            </a:r>
          </a:p>
          <a:p>
            <a:pPr marL="1143000" lvl="2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>
                <a:cs typeface="Courier New" pitchFamily="49" charset="0"/>
              </a:rPr>
              <a:t>O(1), </a:t>
            </a:r>
            <a:r>
              <a:rPr lang="en-US" altLang="en-US" dirty="0">
                <a:solidFill>
                  <a:srgbClr val="A50021"/>
                </a:solidFill>
                <a:cs typeface="Courier New" pitchFamily="49" charset="0"/>
              </a:rPr>
              <a:t>O(</a:t>
            </a:r>
            <a:r>
              <a:rPr lang="en-US" altLang="en-US" i="1" dirty="0">
                <a:solidFill>
                  <a:srgbClr val="A50021"/>
                </a:solidFill>
                <a:cs typeface="Courier New" pitchFamily="49" charset="0"/>
              </a:rPr>
              <a:t>N</a:t>
            </a:r>
            <a:r>
              <a:rPr lang="en-US" altLang="en-US" dirty="0">
                <a:solidFill>
                  <a:srgbClr val="A50021"/>
                </a:solidFill>
                <a:cs typeface="Courier New" pitchFamily="49" charset="0"/>
              </a:rPr>
              <a:t>), O(</a:t>
            </a:r>
            <a:r>
              <a:rPr lang="en-US" altLang="en-US" i="1" dirty="0">
                <a:solidFill>
                  <a:srgbClr val="A50021"/>
                </a:solidFill>
                <a:cs typeface="Courier New" pitchFamily="49" charset="0"/>
              </a:rPr>
              <a:t>N</a:t>
            </a:r>
            <a:r>
              <a:rPr lang="en-US" altLang="en-US" dirty="0">
                <a:solidFill>
                  <a:srgbClr val="A50021"/>
                </a:solidFill>
                <a:cs typeface="Courier New" pitchFamily="49" charset="0"/>
              </a:rPr>
              <a:t>)</a:t>
            </a:r>
          </a:p>
          <a:p>
            <a:pPr marL="1143000" lvl="2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>
                <a:cs typeface="Courier New" pitchFamily="49" charset="0"/>
              </a:rPr>
              <a:t>(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peek</a:t>
            </a:r>
            <a:r>
              <a:rPr lang="en-US" altLang="en-US" dirty="0">
                <a:cs typeface="Courier New" pitchFamily="49" charset="0"/>
              </a:rPr>
              <a:t> and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altLang="en-US" dirty="0">
                <a:cs typeface="Courier New" pitchFamily="49" charset="0"/>
              </a:rPr>
              <a:t> must loop over the linked list)</a:t>
            </a:r>
          </a:p>
        </p:txBody>
      </p:sp>
      <p:graphicFrame>
        <p:nvGraphicFramePr>
          <p:cNvPr id="532484" name="Group 4"/>
          <p:cNvGraphicFramePr>
            <a:graphicFrameLocks noGrp="1"/>
          </p:cNvGraphicFramePr>
          <p:nvPr/>
        </p:nvGraphicFramePr>
        <p:xfrm>
          <a:off x="4225925" y="3262313"/>
          <a:ext cx="457200" cy="39624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2490" name="Line 10"/>
          <p:cNvSpPr>
            <a:spLocks noChangeShapeType="1"/>
          </p:cNvSpPr>
          <p:nvPr/>
        </p:nvSpPr>
        <p:spPr bwMode="auto">
          <a:xfrm flipV="1">
            <a:off x="4683125" y="3471863"/>
            <a:ext cx="3048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32491" name="Group 11"/>
          <p:cNvGraphicFramePr>
            <a:graphicFrameLocks noGrp="1"/>
          </p:cNvGraphicFramePr>
          <p:nvPr/>
        </p:nvGraphicFramePr>
        <p:xfrm>
          <a:off x="4987925" y="3276600"/>
          <a:ext cx="457200" cy="70104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2497" name="Line 17"/>
          <p:cNvSpPr>
            <a:spLocks noChangeShapeType="1"/>
          </p:cNvSpPr>
          <p:nvPr/>
        </p:nvSpPr>
        <p:spPr bwMode="auto">
          <a:xfrm flipV="1">
            <a:off x="5445125" y="34861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32498" name="Group 18"/>
          <p:cNvGraphicFramePr>
            <a:graphicFrameLocks noGrp="1"/>
          </p:cNvGraphicFramePr>
          <p:nvPr/>
        </p:nvGraphicFramePr>
        <p:xfrm>
          <a:off x="5749925" y="3276600"/>
          <a:ext cx="457200" cy="39624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2504" name="Line 24"/>
          <p:cNvSpPr>
            <a:spLocks noChangeShapeType="1"/>
          </p:cNvSpPr>
          <p:nvPr/>
        </p:nvSpPr>
        <p:spPr bwMode="auto">
          <a:xfrm flipV="1">
            <a:off x="6207125" y="34861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32505" name="Group 25"/>
          <p:cNvGraphicFramePr>
            <a:graphicFrameLocks noGrp="1"/>
          </p:cNvGraphicFramePr>
          <p:nvPr/>
        </p:nvGraphicFramePr>
        <p:xfrm>
          <a:off x="6511925" y="3276600"/>
          <a:ext cx="457200" cy="39624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2511" name="Line 31"/>
          <p:cNvSpPr>
            <a:spLocks noChangeShapeType="1"/>
          </p:cNvSpPr>
          <p:nvPr/>
        </p:nvSpPr>
        <p:spPr bwMode="auto">
          <a:xfrm flipV="1">
            <a:off x="6969125" y="34861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32512" name="Group 32"/>
          <p:cNvGraphicFramePr>
            <a:graphicFrameLocks noGrp="1"/>
          </p:cNvGraphicFramePr>
          <p:nvPr/>
        </p:nvGraphicFramePr>
        <p:xfrm>
          <a:off x="7273925" y="3276600"/>
          <a:ext cx="457200" cy="70104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2518" name="Line 38"/>
          <p:cNvSpPr>
            <a:spLocks noChangeShapeType="1"/>
          </p:cNvSpPr>
          <p:nvPr/>
        </p:nvSpPr>
        <p:spPr bwMode="auto">
          <a:xfrm flipV="1">
            <a:off x="7731125" y="34861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32519" name="Group 39"/>
          <p:cNvGraphicFramePr>
            <a:graphicFrameLocks noGrp="1"/>
          </p:cNvGraphicFramePr>
          <p:nvPr/>
        </p:nvGraphicFramePr>
        <p:xfrm>
          <a:off x="8035925" y="3276600"/>
          <a:ext cx="457200" cy="70104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2525" name="Text Box 45"/>
          <p:cNvSpPr txBox="1">
            <a:spLocks noChangeArrowheads="1"/>
          </p:cNvSpPr>
          <p:nvPr/>
        </p:nvSpPr>
        <p:spPr bwMode="auto">
          <a:xfrm>
            <a:off x="3895725" y="3824288"/>
            <a:ext cx="650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alibri" pitchFamily="34" charset="0"/>
              </a:rPr>
              <a:t>front</a:t>
            </a:r>
          </a:p>
        </p:txBody>
      </p:sp>
      <p:sp>
        <p:nvSpPr>
          <p:cNvPr id="532526" name="Text Box 46"/>
          <p:cNvSpPr txBox="1">
            <a:spLocks noChangeArrowheads="1"/>
          </p:cNvSpPr>
          <p:nvPr/>
        </p:nvSpPr>
        <p:spPr bwMode="auto">
          <a:xfrm>
            <a:off x="8301038" y="3824288"/>
            <a:ext cx="614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alibri" pitchFamily="34" charset="0"/>
              </a:rPr>
              <a:t>back</a:t>
            </a:r>
          </a:p>
        </p:txBody>
      </p:sp>
      <p:sp>
        <p:nvSpPr>
          <p:cNvPr id="532527" name="Line 47"/>
          <p:cNvSpPr>
            <a:spLocks noChangeShapeType="1"/>
          </p:cNvSpPr>
          <p:nvPr/>
        </p:nvSpPr>
        <p:spPr bwMode="auto">
          <a:xfrm flipV="1">
            <a:off x="4191000" y="365760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8" name="Line 48"/>
          <p:cNvSpPr>
            <a:spLocks noChangeShapeType="1"/>
          </p:cNvSpPr>
          <p:nvPr/>
        </p:nvSpPr>
        <p:spPr bwMode="auto">
          <a:xfrm flipH="1" flipV="1">
            <a:off x="8458200" y="365760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2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2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3942</TotalTime>
  <Words>1194</Words>
  <Application>Microsoft Office PowerPoint</Application>
  <PresentationFormat>On-screen Show (4:3)</PresentationFormat>
  <Paragraphs>427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</vt:lpstr>
      <vt:lpstr>Courier New</vt:lpstr>
      <vt:lpstr>Tahoma</vt:lpstr>
      <vt:lpstr>Verdana</vt:lpstr>
      <vt:lpstr>Adjacency</vt:lpstr>
      <vt:lpstr>Building Java Programs Chapter 18</vt:lpstr>
      <vt:lpstr>Priority Queues and Heaps</vt:lpstr>
      <vt:lpstr>Question</vt:lpstr>
      <vt:lpstr>Prioritization problems</vt:lpstr>
      <vt:lpstr>Priority Queue ADT</vt:lpstr>
      <vt:lpstr>So how do we implement it?  </vt:lpstr>
      <vt:lpstr>Unfilled array?</vt:lpstr>
      <vt:lpstr>Sorted array?</vt:lpstr>
      <vt:lpstr>Linked list?</vt:lpstr>
      <vt:lpstr>Sorted linked list?</vt:lpstr>
      <vt:lpstr>Binary search tree?</vt:lpstr>
      <vt:lpstr>Unbalanced binary tree</vt:lpstr>
      <vt:lpstr>Heaps</vt:lpstr>
      <vt:lpstr>Heap ordering</vt:lpstr>
      <vt:lpstr>Which are min-heaps?</vt:lpstr>
      <vt:lpstr>Heap height and runtime</vt:lpstr>
      <vt:lpstr>The add operation</vt:lpstr>
      <vt:lpstr>The add operation</vt:lpstr>
      <vt:lpstr>"Bubbling up" a node</vt:lpstr>
      <vt:lpstr>Bubble-up exercise</vt:lpstr>
      <vt:lpstr>The peek operation</vt:lpstr>
      <vt:lpstr>The remove operation</vt:lpstr>
      <vt:lpstr>The remove operation</vt:lpstr>
      <vt:lpstr>"Bubbling down" a node</vt:lpstr>
      <vt:lpstr>Bubble-down exercise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Java</cp:keywords>
  <dc:description>CS145</dc:description>
  <cp:lastModifiedBy>Michael Wood</cp:lastModifiedBy>
  <cp:revision>1</cp:revision>
  <dcterms:created xsi:type="dcterms:W3CDTF">2008-06-28T20:57:21Z</dcterms:created>
  <dcterms:modified xsi:type="dcterms:W3CDTF">2020-06-01T15:57:59Z</dcterms:modified>
</cp:coreProperties>
</file>