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8" r:id="rId2"/>
    <p:sldId id="304" r:id="rId3"/>
    <p:sldId id="381" r:id="rId4"/>
    <p:sldId id="382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38" r:id="rId18"/>
    <p:sldId id="400" r:id="rId19"/>
    <p:sldId id="399" r:id="rId20"/>
    <p:sldId id="339" r:id="rId21"/>
    <p:sldId id="371" r:id="rId22"/>
    <p:sldId id="405" r:id="rId23"/>
    <p:sldId id="402" r:id="rId24"/>
    <p:sldId id="404" r:id="rId25"/>
    <p:sldId id="406" r:id="rId26"/>
    <p:sldId id="407" r:id="rId27"/>
    <p:sldId id="408" r:id="rId28"/>
    <p:sldId id="409" r:id="rId29"/>
    <p:sldId id="401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85" r:id="rId38"/>
    <p:sldId id="384" r:id="rId39"/>
    <p:sldId id="386" r:id="rId4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FF"/>
    <a:srgbClr val="FF9900"/>
    <a:srgbClr val="008000"/>
    <a:srgbClr val="800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70746" autoAdjust="0"/>
  </p:normalViewPr>
  <p:slideViewPr>
    <p:cSldViewPr>
      <p:cViewPr varScale="1">
        <p:scale>
          <a:sx n="47" d="100"/>
          <a:sy n="47" d="100"/>
        </p:scale>
        <p:origin x="1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0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05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72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module-summary.html" TargetMode="External"/><Relationship Id="rId2" Type="http://schemas.openxmlformats.org/officeDocument/2006/relationships/hyperlink" Target="https://docs.oracle.com/en/java/javase/11/docs/api/java.base/java/util/Priority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util/package-summary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1/docs/api/java.base/java/util/Queue.html" TargetMode="External"/><Relationship Id="rId3" Type="http://schemas.openxmlformats.org/officeDocument/2006/relationships/hyperlink" Target="https://docs.oracle.com/en/java/javase/11/docs/api/java.base/java/util/AbstractCollection.html" TargetMode="External"/><Relationship Id="rId7" Type="http://schemas.openxmlformats.org/officeDocument/2006/relationships/hyperlink" Target="https://docs.oracle.com/en/java/javase/11/docs/api/java.base/java/util/Collection.html" TargetMode="External"/><Relationship Id="rId2" Type="http://schemas.openxmlformats.org/officeDocument/2006/relationships/hyperlink" Target="https://docs.oracle.com/en/java/javase/11/docs/api/java.base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java/javase/11/docs/api/java.base/java/lang/Iterable.html" TargetMode="External"/><Relationship Id="rId5" Type="http://schemas.openxmlformats.org/officeDocument/2006/relationships/hyperlink" Target="https://docs.oracle.com/en/java/javase/11/docs/api/java.base/java/io/Serializable.html" TargetMode="External"/><Relationship Id="rId4" Type="http://schemas.openxmlformats.org/officeDocument/2006/relationships/hyperlink" Target="https://docs.oracle.com/en/java/javase/11/docs/api/java.base/java/util/AbstractQueu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io/Serializable.html" TargetMode="External"/><Relationship Id="rId2" Type="http://schemas.openxmlformats.org/officeDocument/2006/relationships/hyperlink" Target="https://docs.oracle.com/en/java/javase/11/docs/api/java.base/java/util/AbstractQueu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18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Data Structures:</a:t>
            </a:r>
            <a:br>
              <a:rPr lang="en-US" altLang="en-US" dirty="0"/>
            </a:br>
            <a:r>
              <a:rPr lang="en-US" altLang="en-US" dirty="0"/>
              <a:t>Hashing and Heaps</a:t>
            </a:r>
          </a:p>
        </p:txBody>
      </p:sp>
    </p:spTree>
    <p:extLst>
      <p:ext uri="{BB962C8B-B14F-4D97-AF65-F5344CB8AC3E}">
        <p14:creationId xmlns:p14="http://schemas.microsoft.com/office/powerpoint/2010/main" val="20981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add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Adds the given value to this priority queue in order.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(int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elements[size + 1] = value;  </a:t>
            </a: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add as rightmost leaf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"bubble up" as necessary to fix ordering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int index = size + 1;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boolean found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while (!found &amp;&amp; hasParent(index))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int parent = parent(index);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if (elements[index] &lt; elements[parent])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swap(elements, index, parent(index));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index = parent(index);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found = true;  // found proper location; stop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size++;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74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Resizing a heap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our array heap runs out of space?</a:t>
            </a:r>
          </a:p>
          <a:p>
            <a:pPr lvl="1"/>
            <a:r>
              <a:rPr lang="en-US" altLang="en-US"/>
              <a:t>We must enlarge it.</a:t>
            </a:r>
          </a:p>
          <a:p>
            <a:pPr lvl="1"/>
            <a:r>
              <a:rPr lang="en-US" altLang="en-US"/>
              <a:t>When enlarging hash sets, we needed to carefully rehash the data.</a:t>
            </a:r>
          </a:p>
          <a:p>
            <a:pPr lvl="1"/>
            <a:r>
              <a:rPr lang="en-US" altLang="en-US"/>
              <a:t>What must we do here?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(We can simply copy the data</a:t>
            </a:r>
            <a:br>
              <a:rPr lang="en-US" altLang="en-US"/>
            </a:br>
            <a:r>
              <a:rPr lang="en-US" altLang="en-US"/>
              <a:t>into a larger array.)</a:t>
            </a:r>
          </a:p>
        </p:txBody>
      </p:sp>
      <p:pic>
        <p:nvPicPr>
          <p:cNvPr id="558084" name="Picture 4" descr="heap-array-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47950"/>
            <a:ext cx="4876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Modified add code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Adds the given value to this priority queue in order.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 resize to enlarge the heap if necessary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if (size ==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elements.length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- 1)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elements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Arrays.copyOf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(elements,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                         2 *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elements.length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06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peek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Let's write code to retrieve the minimum element in the heap: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public int </a:t>
            </a:r>
            <a:r>
              <a:rPr lang="en-US" altLang="en-US" sz="1800" b="1">
                <a:latin typeface="Courier New" pitchFamily="49" charset="0"/>
              </a:rPr>
              <a:t>peek</a:t>
            </a:r>
            <a:r>
              <a:rPr lang="en-US" altLang="en-US" sz="180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...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}</a:t>
            </a:r>
            <a:endParaRPr lang="en-US" altLang="en-US" sz="1800"/>
          </a:p>
        </p:txBody>
      </p:sp>
      <p:sp>
        <p:nvSpPr>
          <p:cNvPr id="560132" name="Oval 27"/>
          <p:cNvSpPr>
            <a:spLocks noChangeAspect="1" noChangeArrowheads="1"/>
          </p:cNvSpPr>
          <p:nvPr/>
        </p:nvSpPr>
        <p:spPr bwMode="auto">
          <a:xfrm>
            <a:off x="57150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60133" name="Oval 28"/>
          <p:cNvSpPr>
            <a:spLocks noChangeAspect="1" noChangeArrowheads="1"/>
          </p:cNvSpPr>
          <p:nvPr/>
        </p:nvSpPr>
        <p:spPr bwMode="auto">
          <a:xfrm>
            <a:off x="41148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60134" name="Oval 29"/>
          <p:cNvSpPr>
            <a:spLocks noChangeAspect="1" noChangeArrowheads="1"/>
          </p:cNvSpPr>
          <p:nvPr/>
        </p:nvSpPr>
        <p:spPr bwMode="auto">
          <a:xfrm>
            <a:off x="27432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60135" name="Oval 30"/>
          <p:cNvSpPr>
            <a:spLocks noChangeAspect="1"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60136" name="Oval 31"/>
          <p:cNvSpPr>
            <a:spLocks noChangeAspect="1" noChangeArrowheads="1"/>
          </p:cNvSpPr>
          <p:nvPr/>
        </p:nvSpPr>
        <p:spPr bwMode="auto">
          <a:xfrm>
            <a:off x="3505200" y="3657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sp>
        <p:nvSpPr>
          <p:cNvPr id="560137" name="Oval 32"/>
          <p:cNvSpPr>
            <a:spLocks noChangeAspect="1" noChangeArrowheads="1"/>
          </p:cNvSpPr>
          <p:nvPr/>
        </p:nvSpPr>
        <p:spPr bwMode="auto">
          <a:xfrm>
            <a:off x="4343400" y="28194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60138" name="AutoShape 33"/>
          <p:cNvCxnSpPr>
            <a:cxnSpLocks noChangeShapeType="1"/>
            <a:stCxn id="560137" idx="3"/>
            <a:endCxn id="560136" idx="0"/>
          </p:cNvCxnSpPr>
          <p:nvPr/>
        </p:nvCxnSpPr>
        <p:spPr bwMode="auto">
          <a:xfrm flipH="1">
            <a:off x="3771900" y="3294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0139" name="AutoShape 34"/>
          <p:cNvCxnSpPr>
            <a:cxnSpLocks noChangeShapeType="1"/>
            <a:stCxn id="560137" idx="5"/>
            <a:endCxn id="560135" idx="0"/>
          </p:cNvCxnSpPr>
          <p:nvPr/>
        </p:nvCxnSpPr>
        <p:spPr bwMode="auto">
          <a:xfrm>
            <a:off x="4799013" y="3294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0140" name="AutoShape 35"/>
          <p:cNvCxnSpPr>
            <a:cxnSpLocks noChangeShapeType="1"/>
            <a:stCxn id="560135" idx="5"/>
            <a:endCxn id="560132" idx="0"/>
          </p:cNvCxnSpPr>
          <p:nvPr/>
        </p:nvCxnSpPr>
        <p:spPr bwMode="auto">
          <a:xfrm>
            <a:off x="5789613" y="4132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0141" name="AutoShape 36"/>
          <p:cNvCxnSpPr>
            <a:cxnSpLocks noChangeShapeType="1"/>
            <a:stCxn id="560136" idx="3"/>
            <a:endCxn id="560134" idx="0"/>
          </p:cNvCxnSpPr>
          <p:nvPr/>
        </p:nvCxnSpPr>
        <p:spPr bwMode="auto">
          <a:xfrm flipH="1">
            <a:off x="3009900" y="4132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0142" name="AutoShape 37"/>
          <p:cNvCxnSpPr>
            <a:cxnSpLocks noChangeShapeType="1"/>
            <a:stCxn id="560136" idx="5"/>
            <a:endCxn id="560133" idx="0"/>
          </p:cNvCxnSpPr>
          <p:nvPr/>
        </p:nvCxnSpPr>
        <p:spPr bwMode="auto">
          <a:xfrm>
            <a:off x="3960813" y="41322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0143" name="Oval 38"/>
          <p:cNvSpPr>
            <a:spLocks noChangeAspect="1" noChangeArrowheads="1"/>
          </p:cNvSpPr>
          <p:nvPr/>
        </p:nvSpPr>
        <p:spPr bwMode="auto">
          <a:xfrm>
            <a:off x="2286000" y="5334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60144" name="AutoShape 39"/>
          <p:cNvCxnSpPr>
            <a:cxnSpLocks noChangeShapeType="1"/>
            <a:stCxn id="560134" idx="3"/>
            <a:endCxn id="560143" idx="0"/>
          </p:cNvCxnSpPr>
          <p:nvPr/>
        </p:nvCxnSpPr>
        <p:spPr bwMode="auto">
          <a:xfrm flipH="1">
            <a:off x="2533650" y="4970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0145" name="Oval 40"/>
          <p:cNvSpPr>
            <a:spLocks noChangeAspect="1" noChangeArrowheads="1"/>
          </p:cNvSpPr>
          <p:nvPr/>
        </p:nvSpPr>
        <p:spPr bwMode="auto">
          <a:xfrm>
            <a:off x="3124200" y="5334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60146" name="AutoShape 41"/>
          <p:cNvCxnSpPr>
            <a:cxnSpLocks noChangeShapeType="1"/>
            <a:stCxn id="560134" idx="5"/>
            <a:endCxn id="560145" idx="0"/>
          </p:cNvCxnSpPr>
          <p:nvPr/>
        </p:nvCxnSpPr>
        <p:spPr bwMode="auto">
          <a:xfrm>
            <a:off x="3198813" y="4970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0147" name="Oval 42"/>
          <p:cNvSpPr>
            <a:spLocks noChangeAspect="1" noChangeArrowheads="1"/>
          </p:cNvSpPr>
          <p:nvPr/>
        </p:nvSpPr>
        <p:spPr bwMode="auto">
          <a:xfrm>
            <a:off x="49530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60148" name="AutoShape 43"/>
          <p:cNvCxnSpPr>
            <a:cxnSpLocks noChangeShapeType="1"/>
            <a:stCxn id="560135" idx="3"/>
            <a:endCxn id="560147" idx="0"/>
          </p:cNvCxnSpPr>
          <p:nvPr/>
        </p:nvCxnSpPr>
        <p:spPr bwMode="auto">
          <a:xfrm flipH="1">
            <a:off x="5219700" y="4132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0149" name="Oval 44"/>
          <p:cNvSpPr>
            <a:spLocks noChangeAspect="1" noChangeArrowheads="1"/>
          </p:cNvSpPr>
          <p:nvPr/>
        </p:nvSpPr>
        <p:spPr bwMode="auto">
          <a:xfrm>
            <a:off x="3810000" y="5334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60150" name="AutoShape 45"/>
          <p:cNvCxnSpPr>
            <a:cxnSpLocks noChangeShapeType="1"/>
            <a:stCxn id="560133" idx="3"/>
            <a:endCxn id="560149" idx="0"/>
          </p:cNvCxnSpPr>
          <p:nvPr/>
        </p:nvCxnSpPr>
        <p:spPr bwMode="auto">
          <a:xfrm flipH="1">
            <a:off x="4057650" y="49704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0151" name="Oval 46"/>
          <p:cNvSpPr>
            <a:spLocks noChangeAspect="1"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cxnSp>
        <p:nvCxnSpPr>
          <p:cNvPr id="560152" name="AutoShape 47"/>
          <p:cNvCxnSpPr>
            <a:cxnSpLocks noChangeShapeType="1"/>
            <a:stCxn id="560133" idx="5"/>
            <a:endCxn id="560151" idx="0"/>
          </p:cNvCxnSpPr>
          <p:nvPr/>
        </p:nvCxnSpPr>
        <p:spPr bwMode="auto">
          <a:xfrm>
            <a:off x="4570413" y="49704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929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peek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Returns the minimum element in this priority queue.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precondition: queue is not empty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public int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return elements[1];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4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remove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Let's write code to remove the minimum element in the heap: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public int </a:t>
            </a:r>
            <a:r>
              <a:rPr lang="en-US" altLang="en-US" sz="1800" b="1">
                <a:latin typeface="Courier New" pitchFamily="49" charset="0"/>
              </a:rPr>
              <a:t>remove</a:t>
            </a:r>
            <a:r>
              <a:rPr lang="en-US" altLang="en-US" sz="180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...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}</a:t>
            </a:r>
            <a:endParaRPr lang="en-US" altLang="en-US" sz="1800"/>
          </a:p>
        </p:txBody>
      </p:sp>
      <p:sp>
        <p:nvSpPr>
          <p:cNvPr id="562180" name="Oval 4"/>
          <p:cNvSpPr>
            <a:spLocks noChangeAspect="1" noChangeArrowheads="1"/>
          </p:cNvSpPr>
          <p:nvPr/>
        </p:nvSpPr>
        <p:spPr bwMode="auto">
          <a:xfrm>
            <a:off x="373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62181" name="Oval 5"/>
          <p:cNvSpPr>
            <a:spLocks noChangeAspect="1" noChangeArrowheads="1"/>
          </p:cNvSpPr>
          <p:nvPr/>
        </p:nvSpPr>
        <p:spPr bwMode="auto">
          <a:xfrm>
            <a:off x="2057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62182" name="Oval 6"/>
          <p:cNvSpPr>
            <a:spLocks noChangeAspect="1" noChangeArrowheads="1"/>
          </p:cNvSpPr>
          <p:nvPr/>
        </p:nvSpPr>
        <p:spPr bwMode="auto">
          <a:xfrm>
            <a:off x="68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62183" name="Oval 7"/>
          <p:cNvSpPr>
            <a:spLocks noChangeAspect="1" noChangeArrowheads="1"/>
          </p:cNvSpPr>
          <p:nvPr/>
        </p:nvSpPr>
        <p:spPr bwMode="auto">
          <a:xfrm>
            <a:off x="3352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62184" name="Oval 8"/>
          <p:cNvSpPr>
            <a:spLocks noChangeAspect="1"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62185" name="Oval 9"/>
          <p:cNvSpPr>
            <a:spLocks noChangeAspect="1" noChangeArrowheads="1"/>
          </p:cNvSpPr>
          <p:nvPr/>
        </p:nvSpPr>
        <p:spPr bwMode="auto">
          <a:xfrm>
            <a:off x="2362200" y="3048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62186" name="AutoShape 10"/>
          <p:cNvCxnSpPr>
            <a:cxnSpLocks noChangeShapeType="1"/>
            <a:stCxn id="562185" idx="3"/>
            <a:endCxn id="562184" idx="0"/>
          </p:cNvCxnSpPr>
          <p:nvPr/>
        </p:nvCxnSpPr>
        <p:spPr bwMode="auto">
          <a:xfrm flipH="1">
            <a:off x="1714500" y="3525838"/>
            <a:ext cx="725488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187" name="AutoShape 11"/>
          <p:cNvCxnSpPr>
            <a:cxnSpLocks noChangeShapeType="1"/>
            <a:stCxn id="562185" idx="5"/>
            <a:endCxn id="562183" idx="0"/>
          </p:cNvCxnSpPr>
          <p:nvPr/>
        </p:nvCxnSpPr>
        <p:spPr bwMode="auto">
          <a:xfrm>
            <a:off x="2817813" y="3525838"/>
            <a:ext cx="8016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188" name="AutoShape 12"/>
          <p:cNvCxnSpPr>
            <a:cxnSpLocks noChangeShapeType="1"/>
            <a:stCxn id="562183" idx="5"/>
            <a:endCxn id="562180" idx="0"/>
          </p:cNvCxnSpPr>
          <p:nvPr/>
        </p:nvCxnSpPr>
        <p:spPr bwMode="auto">
          <a:xfrm>
            <a:off x="3808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189" name="AutoShape 13"/>
          <p:cNvCxnSpPr>
            <a:cxnSpLocks noChangeShapeType="1"/>
            <a:stCxn id="562184" idx="3"/>
            <a:endCxn id="562182" idx="0"/>
          </p:cNvCxnSpPr>
          <p:nvPr/>
        </p:nvCxnSpPr>
        <p:spPr bwMode="auto">
          <a:xfrm flipH="1">
            <a:off x="952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190" name="AutoShape 14"/>
          <p:cNvCxnSpPr>
            <a:cxnSpLocks noChangeShapeType="1"/>
            <a:stCxn id="562184" idx="5"/>
            <a:endCxn id="562181" idx="0"/>
          </p:cNvCxnSpPr>
          <p:nvPr/>
        </p:nvCxnSpPr>
        <p:spPr bwMode="auto">
          <a:xfrm>
            <a:off x="1903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191" name="Oval 15"/>
          <p:cNvSpPr>
            <a:spLocks noChangeAspect="1" noChangeArrowheads="1"/>
          </p:cNvSpPr>
          <p:nvPr/>
        </p:nvSpPr>
        <p:spPr bwMode="auto">
          <a:xfrm>
            <a:off x="304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62192" name="AutoShape 16"/>
          <p:cNvCxnSpPr>
            <a:cxnSpLocks noChangeShapeType="1"/>
            <a:stCxn id="562182" idx="3"/>
            <a:endCxn id="562191" idx="0"/>
          </p:cNvCxnSpPr>
          <p:nvPr/>
        </p:nvCxnSpPr>
        <p:spPr bwMode="auto">
          <a:xfrm flipH="1">
            <a:off x="552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193" name="Oval 17"/>
          <p:cNvSpPr>
            <a:spLocks noChangeAspect="1" noChangeArrowheads="1"/>
          </p:cNvSpPr>
          <p:nvPr/>
        </p:nvSpPr>
        <p:spPr bwMode="auto">
          <a:xfrm>
            <a:off x="1143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62194" name="AutoShape 18"/>
          <p:cNvCxnSpPr>
            <a:cxnSpLocks noChangeShapeType="1"/>
            <a:stCxn id="562182" idx="5"/>
            <a:endCxn id="562193" idx="0"/>
          </p:cNvCxnSpPr>
          <p:nvPr/>
        </p:nvCxnSpPr>
        <p:spPr bwMode="auto">
          <a:xfrm>
            <a:off x="1141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195" name="Oval 19"/>
          <p:cNvSpPr>
            <a:spLocks noChangeAspect="1" noChangeArrowheads="1"/>
          </p:cNvSpPr>
          <p:nvPr/>
        </p:nvSpPr>
        <p:spPr bwMode="auto">
          <a:xfrm>
            <a:off x="2971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62196" name="AutoShape 20"/>
          <p:cNvCxnSpPr>
            <a:cxnSpLocks noChangeShapeType="1"/>
            <a:stCxn id="562183" idx="3"/>
            <a:endCxn id="562195" idx="0"/>
          </p:cNvCxnSpPr>
          <p:nvPr/>
        </p:nvCxnSpPr>
        <p:spPr bwMode="auto">
          <a:xfrm flipH="1">
            <a:off x="3238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197" name="Oval 21"/>
          <p:cNvSpPr>
            <a:spLocks noChangeAspect="1" noChangeArrowheads="1"/>
          </p:cNvSpPr>
          <p:nvPr/>
        </p:nvSpPr>
        <p:spPr bwMode="auto">
          <a:xfrm>
            <a:off x="1828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62198" name="AutoShape 22"/>
          <p:cNvCxnSpPr>
            <a:cxnSpLocks noChangeShapeType="1"/>
            <a:stCxn id="562181" idx="3"/>
            <a:endCxn id="562197" idx="0"/>
          </p:cNvCxnSpPr>
          <p:nvPr/>
        </p:nvCxnSpPr>
        <p:spPr bwMode="auto">
          <a:xfrm flipH="1">
            <a:off x="2076450" y="51990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199" name="Line 23"/>
          <p:cNvSpPr>
            <a:spLocks noChangeShapeType="1"/>
          </p:cNvSpPr>
          <p:nvPr/>
        </p:nvSpPr>
        <p:spPr bwMode="auto">
          <a:xfrm>
            <a:off x="21336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200" name="Line 24"/>
          <p:cNvSpPr>
            <a:spLocks noChangeShapeType="1"/>
          </p:cNvSpPr>
          <p:nvPr/>
        </p:nvSpPr>
        <p:spPr bwMode="auto">
          <a:xfrm flipH="1">
            <a:off x="22098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201" name="Oval 25"/>
          <p:cNvSpPr>
            <a:spLocks noChangeAspect="1" noChangeArrowheads="1"/>
          </p:cNvSpPr>
          <p:nvPr/>
        </p:nvSpPr>
        <p:spPr bwMode="auto">
          <a:xfrm>
            <a:off x="830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62202" name="Oval 26"/>
          <p:cNvSpPr>
            <a:spLocks noChangeAspect="1" noChangeArrowheads="1"/>
          </p:cNvSpPr>
          <p:nvPr/>
        </p:nvSpPr>
        <p:spPr bwMode="auto">
          <a:xfrm>
            <a:off x="6629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62203" name="Oval 27"/>
          <p:cNvSpPr>
            <a:spLocks noChangeAspect="1" noChangeArrowheads="1"/>
          </p:cNvSpPr>
          <p:nvPr/>
        </p:nvSpPr>
        <p:spPr bwMode="auto">
          <a:xfrm>
            <a:off x="5257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62204" name="Oval 28"/>
          <p:cNvSpPr>
            <a:spLocks noChangeAspect="1"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62205" name="Oval 29"/>
          <p:cNvSpPr>
            <a:spLocks noChangeAspect="1" noChangeArrowheads="1"/>
          </p:cNvSpPr>
          <p:nvPr/>
        </p:nvSpPr>
        <p:spPr bwMode="auto">
          <a:xfrm>
            <a:off x="6019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62206" name="Oval 30"/>
          <p:cNvSpPr>
            <a:spLocks noChangeAspect="1" noChangeArrowheads="1"/>
          </p:cNvSpPr>
          <p:nvPr/>
        </p:nvSpPr>
        <p:spPr bwMode="auto">
          <a:xfrm>
            <a:off x="6934200" y="3048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62207" name="AutoShape 31"/>
          <p:cNvCxnSpPr>
            <a:cxnSpLocks noChangeShapeType="1"/>
            <a:stCxn id="562206" idx="3"/>
            <a:endCxn id="562205" idx="0"/>
          </p:cNvCxnSpPr>
          <p:nvPr/>
        </p:nvCxnSpPr>
        <p:spPr bwMode="auto">
          <a:xfrm flipH="1">
            <a:off x="6286500" y="3522663"/>
            <a:ext cx="7254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208" name="AutoShape 32"/>
          <p:cNvCxnSpPr>
            <a:cxnSpLocks noChangeShapeType="1"/>
            <a:stCxn id="562206" idx="5"/>
            <a:endCxn id="562204" idx="0"/>
          </p:cNvCxnSpPr>
          <p:nvPr/>
        </p:nvCxnSpPr>
        <p:spPr bwMode="auto">
          <a:xfrm>
            <a:off x="7389813" y="35226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209" name="AutoShape 33"/>
          <p:cNvCxnSpPr>
            <a:cxnSpLocks noChangeShapeType="1"/>
            <a:stCxn id="562204" idx="5"/>
            <a:endCxn id="562201" idx="0"/>
          </p:cNvCxnSpPr>
          <p:nvPr/>
        </p:nvCxnSpPr>
        <p:spPr bwMode="auto">
          <a:xfrm>
            <a:off x="8380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210" name="AutoShape 34"/>
          <p:cNvCxnSpPr>
            <a:cxnSpLocks noChangeShapeType="1"/>
            <a:stCxn id="562205" idx="3"/>
            <a:endCxn id="562203" idx="0"/>
          </p:cNvCxnSpPr>
          <p:nvPr/>
        </p:nvCxnSpPr>
        <p:spPr bwMode="auto">
          <a:xfrm flipH="1">
            <a:off x="5524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2211" name="AutoShape 35"/>
          <p:cNvCxnSpPr>
            <a:cxnSpLocks noChangeShapeType="1"/>
            <a:stCxn id="562205" idx="5"/>
            <a:endCxn id="562202" idx="0"/>
          </p:cNvCxnSpPr>
          <p:nvPr/>
        </p:nvCxnSpPr>
        <p:spPr bwMode="auto">
          <a:xfrm>
            <a:off x="6475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212" name="Oval 36"/>
          <p:cNvSpPr>
            <a:spLocks noChangeAspect="1" noChangeArrowheads="1"/>
          </p:cNvSpPr>
          <p:nvPr/>
        </p:nvSpPr>
        <p:spPr bwMode="auto">
          <a:xfrm>
            <a:off x="4876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62213" name="AutoShape 37"/>
          <p:cNvCxnSpPr>
            <a:cxnSpLocks noChangeShapeType="1"/>
            <a:stCxn id="562203" idx="3"/>
            <a:endCxn id="562212" idx="0"/>
          </p:cNvCxnSpPr>
          <p:nvPr/>
        </p:nvCxnSpPr>
        <p:spPr bwMode="auto">
          <a:xfrm flipH="1">
            <a:off x="5124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214" name="Oval 38"/>
          <p:cNvSpPr>
            <a:spLocks noChangeAspect="1" noChangeArrowheads="1"/>
          </p:cNvSpPr>
          <p:nvPr/>
        </p:nvSpPr>
        <p:spPr bwMode="auto">
          <a:xfrm>
            <a:off x="5715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62215" name="AutoShape 39"/>
          <p:cNvCxnSpPr>
            <a:cxnSpLocks noChangeShapeType="1"/>
            <a:stCxn id="562203" idx="5"/>
            <a:endCxn id="562214" idx="0"/>
          </p:cNvCxnSpPr>
          <p:nvPr/>
        </p:nvCxnSpPr>
        <p:spPr bwMode="auto">
          <a:xfrm>
            <a:off x="5713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216" name="Oval 40"/>
          <p:cNvSpPr>
            <a:spLocks noChangeAspect="1" noChangeArrowheads="1"/>
          </p:cNvSpPr>
          <p:nvPr/>
        </p:nvSpPr>
        <p:spPr bwMode="auto">
          <a:xfrm>
            <a:off x="754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62217" name="AutoShape 41"/>
          <p:cNvCxnSpPr>
            <a:cxnSpLocks noChangeShapeType="1"/>
            <a:stCxn id="562204" idx="3"/>
            <a:endCxn id="562216" idx="0"/>
          </p:cNvCxnSpPr>
          <p:nvPr/>
        </p:nvCxnSpPr>
        <p:spPr bwMode="auto">
          <a:xfrm flipH="1">
            <a:off x="7810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2218" name="Oval 42"/>
          <p:cNvSpPr>
            <a:spLocks noChangeAspect="1" noChangeArrowheads="1"/>
          </p:cNvSpPr>
          <p:nvPr/>
        </p:nvSpPr>
        <p:spPr bwMode="auto">
          <a:xfrm>
            <a:off x="6400800" y="5562600"/>
            <a:ext cx="495300" cy="495300"/>
          </a:xfrm>
          <a:prstGeom prst="ellips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EAEAEA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62219" name="AutoShape 43"/>
          <p:cNvCxnSpPr>
            <a:cxnSpLocks noChangeShapeType="1"/>
            <a:stCxn id="562202" idx="3"/>
            <a:endCxn id="562218" idx="0"/>
          </p:cNvCxnSpPr>
          <p:nvPr/>
        </p:nvCxnSpPr>
        <p:spPr bwMode="auto">
          <a:xfrm flipH="1">
            <a:off x="6648450" y="5199063"/>
            <a:ext cx="58738" cy="344487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5958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remove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public int </a:t>
            </a: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() {   </a:t>
            </a: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precondition: queue is not empty</a:t>
            </a: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int result = elements[1];      </a:t>
            </a: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last leaf -&gt; root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elements[1] = elements[size];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int index = 1;    </a:t>
            </a: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"bubble down" to fix ordering</a:t>
            </a: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boolean found = false;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while (!found &amp;&amp; hasLeftChild(index)) {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int left = leftChild(index);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int right = rightChild(index);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int child = left;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if (hasRightChild(index) &amp;&amp;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    elements[right] &lt; elements[left]) {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child = right;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if (elements[index] &gt; elements[child]) {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swap(elements, index, child);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index = child;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    found = true;  // found proper location; stop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18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 PQ ADT interface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Let's write our own implementation of a priority queue.</a:t>
            </a:r>
          </a:p>
          <a:p>
            <a:pPr lvl="1"/>
            <a:r>
              <a:rPr lang="en-US" altLang="en-US"/>
              <a:t>To simplify the problem, we only store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s in our set for now.</a:t>
            </a:r>
          </a:p>
          <a:p>
            <a:pPr lvl="1"/>
            <a:r>
              <a:rPr lang="en-US" altLang="en-US"/>
              <a:t>As is (usually) done in the Java Collection Framework, we will define sets as an ADT by creating a Set interface.</a:t>
            </a:r>
          </a:p>
          <a:p>
            <a:pPr lvl="1"/>
            <a:r>
              <a:rPr lang="en-US" altLang="en-US"/>
              <a:t>Core operations are:  add, peek (at min), remove (min).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public interface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boolean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int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        </a:t>
            </a: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return min 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int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remove/return min 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int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3642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755"/>
            <a:ext cx="7391400" cy="5181600"/>
          </a:xfrm>
        </p:spPr>
        <p:txBody>
          <a:bodyPr/>
          <a:lstStyle/>
          <a:p>
            <a:r>
              <a:rPr lang="en-US" dirty="0"/>
              <a:t>What would the PQ of the following statements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Add('C')</a:t>
            </a:r>
          </a:p>
          <a:p>
            <a:r>
              <a:rPr lang="en-US" dirty="0"/>
              <a:t>Add('D')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Add('A')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5105"/>
              </p:ext>
            </p:extLst>
          </p:nvPr>
        </p:nvGraphicFramePr>
        <p:xfrm>
          <a:off x="640080" y="2057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'H'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'G'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2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Priority </a:t>
            </a:r>
            <a:r>
              <a:rPr lang="en-US" dirty="0"/>
              <a:t>Queue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Priority Queues</a:t>
            </a:r>
            <a:br>
              <a:rPr lang="en-US" altLang="en-US"/>
            </a:br>
            <a:r>
              <a:rPr lang="en-US" altLang="en-US"/>
              <a:t>and Heaps</a:t>
            </a:r>
          </a:p>
        </p:txBody>
      </p:sp>
      <p:sp>
        <p:nvSpPr>
          <p:cNvPr id="550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Reading: 18.2</a:t>
            </a:r>
          </a:p>
        </p:txBody>
      </p:sp>
    </p:spTree>
    <p:extLst>
      <p:ext uri="{BB962C8B-B14F-4D97-AF65-F5344CB8AC3E}">
        <p14:creationId xmlns:p14="http://schemas.microsoft.com/office/powerpoint/2010/main" val="265160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PQ ADT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Let's modify our priority queue so it can store any type of data.</a:t>
            </a:r>
          </a:p>
          <a:p>
            <a:pPr lvl="1"/>
            <a:r>
              <a:rPr lang="en-US" altLang="en-US"/>
              <a:t>As with past collections, we will use Java generics (a type parameter).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public interface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boolean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        </a:t>
            </a: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return min 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remove/return min 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int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3625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Priority Queue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D45-492E-4F2F-A84D-835B2915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C28BB-9272-48F5-9CFB-7A21106E6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1100" y="1752600"/>
            <a:ext cx="6172200" cy="2542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088" rIns="0" bIns="4761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https://docs.oracle.com/en/java/javase/11/docs/api/java.base/java/util/PriorityQueue.html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algn="l"/>
            <a:r>
              <a:rPr lang="en-US" sz="1400" b="1" i="0" dirty="0">
                <a:solidFill>
                  <a:srgbClr val="353833"/>
                </a:solidFill>
                <a:effectLst/>
                <a:latin typeface="DejaVu Sans"/>
              </a:rPr>
              <a:t>Module</a:t>
            </a:r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 </a:t>
            </a:r>
            <a:r>
              <a:rPr lang="en-US" sz="1400" b="0" i="0" u="none" strike="noStrike" dirty="0" err="1">
                <a:solidFill>
                  <a:srgbClr val="4A6782"/>
                </a:solidFill>
                <a:effectLst/>
                <a:latin typeface="DejaVu Sans"/>
                <a:hlinkClick r:id="rId3"/>
              </a:rPr>
              <a:t>java.base</a:t>
            </a:r>
            <a:endParaRPr lang="en-US" sz="14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algn="l"/>
            <a:r>
              <a:rPr lang="en-US" sz="1400" b="1" i="0" dirty="0">
                <a:solidFill>
                  <a:srgbClr val="353833"/>
                </a:solidFill>
                <a:effectLst/>
                <a:latin typeface="DejaVu Sans"/>
              </a:rPr>
              <a:t>Package</a:t>
            </a:r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 </a:t>
            </a:r>
            <a:r>
              <a:rPr lang="en-US" sz="1400" b="0" i="0" u="none" strike="noStrike" dirty="0" err="1">
                <a:solidFill>
                  <a:srgbClr val="4A6782"/>
                </a:solidFill>
                <a:effectLst/>
                <a:latin typeface="DejaVu Sans"/>
                <a:hlinkClick r:id="rId4"/>
              </a:rPr>
              <a:t>java.util</a:t>
            </a:r>
            <a:endParaRPr lang="en-US" sz="14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7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D45-492E-4F2F-A84D-835B2915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C28BB-9272-48F5-9CFB-7A21106E6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87198"/>
            <a:ext cx="8077200" cy="5041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088" rIns="0" bIns="4761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C4557"/>
                </a:solidFill>
                <a:effectLst/>
                <a:latin typeface="DejaVu Sans"/>
              </a:rPr>
              <a:t>Class PriorityQueue&lt;E&gt;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2C4557"/>
              </a:solidFill>
              <a:effectLst/>
              <a:latin typeface="DejaVu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A6782"/>
                </a:solidFill>
                <a:effectLst/>
                <a:latin typeface="DejaVu Sans"/>
                <a:hlinkClick r:id="rId2" tooltip="class in java.lang"/>
              </a:rPr>
              <a:t>java.lang.Object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53833"/>
              </a:solidFill>
              <a:effectLst/>
              <a:latin typeface="DejaVu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A6782"/>
                </a:solidFill>
                <a:effectLst/>
                <a:latin typeface="DejaVu Sans"/>
                <a:hlinkClick r:id="rId3" tooltip="class in java.util"/>
              </a:rPr>
              <a:t>java.util.AbstractCollection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"/>
              </a:rPr>
              <a:t>&lt;E&gt;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A6782"/>
                </a:solidFill>
                <a:effectLst/>
                <a:latin typeface="DejaVu Sans"/>
                <a:hlinkClick r:id="rId4" tooltip="class in java.util"/>
              </a:rPr>
              <a:t>java.util.AbstractQueue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"/>
              </a:rPr>
              <a:t>&lt;E&gt;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53833"/>
                </a:solidFill>
                <a:effectLst/>
                <a:latin typeface="DejaVu Sans"/>
              </a:rPr>
              <a:t>java.util.PriorityQueue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"/>
              </a:rPr>
              <a:t>&lt;E&gt;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53833"/>
              </a:solidFill>
              <a:effectLst/>
              <a:latin typeface="DejaVu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DejaVu Sans"/>
              </a:rPr>
              <a:t>Type Parameters: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erif"/>
              </a:rPr>
              <a:t> - the type of elements held in this queue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53833"/>
              </a:solidFill>
              <a:effectLst/>
              <a:latin typeface="DejaVu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E4E4E"/>
                </a:solidFill>
                <a:effectLst/>
                <a:latin typeface="DejaVu Sans"/>
              </a:rPr>
              <a:t>All Implemented Interfaces: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5" tooltip="interface in java.io"/>
              </a:rPr>
              <a:t>Serializable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erif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6" tooltip="interface in java.lang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&lt;E&gt;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erif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7" tooltip="interface in java.util"/>
              </a:rPr>
              <a:t>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&lt;E&gt;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erif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8" tooltip="interface in java.util"/>
              </a:rPr>
              <a:t>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&lt;E&gt;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53833"/>
              </a:solidFill>
              <a:effectLst/>
              <a:latin typeface="DejaVu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4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D45-492E-4F2F-A84D-835B2915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0AAB7-51AF-498A-B43B-8CACA8778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365175"/>
            <a:ext cx="532229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public class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PriorityQueue&lt;E&gt;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extends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2" tooltip="class in java.util"/>
              </a:rPr>
              <a:t>AbstractQueue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&lt;E&gt;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implements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3" tooltip="interface in java.io"/>
              </a:rPr>
              <a:t>Serializable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Arial" panose="020B0604020202020204" pitchFamily="34" charset="0"/>
              </a:rPr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33793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D45-492E-4F2F-A84D-835B2915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pic>
        <p:nvPicPr>
          <p:cNvPr id="6" name="Picture 5" descr="List of Constructor Methods pulled from the Online Java 11 documentation.">
            <a:extLst>
              <a:ext uri="{FF2B5EF4-FFF2-40B4-BE49-F238E27FC236}">
                <a16:creationId xmlns:a16="http://schemas.microsoft.com/office/drawing/2014/main" id="{E2E4B01B-1DBD-4A47-B0A8-313F1467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973"/>
            <a:ext cx="8915400" cy="4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D45-492E-4F2F-A84D-835B2915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pic>
        <p:nvPicPr>
          <p:cNvPr id="4" name="Picture 3" descr="List of Methods pulled from the Online Java 11 documentation.">
            <a:extLst>
              <a:ext uri="{FF2B5EF4-FFF2-40B4-BE49-F238E27FC236}">
                <a16:creationId xmlns:a16="http://schemas.microsoft.com/office/drawing/2014/main" id="{E2A6E4E1-48A4-4C2B-8EDA-D737BD25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990600"/>
            <a:ext cx="864108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D45-492E-4F2F-A84D-835B2915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pic>
        <p:nvPicPr>
          <p:cNvPr id="5" name="Picture 4" descr="List of inherited Methods pulled from the Online Java 11 documentation.">
            <a:extLst>
              <a:ext uri="{FF2B5EF4-FFF2-40B4-BE49-F238E27FC236}">
                <a16:creationId xmlns:a16="http://schemas.microsoft.com/office/drawing/2014/main" id="{BD98E9B2-B1DA-467B-9F81-7C019AE4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2" y="1148080"/>
            <a:ext cx="6925642" cy="49536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BA1C3B-B5DD-41BB-99EE-5A7255EFA441}"/>
              </a:ext>
            </a:extLst>
          </p:cNvPr>
          <p:cNvSpPr/>
          <p:nvPr/>
        </p:nvSpPr>
        <p:spPr>
          <a:xfrm>
            <a:off x="432732" y="5410200"/>
            <a:ext cx="557868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06739-56CD-4926-A93B-D045C1C01998}"/>
              </a:ext>
            </a:extLst>
          </p:cNvPr>
          <p:cNvSpPr/>
          <p:nvPr/>
        </p:nvSpPr>
        <p:spPr>
          <a:xfrm>
            <a:off x="889932" y="5410200"/>
            <a:ext cx="557868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0047-585F-49FF-B098-F4B76ED9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152F-65AD-4FF8-B025-6D2EB677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7912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114300" indent="0">
              <a:buNone/>
            </a:pP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class </a:t>
            </a:r>
            <a:r>
              <a:rPr lang="en-US" dirty="0" err="1"/>
              <a:t>PriorityQueueDemo</a:t>
            </a:r>
            <a:r>
              <a:rPr lang="en-US" dirty="0"/>
              <a:t> {</a:t>
            </a:r>
          </a:p>
          <a:p>
            <a:pPr marL="114300" indent="0">
              <a:buNone/>
            </a:pPr>
            <a:r>
              <a:rPr lang="en-US" dirty="0"/>
              <a:t>    </a:t>
            </a:r>
          </a:p>
          <a:p>
            <a:pPr marL="114300" indent="0">
              <a:buNone/>
            </a:pPr>
            <a:r>
              <a:rPr lang="en-US" dirty="0"/>
              <a:t>      // Main Method</a:t>
            </a:r>
          </a:p>
          <a:p>
            <a:pPr marL="11430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// Creating empty priority queue</a:t>
            </a:r>
          </a:p>
          <a:p>
            <a:pPr marL="114300" indent="0">
              <a:buNone/>
            </a:pPr>
            <a:r>
              <a:rPr lang="en-US" dirty="0"/>
              <a:t>        PriorityQueue&lt;Integer&gt; </a:t>
            </a:r>
            <a:r>
              <a:rPr lang="en-US" dirty="0" err="1"/>
              <a:t>pQueue</a:t>
            </a:r>
            <a:r>
              <a:rPr lang="en-US" dirty="0"/>
              <a:t> = new PriorityQueue&lt;Integer&gt;();</a:t>
            </a:r>
          </a:p>
          <a:p>
            <a:pPr marL="114300" indent="0">
              <a:buNone/>
            </a:pP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        // Adding items to the </a:t>
            </a:r>
            <a:r>
              <a:rPr lang="en-US" dirty="0" err="1"/>
              <a:t>pQueue</a:t>
            </a:r>
            <a:r>
              <a:rPr lang="en-US" dirty="0"/>
              <a:t> using add()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pQueue.add</a:t>
            </a:r>
            <a:r>
              <a:rPr lang="en-US" dirty="0"/>
              <a:t>(10);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pQueue.add</a:t>
            </a:r>
            <a:r>
              <a:rPr lang="en-US" dirty="0"/>
              <a:t>(20);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pQueue.add</a:t>
            </a:r>
            <a:r>
              <a:rPr lang="en-US" dirty="0"/>
              <a:t>(15);</a:t>
            </a:r>
          </a:p>
          <a:p>
            <a:pPr marL="114300" indent="0">
              <a:buNone/>
            </a:pP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        // Printing the top element of PriorityQueue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pQueue.peek</a:t>
            </a:r>
            <a:r>
              <a:rPr lang="en-US" dirty="0"/>
              <a:t>());</a:t>
            </a:r>
          </a:p>
          <a:p>
            <a:pPr marL="114300" indent="0">
              <a:buNone/>
            </a:pP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        // Printing the top element and removing it</a:t>
            </a:r>
          </a:p>
          <a:p>
            <a:pPr marL="114300" indent="0">
              <a:buNone/>
            </a:pPr>
            <a:r>
              <a:rPr lang="en-US" dirty="0"/>
              <a:t>        // from the PriorityQueue container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pQueue.poll</a:t>
            </a:r>
            <a:r>
              <a:rPr lang="en-US" dirty="0"/>
              <a:t>());</a:t>
            </a:r>
          </a:p>
          <a:p>
            <a:pPr marL="114300" indent="0">
              <a:buNone/>
            </a:pP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        // Printing the top element again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pQueue.peek</a:t>
            </a:r>
            <a:r>
              <a:rPr lang="en-US" dirty="0"/>
              <a:t>());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19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0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sort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heap sort</a:t>
            </a:r>
            <a:r>
              <a:rPr lang="en-US" altLang="en-US"/>
              <a:t>: An algorithm to sort an array of </a:t>
            </a:r>
            <a:r>
              <a:rPr lang="en-US" altLang="en-US" i="1"/>
              <a:t>N</a:t>
            </a:r>
            <a:r>
              <a:rPr lang="en-US" altLang="en-US"/>
              <a:t> elements by turning the array into a heap, then calling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 times.</a:t>
            </a:r>
          </a:p>
          <a:p>
            <a:pPr lvl="1"/>
            <a:r>
              <a:rPr lang="en-US" altLang="en-US"/>
              <a:t>The elements will come out in sorted order.</a:t>
            </a:r>
          </a:p>
          <a:p>
            <a:pPr lvl="1"/>
            <a:r>
              <a:rPr lang="en-US" altLang="en-US"/>
              <a:t>We can put them into a new sorted array.</a:t>
            </a:r>
          </a:p>
          <a:p>
            <a:pPr lvl="1"/>
            <a:r>
              <a:rPr lang="en-US" altLang="en-US"/>
              <a:t>What is the runtime?</a:t>
            </a:r>
          </a:p>
        </p:txBody>
      </p:sp>
      <p:pic>
        <p:nvPicPr>
          <p:cNvPr id="580612" name="Picture 5" descr="&#10;Fig_21.20.pct                                                  0006D1AB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9" b="17673"/>
          <a:stretch>
            <a:fillRect/>
          </a:stretch>
        </p:blipFill>
        <p:spPr bwMode="auto">
          <a:xfrm>
            <a:off x="4876800" y="3489325"/>
            <a:ext cx="3962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0613" name="Picture 4" descr="&#10;Fig_21-17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1" b="17810"/>
          <a:stretch>
            <a:fillRect/>
          </a:stretch>
        </p:blipFill>
        <p:spPr bwMode="auto">
          <a:xfrm>
            <a:off x="304800" y="3524250"/>
            <a:ext cx="38862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0614" name="AutoShape 6"/>
          <p:cNvSpPr>
            <a:spLocks noChangeArrowheads="1"/>
          </p:cNvSpPr>
          <p:nvPr/>
        </p:nvSpPr>
        <p:spPr bwMode="auto">
          <a:xfrm>
            <a:off x="4267200" y="4800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9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sort implementation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heapSort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[] a)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pq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        new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HeapPriorityQueue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n : a)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pq.add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pq.remove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/>
              <a:t>This code is correct and runs in O(</a:t>
            </a:r>
            <a:r>
              <a:rPr lang="en-US" altLang="en-US" i="1" dirty="0"/>
              <a:t>N</a:t>
            </a:r>
            <a:r>
              <a:rPr lang="en-US" altLang="en-US" dirty="0"/>
              <a:t> log </a:t>
            </a:r>
            <a:r>
              <a:rPr lang="en-US" altLang="en-US" i="1" dirty="0"/>
              <a:t>N</a:t>
            </a:r>
            <a:r>
              <a:rPr lang="en-US" altLang="en-US" dirty="0"/>
              <a:t>) time but wastes memory.</a:t>
            </a:r>
          </a:p>
          <a:p>
            <a:pPr lvl="1"/>
            <a:r>
              <a:rPr lang="en-US" altLang="en-US" dirty="0"/>
              <a:t>It makes an entire copy of the array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into the internal heap of the priority queue.</a:t>
            </a:r>
          </a:p>
          <a:p>
            <a:pPr lvl="1"/>
            <a:r>
              <a:rPr lang="en-US" altLang="en-US" dirty="0"/>
              <a:t>Can we perform a heap sort without making a copy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03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Improving the code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Idea:</a:t>
            </a:r>
            <a:r>
              <a:rPr lang="en-US" altLang="en-US" dirty="0"/>
              <a:t> Treat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itself as a max-heap, whose data starts at 0 (not 1).  </a:t>
            </a:r>
            <a:r>
              <a:rPr lang="en-US" altLang="en-US" sz="1800" i="1" dirty="0"/>
              <a:t>Math gets ugly here.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is not actually in heap order.</a:t>
            </a:r>
          </a:p>
          <a:p>
            <a:pPr lvl="1"/>
            <a:r>
              <a:rPr lang="en-US" altLang="en-US" dirty="0"/>
              <a:t>But if you repeatedly "bubble down" each </a:t>
            </a:r>
            <a:r>
              <a:rPr lang="en-US" altLang="en-US" i="1" dirty="0"/>
              <a:t>non-leaf</a:t>
            </a:r>
            <a:r>
              <a:rPr lang="en-US" altLang="en-US" dirty="0"/>
              <a:t> node, starting from the last one, you will eventually have a proper heap.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Now that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is a valid max-heap:</a:t>
            </a:r>
          </a:p>
          <a:p>
            <a:pPr lvl="1"/>
            <a:r>
              <a:rPr lang="en-US" altLang="en-US" dirty="0"/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 repeatedly until the heap is empty.</a:t>
            </a:r>
          </a:p>
          <a:p>
            <a:pPr lvl="1"/>
            <a:r>
              <a:rPr lang="en-US" altLang="en-US" dirty="0"/>
              <a:t>But make it so that when an element is "removed", it is moved to the end of the array instead of completely evicted from the array.</a:t>
            </a:r>
          </a:p>
          <a:p>
            <a:pPr lvl="1"/>
            <a:r>
              <a:rPr lang="en-US" altLang="en-US" dirty="0"/>
              <a:t>When you are done, voila! 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264683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Build heap in-place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"Bubble" down non-leaf nodes until the array is a </a:t>
            </a:r>
            <a:r>
              <a:rPr lang="en-US" altLang="en-US" i="1" dirty="0"/>
              <a:t>max</a:t>
            </a:r>
            <a:r>
              <a:rPr lang="en-US" altLang="en-US" dirty="0"/>
              <a:t>-heap:</a:t>
            </a:r>
          </a:p>
          <a:p>
            <a:pPr lvl="1"/>
            <a:r>
              <a:rPr lang="en-US" altLang="en-US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700" dirty="0">
                <a:latin typeface="Courier New" pitchFamily="49" charset="0"/>
                <a:cs typeface="Courier New" pitchFamily="49" charset="0"/>
              </a:rPr>
              <a:t>[] a = {21, 66, 40, 10, 70, 81, 30, 22, 45, 95, 88, 38};</a:t>
            </a:r>
          </a:p>
          <a:p>
            <a:pPr lvl="1"/>
            <a:r>
              <a:rPr lang="en-US" altLang="en-US" dirty="0">
                <a:cs typeface="Courier New" pitchFamily="49" charset="0"/>
              </a:rPr>
              <a:t>Swap each node with its</a:t>
            </a:r>
            <a:br>
              <a:rPr lang="en-US" altLang="en-US" dirty="0">
                <a:cs typeface="Courier New" pitchFamily="49" charset="0"/>
              </a:rPr>
            </a:br>
            <a:r>
              <a:rPr lang="en-US" altLang="en-US" dirty="0">
                <a:cs typeface="Courier New" pitchFamily="49" charset="0"/>
              </a:rPr>
              <a:t>larger child as needed.</a:t>
            </a:r>
          </a:p>
          <a:p>
            <a:pPr lvl="1"/>
            <a:r>
              <a:rPr lang="en-US" altLang="en-US" i="1" dirty="0">
                <a:cs typeface="Courier New" pitchFamily="49" charset="0"/>
              </a:rPr>
              <a:t>Remember that this is a </a:t>
            </a:r>
          </a:p>
          <a:p>
            <a:pPr marL="411480" lvl="1" indent="0">
              <a:buNone/>
            </a:pPr>
            <a:r>
              <a:rPr lang="en-US" altLang="en-US" i="1" dirty="0">
                <a:cs typeface="Courier New" pitchFamily="49" charset="0"/>
              </a:rPr>
              <a:t>    max heap.   So replace </a:t>
            </a:r>
          </a:p>
          <a:p>
            <a:pPr marL="411480" lvl="1" indent="0">
              <a:buNone/>
            </a:pPr>
            <a:r>
              <a:rPr lang="en-US" altLang="en-US" i="1" dirty="0">
                <a:cs typeface="Courier New" pitchFamily="49" charset="0"/>
              </a:rPr>
              <a:t>    it with the larger child.  </a:t>
            </a:r>
          </a:p>
        </p:txBody>
      </p:sp>
      <p:sp>
        <p:nvSpPr>
          <p:cNvPr id="583684" name="Oval 27"/>
          <p:cNvSpPr>
            <a:spLocks noChangeAspect="1" noChangeArrowheads="1"/>
          </p:cNvSpPr>
          <p:nvPr/>
        </p:nvSpPr>
        <p:spPr bwMode="auto">
          <a:xfrm>
            <a:off x="7351713" y="38990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30</a:t>
            </a:r>
          </a:p>
        </p:txBody>
      </p:sp>
      <p:sp>
        <p:nvSpPr>
          <p:cNvPr id="583685" name="Oval 28"/>
          <p:cNvSpPr>
            <a:spLocks noChangeAspect="1" noChangeArrowheads="1"/>
          </p:cNvSpPr>
          <p:nvPr/>
        </p:nvSpPr>
        <p:spPr bwMode="auto">
          <a:xfrm>
            <a:off x="4913313" y="38990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</a:t>
            </a:r>
          </a:p>
        </p:txBody>
      </p:sp>
      <p:sp>
        <p:nvSpPr>
          <p:cNvPr id="583686" name="Oval 29"/>
          <p:cNvSpPr>
            <a:spLocks noChangeAspect="1" noChangeArrowheads="1"/>
          </p:cNvSpPr>
          <p:nvPr/>
        </p:nvSpPr>
        <p:spPr bwMode="auto">
          <a:xfrm>
            <a:off x="3541713" y="38990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sp>
        <p:nvSpPr>
          <p:cNvPr id="583687" name="Oval 30"/>
          <p:cNvSpPr>
            <a:spLocks noChangeAspect="1" noChangeArrowheads="1"/>
          </p:cNvSpPr>
          <p:nvPr/>
        </p:nvSpPr>
        <p:spPr bwMode="auto">
          <a:xfrm>
            <a:off x="6970713" y="30608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83688" name="Oval 31"/>
          <p:cNvSpPr>
            <a:spLocks noChangeAspect="1" noChangeArrowheads="1"/>
          </p:cNvSpPr>
          <p:nvPr/>
        </p:nvSpPr>
        <p:spPr bwMode="auto">
          <a:xfrm>
            <a:off x="4303713" y="30608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66</a:t>
            </a:r>
          </a:p>
        </p:txBody>
      </p:sp>
      <p:sp>
        <p:nvSpPr>
          <p:cNvPr id="583689" name="Oval 32"/>
          <p:cNvSpPr>
            <a:spLocks noChangeAspect="1" noChangeArrowheads="1"/>
          </p:cNvSpPr>
          <p:nvPr/>
        </p:nvSpPr>
        <p:spPr bwMode="auto">
          <a:xfrm>
            <a:off x="5675313" y="22226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21</a:t>
            </a:r>
          </a:p>
        </p:txBody>
      </p:sp>
      <p:cxnSp>
        <p:nvCxnSpPr>
          <p:cNvPr id="583690" name="AutoShape 33"/>
          <p:cNvCxnSpPr>
            <a:cxnSpLocks noChangeShapeType="1"/>
            <a:stCxn id="583689" idx="3"/>
            <a:endCxn id="583688" idx="0"/>
          </p:cNvCxnSpPr>
          <p:nvPr/>
        </p:nvCxnSpPr>
        <p:spPr bwMode="auto">
          <a:xfrm flipH="1">
            <a:off x="4570413" y="2697328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691" name="AutoShape 34"/>
          <p:cNvCxnSpPr>
            <a:cxnSpLocks noChangeShapeType="1"/>
            <a:stCxn id="583689" idx="5"/>
            <a:endCxn id="583687" idx="0"/>
          </p:cNvCxnSpPr>
          <p:nvPr/>
        </p:nvCxnSpPr>
        <p:spPr bwMode="auto">
          <a:xfrm>
            <a:off x="6130926" y="2697328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692" name="AutoShape 35"/>
          <p:cNvCxnSpPr>
            <a:cxnSpLocks noChangeShapeType="1"/>
            <a:stCxn id="583687" idx="5"/>
            <a:endCxn id="583684" idx="0"/>
          </p:cNvCxnSpPr>
          <p:nvPr/>
        </p:nvCxnSpPr>
        <p:spPr bwMode="auto">
          <a:xfrm>
            <a:off x="7426326" y="3535528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693" name="AutoShape 36"/>
          <p:cNvCxnSpPr>
            <a:cxnSpLocks noChangeShapeType="1"/>
            <a:stCxn id="583688" idx="3"/>
            <a:endCxn id="583686" idx="0"/>
          </p:cNvCxnSpPr>
          <p:nvPr/>
        </p:nvCxnSpPr>
        <p:spPr bwMode="auto">
          <a:xfrm flipH="1">
            <a:off x="3808413" y="3535528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694" name="AutoShape 37"/>
          <p:cNvCxnSpPr>
            <a:cxnSpLocks noChangeShapeType="1"/>
            <a:stCxn id="583688" idx="5"/>
            <a:endCxn id="583685" idx="0"/>
          </p:cNvCxnSpPr>
          <p:nvPr/>
        </p:nvCxnSpPr>
        <p:spPr bwMode="auto">
          <a:xfrm>
            <a:off x="4759326" y="3535528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695" name="Oval 38"/>
          <p:cNvSpPr>
            <a:spLocks noChangeAspect="1" noChangeArrowheads="1"/>
          </p:cNvSpPr>
          <p:nvPr/>
        </p:nvSpPr>
        <p:spPr bwMode="auto">
          <a:xfrm>
            <a:off x="3084513" y="4737265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22</a:t>
            </a:r>
          </a:p>
        </p:txBody>
      </p:sp>
      <p:cxnSp>
        <p:nvCxnSpPr>
          <p:cNvPr id="583696" name="AutoShape 39"/>
          <p:cNvCxnSpPr>
            <a:cxnSpLocks noChangeShapeType="1"/>
            <a:stCxn id="583686" idx="3"/>
            <a:endCxn id="583695" idx="0"/>
          </p:cNvCxnSpPr>
          <p:nvPr/>
        </p:nvCxnSpPr>
        <p:spPr bwMode="auto">
          <a:xfrm flipH="1">
            <a:off x="3332163" y="4373728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697" name="Oval 40"/>
          <p:cNvSpPr>
            <a:spLocks noChangeAspect="1" noChangeArrowheads="1"/>
          </p:cNvSpPr>
          <p:nvPr/>
        </p:nvSpPr>
        <p:spPr bwMode="auto">
          <a:xfrm>
            <a:off x="3922713" y="4737265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45</a:t>
            </a:r>
          </a:p>
        </p:txBody>
      </p:sp>
      <p:cxnSp>
        <p:nvCxnSpPr>
          <p:cNvPr id="583698" name="AutoShape 41"/>
          <p:cNvCxnSpPr>
            <a:cxnSpLocks noChangeShapeType="1"/>
            <a:stCxn id="583686" idx="5"/>
            <a:endCxn id="583697" idx="0"/>
          </p:cNvCxnSpPr>
          <p:nvPr/>
        </p:nvCxnSpPr>
        <p:spPr bwMode="auto">
          <a:xfrm>
            <a:off x="3997326" y="4373728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699" name="Oval 42"/>
          <p:cNvSpPr>
            <a:spLocks noChangeAspect="1" noChangeArrowheads="1"/>
          </p:cNvSpPr>
          <p:nvPr/>
        </p:nvSpPr>
        <p:spPr bwMode="auto">
          <a:xfrm>
            <a:off x="6589713" y="38990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81</a:t>
            </a:r>
          </a:p>
        </p:txBody>
      </p:sp>
      <p:cxnSp>
        <p:nvCxnSpPr>
          <p:cNvPr id="583700" name="AutoShape 43"/>
          <p:cNvCxnSpPr>
            <a:cxnSpLocks noChangeShapeType="1"/>
            <a:stCxn id="583687" idx="3"/>
            <a:endCxn id="583699" idx="0"/>
          </p:cNvCxnSpPr>
          <p:nvPr/>
        </p:nvCxnSpPr>
        <p:spPr bwMode="auto">
          <a:xfrm flipH="1">
            <a:off x="6856413" y="3535528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01" name="Oval 44"/>
          <p:cNvSpPr>
            <a:spLocks noChangeAspect="1" noChangeArrowheads="1"/>
          </p:cNvSpPr>
          <p:nvPr/>
        </p:nvSpPr>
        <p:spPr bwMode="auto">
          <a:xfrm>
            <a:off x="4608513" y="4737265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95</a:t>
            </a:r>
          </a:p>
        </p:txBody>
      </p:sp>
      <p:cxnSp>
        <p:nvCxnSpPr>
          <p:cNvPr id="583702" name="AutoShape 45"/>
          <p:cNvCxnSpPr>
            <a:cxnSpLocks noChangeShapeType="1"/>
            <a:stCxn id="583685" idx="3"/>
            <a:endCxn id="583701" idx="0"/>
          </p:cNvCxnSpPr>
          <p:nvPr/>
        </p:nvCxnSpPr>
        <p:spPr bwMode="auto">
          <a:xfrm flipH="1">
            <a:off x="4856163" y="4373728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03" name="Oval 46"/>
          <p:cNvSpPr>
            <a:spLocks noChangeAspect="1" noChangeArrowheads="1"/>
          </p:cNvSpPr>
          <p:nvPr/>
        </p:nvSpPr>
        <p:spPr bwMode="auto">
          <a:xfrm>
            <a:off x="5294313" y="473726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88</a:t>
            </a:r>
          </a:p>
        </p:txBody>
      </p:sp>
      <p:cxnSp>
        <p:nvCxnSpPr>
          <p:cNvPr id="583704" name="AutoShape 47"/>
          <p:cNvCxnSpPr>
            <a:cxnSpLocks noChangeShapeType="1"/>
            <a:stCxn id="583685" idx="5"/>
            <a:endCxn id="583703" idx="0"/>
          </p:cNvCxnSpPr>
          <p:nvPr/>
        </p:nvCxnSpPr>
        <p:spPr bwMode="auto">
          <a:xfrm>
            <a:off x="5368926" y="4373728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71" name="Oval 42"/>
          <p:cNvSpPr>
            <a:spLocks noChangeAspect="1" noChangeArrowheads="1"/>
          </p:cNvSpPr>
          <p:nvPr/>
        </p:nvSpPr>
        <p:spPr bwMode="auto">
          <a:xfrm>
            <a:off x="6208713" y="4699165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38</a:t>
            </a:r>
          </a:p>
        </p:txBody>
      </p:sp>
      <p:cxnSp>
        <p:nvCxnSpPr>
          <p:cNvPr id="583772" name="AutoShape 43"/>
          <p:cNvCxnSpPr>
            <a:cxnSpLocks noChangeShapeType="1"/>
            <a:stCxn id="583699" idx="3"/>
            <a:endCxn id="583771" idx="0"/>
          </p:cNvCxnSpPr>
          <p:nvPr/>
        </p:nvCxnSpPr>
        <p:spPr bwMode="auto">
          <a:xfrm flipH="1">
            <a:off x="6475413" y="4373728"/>
            <a:ext cx="19208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7681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heap in-place answer</a:t>
            </a:r>
          </a:p>
        </p:txBody>
      </p:sp>
      <p:sp>
        <p:nvSpPr>
          <p:cNvPr id="584708" name="Oval 27"/>
          <p:cNvSpPr>
            <a:spLocks noChangeAspect="1" noChangeArrowheads="1"/>
          </p:cNvSpPr>
          <p:nvPr/>
        </p:nvSpPr>
        <p:spPr bwMode="auto">
          <a:xfrm>
            <a:off x="5867400" y="31587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30</a:t>
            </a:r>
          </a:p>
        </p:txBody>
      </p:sp>
      <p:sp>
        <p:nvSpPr>
          <p:cNvPr id="584709" name="Oval 28"/>
          <p:cNvSpPr>
            <a:spLocks noChangeAspect="1" noChangeArrowheads="1"/>
          </p:cNvSpPr>
          <p:nvPr/>
        </p:nvSpPr>
        <p:spPr bwMode="auto">
          <a:xfrm>
            <a:off x="3429000" y="31587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</a:t>
            </a:r>
          </a:p>
        </p:txBody>
      </p:sp>
      <p:sp>
        <p:nvSpPr>
          <p:cNvPr id="584710" name="Oval 29"/>
          <p:cNvSpPr>
            <a:spLocks noChangeAspect="1" noChangeArrowheads="1"/>
          </p:cNvSpPr>
          <p:nvPr/>
        </p:nvSpPr>
        <p:spPr bwMode="auto">
          <a:xfrm>
            <a:off x="2057400" y="31587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45</a:t>
            </a:r>
          </a:p>
        </p:txBody>
      </p:sp>
      <p:sp>
        <p:nvSpPr>
          <p:cNvPr id="584711" name="Oval 30"/>
          <p:cNvSpPr>
            <a:spLocks noChangeAspect="1" noChangeArrowheads="1"/>
          </p:cNvSpPr>
          <p:nvPr/>
        </p:nvSpPr>
        <p:spPr bwMode="auto">
          <a:xfrm>
            <a:off x="5486400" y="23205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81</a:t>
            </a:r>
          </a:p>
        </p:txBody>
      </p:sp>
      <p:sp>
        <p:nvSpPr>
          <p:cNvPr id="584712" name="Oval 31"/>
          <p:cNvSpPr>
            <a:spLocks noChangeAspect="1" noChangeArrowheads="1"/>
          </p:cNvSpPr>
          <p:nvPr/>
        </p:nvSpPr>
        <p:spPr bwMode="auto">
          <a:xfrm>
            <a:off x="2819400" y="23205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88</a:t>
            </a:r>
          </a:p>
        </p:txBody>
      </p:sp>
      <p:sp>
        <p:nvSpPr>
          <p:cNvPr id="584713" name="Oval 32"/>
          <p:cNvSpPr>
            <a:spLocks noChangeAspect="1" noChangeArrowheads="1"/>
          </p:cNvSpPr>
          <p:nvPr/>
        </p:nvSpPr>
        <p:spPr bwMode="auto">
          <a:xfrm>
            <a:off x="4191000" y="14823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95</a:t>
            </a:r>
          </a:p>
        </p:txBody>
      </p:sp>
      <p:cxnSp>
        <p:nvCxnSpPr>
          <p:cNvPr id="584714" name="AutoShape 33"/>
          <p:cNvCxnSpPr>
            <a:cxnSpLocks noChangeShapeType="1"/>
            <a:stCxn id="584713" idx="3"/>
            <a:endCxn id="584712" idx="0"/>
          </p:cNvCxnSpPr>
          <p:nvPr/>
        </p:nvCxnSpPr>
        <p:spPr bwMode="auto">
          <a:xfrm flipH="1">
            <a:off x="3086100" y="1956996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715" name="AutoShape 34"/>
          <p:cNvCxnSpPr>
            <a:cxnSpLocks noChangeShapeType="1"/>
            <a:stCxn id="584713" idx="5"/>
            <a:endCxn id="584711" idx="0"/>
          </p:cNvCxnSpPr>
          <p:nvPr/>
        </p:nvCxnSpPr>
        <p:spPr bwMode="auto">
          <a:xfrm>
            <a:off x="4646613" y="1956996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716" name="AutoShape 35"/>
          <p:cNvCxnSpPr>
            <a:cxnSpLocks noChangeShapeType="1"/>
            <a:stCxn id="584711" idx="5"/>
            <a:endCxn id="584708" idx="0"/>
          </p:cNvCxnSpPr>
          <p:nvPr/>
        </p:nvCxnSpPr>
        <p:spPr bwMode="auto">
          <a:xfrm>
            <a:off x="5942013" y="2795196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717" name="AutoShape 36"/>
          <p:cNvCxnSpPr>
            <a:cxnSpLocks noChangeShapeType="1"/>
            <a:stCxn id="584712" idx="3"/>
            <a:endCxn id="584710" idx="0"/>
          </p:cNvCxnSpPr>
          <p:nvPr/>
        </p:nvCxnSpPr>
        <p:spPr bwMode="auto">
          <a:xfrm flipH="1">
            <a:off x="2324100" y="2795196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718" name="AutoShape 37"/>
          <p:cNvCxnSpPr>
            <a:cxnSpLocks noChangeShapeType="1"/>
            <a:stCxn id="584712" idx="5"/>
            <a:endCxn id="584709" idx="0"/>
          </p:cNvCxnSpPr>
          <p:nvPr/>
        </p:nvCxnSpPr>
        <p:spPr bwMode="auto">
          <a:xfrm>
            <a:off x="3275013" y="2795196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719" name="Oval 38"/>
          <p:cNvSpPr>
            <a:spLocks noChangeAspect="1" noChangeArrowheads="1"/>
          </p:cNvSpPr>
          <p:nvPr/>
        </p:nvSpPr>
        <p:spPr bwMode="auto">
          <a:xfrm>
            <a:off x="1600200" y="399693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22</a:t>
            </a:r>
          </a:p>
        </p:txBody>
      </p:sp>
      <p:cxnSp>
        <p:nvCxnSpPr>
          <p:cNvPr id="584720" name="AutoShape 39"/>
          <p:cNvCxnSpPr>
            <a:cxnSpLocks noChangeShapeType="1"/>
            <a:stCxn id="584710" idx="3"/>
            <a:endCxn id="584719" idx="0"/>
          </p:cNvCxnSpPr>
          <p:nvPr/>
        </p:nvCxnSpPr>
        <p:spPr bwMode="auto">
          <a:xfrm flipH="1">
            <a:off x="1847850" y="3633396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721" name="Oval 40"/>
          <p:cNvSpPr>
            <a:spLocks noChangeAspect="1" noChangeArrowheads="1"/>
          </p:cNvSpPr>
          <p:nvPr/>
        </p:nvSpPr>
        <p:spPr bwMode="auto">
          <a:xfrm>
            <a:off x="2438400" y="399693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84722" name="AutoShape 41"/>
          <p:cNvCxnSpPr>
            <a:cxnSpLocks noChangeShapeType="1"/>
            <a:stCxn id="584710" idx="5"/>
            <a:endCxn id="584721" idx="0"/>
          </p:cNvCxnSpPr>
          <p:nvPr/>
        </p:nvCxnSpPr>
        <p:spPr bwMode="auto">
          <a:xfrm>
            <a:off x="2513013" y="3633396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723" name="Oval 42"/>
          <p:cNvSpPr>
            <a:spLocks noChangeAspect="1" noChangeArrowheads="1"/>
          </p:cNvSpPr>
          <p:nvPr/>
        </p:nvSpPr>
        <p:spPr bwMode="auto">
          <a:xfrm>
            <a:off x="5105400" y="31587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cxnSp>
        <p:nvCxnSpPr>
          <p:cNvPr id="584724" name="AutoShape 43"/>
          <p:cNvCxnSpPr>
            <a:cxnSpLocks noChangeShapeType="1"/>
            <a:stCxn id="584711" idx="3"/>
            <a:endCxn id="584723" idx="0"/>
          </p:cNvCxnSpPr>
          <p:nvPr/>
        </p:nvCxnSpPr>
        <p:spPr bwMode="auto">
          <a:xfrm flipH="1">
            <a:off x="5372100" y="2795196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725" name="Oval 44"/>
          <p:cNvSpPr>
            <a:spLocks noChangeAspect="1" noChangeArrowheads="1"/>
          </p:cNvSpPr>
          <p:nvPr/>
        </p:nvSpPr>
        <p:spPr bwMode="auto">
          <a:xfrm>
            <a:off x="3124200" y="399693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66</a:t>
            </a:r>
          </a:p>
        </p:txBody>
      </p:sp>
      <p:cxnSp>
        <p:nvCxnSpPr>
          <p:cNvPr id="584726" name="AutoShape 45"/>
          <p:cNvCxnSpPr>
            <a:cxnSpLocks noChangeShapeType="1"/>
            <a:stCxn id="584709" idx="3"/>
            <a:endCxn id="584725" idx="0"/>
          </p:cNvCxnSpPr>
          <p:nvPr/>
        </p:nvCxnSpPr>
        <p:spPr bwMode="auto">
          <a:xfrm flipH="1">
            <a:off x="3371850" y="3633396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727" name="Oval 46"/>
          <p:cNvSpPr>
            <a:spLocks noChangeAspect="1" noChangeArrowheads="1"/>
          </p:cNvSpPr>
          <p:nvPr/>
        </p:nvSpPr>
        <p:spPr bwMode="auto">
          <a:xfrm>
            <a:off x="3810000" y="399693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21</a:t>
            </a:r>
          </a:p>
        </p:txBody>
      </p:sp>
      <p:cxnSp>
        <p:nvCxnSpPr>
          <p:cNvPr id="584728" name="AutoShape 47"/>
          <p:cNvCxnSpPr>
            <a:cxnSpLocks noChangeShapeType="1"/>
            <a:stCxn id="584709" idx="5"/>
            <a:endCxn id="584727" idx="0"/>
          </p:cNvCxnSpPr>
          <p:nvPr/>
        </p:nvCxnSpPr>
        <p:spPr bwMode="auto">
          <a:xfrm>
            <a:off x="3884613" y="3633396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795" name="Oval 42"/>
          <p:cNvSpPr>
            <a:spLocks noChangeAspect="1" noChangeArrowheads="1"/>
          </p:cNvSpPr>
          <p:nvPr/>
        </p:nvSpPr>
        <p:spPr bwMode="auto">
          <a:xfrm>
            <a:off x="4724400" y="395883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38</a:t>
            </a:r>
          </a:p>
        </p:txBody>
      </p:sp>
      <p:cxnSp>
        <p:nvCxnSpPr>
          <p:cNvPr id="584796" name="AutoShape 43"/>
          <p:cNvCxnSpPr>
            <a:cxnSpLocks noChangeShapeType="1"/>
            <a:stCxn id="584723" idx="3"/>
            <a:endCxn id="584795" idx="0"/>
          </p:cNvCxnSpPr>
          <p:nvPr/>
        </p:nvCxnSpPr>
        <p:spPr bwMode="auto">
          <a:xfrm flipH="1">
            <a:off x="4991100" y="3633396"/>
            <a:ext cx="19208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6586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Remove to sort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049" y="990600"/>
            <a:ext cx="7620000" cy="5181600"/>
          </a:xfrm>
        </p:spPr>
        <p:txBody>
          <a:bodyPr/>
          <a:lstStyle/>
          <a:p>
            <a:r>
              <a:rPr lang="en-US" altLang="en-US" dirty="0"/>
              <a:t>Now that we have a max-heap, remove elements repeatedly until we have a sorted array.</a:t>
            </a:r>
          </a:p>
          <a:p>
            <a:pPr lvl="1"/>
            <a:r>
              <a:rPr lang="en-US" altLang="en-US" dirty="0"/>
              <a:t>Move each removed element to the end, rather than tossing it.</a:t>
            </a:r>
          </a:p>
        </p:txBody>
      </p:sp>
      <p:sp>
        <p:nvSpPr>
          <p:cNvPr id="585732" name="Oval 27"/>
          <p:cNvSpPr>
            <a:spLocks noChangeAspect="1" noChangeArrowheads="1"/>
          </p:cNvSpPr>
          <p:nvPr/>
        </p:nvSpPr>
        <p:spPr bwMode="auto">
          <a:xfrm>
            <a:off x="5713413" y="43608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30</a:t>
            </a:r>
          </a:p>
        </p:txBody>
      </p:sp>
      <p:sp>
        <p:nvSpPr>
          <p:cNvPr id="585733" name="Oval 28"/>
          <p:cNvSpPr>
            <a:spLocks noChangeAspect="1" noChangeArrowheads="1"/>
          </p:cNvSpPr>
          <p:nvPr/>
        </p:nvSpPr>
        <p:spPr bwMode="auto">
          <a:xfrm>
            <a:off x="3275013" y="43608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</a:t>
            </a:r>
          </a:p>
        </p:txBody>
      </p:sp>
      <p:sp>
        <p:nvSpPr>
          <p:cNvPr id="585734" name="Oval 29"/>
          <p:cNvSpPr>
            <a:spLocks noChangeAspect="1" noChangeArrowheads="1"/>
          </p:cNvSpPr>
          <p:nvPr/>
        </p:nvSpPr>
        <p:spPr bwMode="auto">
          <a:xfrm>
            <a:off x="1903413" y="43608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45</a:t>
            </a:r>
          </a:p>
        </p:txBody>
      </p:sp>
      <p:sp>
        <p:nvSpPr>
          <p:cNvPr id="585735" name="Oval 30"/>
          <p:cNvSpPr>
            <a:spLocks noChangeAspect="1" noChangeArrowheads="1"/>
          </p:cNvSpPr>
          <p:nvPr/>
        </p:nvSpPr>
        <p:spPr bwMode="auto">
          <a:xfrm>
            <a:off x="5332413" y="35226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81</a:t>
            </a:r>
          </a:p>
        </p:txBody>
      </p:sp>
      <p:sp>
        <p:nvSpPr>
          <p:cNvPr id="585736" name="Oval 31"/>
          <p:cNvSpPr>
            <a:spLocks noChangeAspect="1" noChangeArrowheads="1"/>
          </p:cNvSpPr>
          <p:nvPr/>
        </p:nvSpPr>
        <p:spPr bwMode="auto">
          <a:xfrm>
            <a:off x="2665413" y="35226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88</a:t>
            </a:r>
          </a:p>
        </p:txBody>
      </p:sp>
      <p:sp>
        <p:nvSpPr>
          <p:cNvPr id="585737" name="Oval 32"/>
          <p:cNvSpPr>
            <a:spLocks noChangeAspect="1" noChangeArrowheads="1"/>
          </p:cNvSpPr>
          <p:nvPr/>
        </p:nvSpPr>
        <p:spPr bwMode="auto">
          <a:xfrm>
            <a:off x="4037013" y="26844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95</a:t>
            </a:r>
          </a:p>
        </p:txBody>
      </p:sp>
      <p:cxnSp>
        <p:nvCxnSpPr>
          <p:cNvPr id="585738" name="AutoShape 33"/>
          <p:cNvCxnSpPr>
            <a:cxnSpLocks noChangeShapeType="1"/>
            <a:stCxn id="585737" idx="3"/>
            <a:endCxn id="585736" idx="0"/>
          </p:cNvCxnSpPr>
          <p:nvPr/>
        </p:nvCxnSpPr>
        <p:spPr bwMode="auto">
          <a:xfrm flipH="1">
            <a:off x="2932113" y="3159126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739" name="AutoShape 34"/>
          <p:cNvCxnSpPr>
            <a:cxnSpLocks noChangeShapeType="1"/>
            <a:stCxn id="585737" idx="5"/>
            <a:endCxn id="585735" idx="0"/>
          </p:cNvCxnSpPr>
          <p:nvPr/>
        </p:nvCxnSpPr>
        <p:spPr bwMode="auto">
          <a:xfrm>
            <a:off x="4492626" y="3159126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740" name="AutoShape 35"/>
          <p:cNvCxnSpPr>
            <a:cxnSpLocks noChangeShapeType="1"/>
            <a:stCxn id="585735" idx="5"/>
            <a:endCxn id="585732" idx="0"/>
          </p:cNvCxnSpPr>
          <p:nvPr/>
        </p:nvCxnSpPr>
        <p:spPr bwMode="auto">
          <a:xfrm>
            <a:off x="5788026" y="3997326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741" name="AutoShape 36"/>
          <p:cNvCxnSpPr>
            <a:cxnSpLocks noChangeShapeType="1"/>
            <a:stCxn id="585736" idx="3"/>
            <a:endCxn id="585734" idx="0"/>
          </p:cNvCxnSpPr>
          <p:nvPr/>
        </p:nvCxnSpPr>
        <p:spPr bwMode="auto">
          <a:xfrm flipH="1">
            <a:off x="2170113" y="3997326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742" name="AutoShape 37"/>
          <p:cNvCxnSpPr>
            <a:cxnSpLocks noChangeShapeType="1"/>
            <a:stCxn id="585736" idx="5"/>
            <a:endCxn id="585733" idx="0"/>
          </p:cNvCxnSpPr>
          <p:nvPr/>
        </p:nvCxnSpPr>
        <p:spPr bwMode="auto">
          <a:xfrm>
            <a:off x="3121026" y="3997326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5743" name="Oval 38"/>
          <p:cNvSpPr>
            <a:spLocks noChangeAspect="1" noChangeArrowheads="1"/>
          </p:cNvSpPr>
          <p:nvPr/>
        </p:nvSpPr>
        <p:spPr bwMode="auto">
          <a:xfrm>
            <a:off x="1446213" y="5199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22</a:t>
            </a:r>
          </a:p>
        </p:txBody>
      </p:sp>
      <p:cxnSp>
        <p:nvCxnSpPr>
          <p:cNvPr id="585744" name="AutoShape 39"/>
          <p:cNvCxnSpPr>
            <a:cxnSpLocks noChangeShapeType="1"/>
            <a:stCxn id="585734" idx="3"/>
            <a:endCxn id="585743" idx="0"/>
          </p:cNvCxnSpPr>
          <p:nvPr/>
        </p:nvCxnSpPr>
        <p:spPr bwMode="auto">
          <a:xfrm flipH="1">
            <a:off x="1693863" y="4835526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5745" name="Oval 40"/>
          <p:cNvSpPr>
            <a:spLocks noChangeAspect="1" noChangeArrowheads="1"/>
          </p:cNvSpPr>
          <p:nvPr/>
        </p:nvSpPr>
        <p:spPr bwMode="auto">
          <a:xfrm>
            <a:off x="2284413" y="5199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85746" name="AutoShape 41"/>
          <p:cNvCxnSpPr>
            <a:cxnSpLocks noChangeShapeType="1"/>
            <a:stCxn id="585734" idx="5"/>
            <a:endCxn id="585745" idx="0"/>
          </p:cNvCxnSpPr>
          <p:nvPr/>
        </p:nvCxnSpPr>
        <p:spPr bwMode="auto">
          <a:xfrm>
            <a:off x="2359026" y="4835526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5747" name="Oval 42"/>
          <p:cNvSpPr>
            <a:spLocks noChangeAspect="1" noChangeArrowheads="1"/>
          </p:cNvSpPr>
          <p:nvPr/>
        </p:nvSpPr>
        <p:spPr bwMode="auto">
          <a:xfrm>
            <a:off x="4951413" y="43608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cxnSp>
        <p:nvCxnSpPr>
          <p:cNvPr id="585748" name="AutoShape 43"/>
          <p:cNvCxnSpPr>
            <a:cxnSpLocks noChangeShapeType="1"/>
            <a:stCxn id="585735" idx="3"/>
            <a:endCxn id="585747" idx="0"/>
          </p:cNvCxnSpPr>
          <p:nvPr/>
        </p:nvCxnSpPr>
        <p:spPr bwMode="auto">
          <a:xfrm flipH="1">
            <a:off x="5218113" y="3997326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5749" name="Oval 44"/>
          <p:cNvSpPr>
            <a:spLocks noChangeAspect="1" noChangeArrowheads="1"/>
          </p:cNvSpPr>
          <p:nvPr/>
        </p:nvSpPr>
        <p:spPr bwMode="auto">
          <a:xfrm>
            <a:off x="2970213" y="5199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66</a:t>
            </a:r>
          </a:p>
        </p:txBody>
      </p:sp>
      <p:cxnSp>
        <p:nvCxnSpPr>
          <p:cNvPr id="585750" name="AutoShape 45"/>
          <p:cNvCxnSpPr>
            <a:cxnSpLocks noChangeShapeType="1"/>
            <a:stCxn id="585733" idx="3"/>
            <a:endCxn id="585749" idx="0"/>
          </p:cNvCxnSpPr>
          <p:nvPr/>
        </p:nvCxnSpPr>
        <p:spPr bwMode="auto">
          <a:xfrm flipH="1">
            <a:off x="3217863" y="4835526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5751" name="Oval 46"/>
          <p:cNvSpPr>
            <a:spLocks noChangeAspect="1" noChangeArrowheads="1"/>
          </p:cNvSpPr>
          <p:nvPr/>
        </p:nvSpPr>
        <p:spPr bwMode="auto">
          <a:xfrm>
            <a:off x="3656013" y="519906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21</a:t>
            </a:r>
          </a:p>
        </p:txBody>
      </p:sp>
      <p:cxnSp>
        <p:nvCxnSpPr>
          <p:cNvPr id="585752" name="AutoShape 47"/>
          <p:cNvCxnSpPr>
            <a:cxnSpLocks noChangeShapeType="1"/>
            <a:stCxn id="585733" idx="5"/>
            <a:endCxn id="585751" idx="0"/>
          </p:cNvCxnSpPr>
          <p:nvPr/>
        </p:nvCxnSpPr>
        <p:spPr bwMode="auto">
          <a:xfrm>
            <a:off x="3730626" y="4835526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5819" name="Oval 42"/>
          <p:cNvSpPr>
            <a:spLocks noChangeAspect="1" noChangeArrowheads="1"/>
          </p:cNvSpPr>
          <p:nvPr/>
        </p:nvSpPr>
        <p:spPr bwMode="auto">
          <a:xfrm>
            <a:off x="4570413" y="51609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38</a:t>
            </a:r>
          </a:p>
        </p:txBody>
      </p:sp>
      <p:cxnSp>
        <p:nvCxnSpPr>
          <p:cNvPr id="585820" name="AutoShape 43"/>
          <p:cNvCxnSpPr>
            <a:cxnSpLocks noChangeShapeType="1"/>
            <a:stCxn id="585747" idx="3"/>
            <a:endCxn id="585819" idx="0"/>
          </p:cNvCxnSpPr>
          <p:nvPr/>
        </p:nvCxnSpPr>
        <p:spPr bwMode="auto">
          <a:xfrm flipH="1">
            <a:off x="4837113" y="4835526"/>
            <a:ext cx="19208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96268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Remove to sort answer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90600"/>
            <a:ext cx="7620000" cy="5181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 dirty="0"/>
              <a:t>95: move 38 up, swap with 88, 70, 66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88: move 21 up, swap with 81, 40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81: move 38 up, swap with 70, 66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70: move 10 up, swap with 66, 45, 22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86756" name="Oval 27"/>
          <p:cNvSpPr>
            <a:spLocks noChangeAspect="1" noChangeArrowheads="1"/>
          </p:cNvSpPr>
          <p:nvPr/>
        </p:nvSpPr>
        <p:spPr bwMode="auto">
          <a:xfrm>
            <a:off x="5458619" y="46469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30</a:t>
            </a:r>
          </a:p>
        </p:txBody>
      </p:sp>
      <p:sp>
        <p:nvSpPr>
          <p:cNvPr id="586757" name="Oval 28"/>
          <p:cNvSpPr>
            <a:spLocks noChangeAspect="1" noChangeArrowheads="1"/>
          </p:cNvSpPr>
          <p:nvPr/>
        </p:nvSpPr>
        <p:spPr bwMode="auto">
          <a:xfrm>
            <a:off x="3020219" y="46469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38</a:t>
            </a:r>
          </a:p>
        </p:txBody>
      </p:sp>
      <p:sp>
        <p:nvSpPr>
          <p:cNvPr id="586758" name="Oval 29"/>
          <p:cNvSpPr>
            <a:spLocks noChangeAspect="1" noChangeArrowheads="1"/>
          </p:cNvSpPr>
          <p:nvPr/>
        </p:nvSpPr>
        <p:spPr bwMode="auto">
          <a:xfrm>
            <a:off x="1648619" y="46469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22</a:t>
            </a:r>
          </a:p>
        </p:txBody>
      </p:sp>
      <p:sp>
        <p:nvSpPr>
          <p:cNvPr id="586759" name="Oval 30"/>
          <p:cNvSpPr>
            <a:spLocks noChangeAspect="1" noChangeArrowheads="1"/>
          </p:cNvSpPr>
          <p:nvPr/>
        </p:nvSpPr>
        <p:spPr bwMode="auto">
          <a:xfrm>
            <a:off x="5077619" y="38087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86760" name="Oval 31"/>
          <p:cNvSpPr>
            <a:spLocks noChangeAspect="1" noChangeArrowheads="1"/>
          </p:cNvSpPr>
          <p:nvPr/>
        </p:nvSpPr>
        <p:spPr bwMode="auto">
          <a:xfrm>
            <a:off x="2410619" y="38087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45</a:t>
            </a:r>
          </a:p>
        </p:txBody>
      </p:sp>
      <p:sp>
        <p:nvSpPr>
          <p:cNvPr id="586761" name="Oval 32"/>
          <p:cNvSpPr>
            <a:spLocks noChangeAspect="1" noChangeArrowheads="1"/>
          </p:cNvSpPr>
          <p:nvPr/>
        </p:nvSpPr>
        <p:spPr bwMode="auto">
          <a:xfrm>
            <a:off x="3782219" y="29705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66</a:t>
            </a:r>
          </a:p>
        </p:txBody>
      </p:sp>
      <p:cxnSp>
        <p:nvCxnSpPr>
          <p:cNvPr id="586762" name="AutoShape 33"/>
          <p:cNvCxnSpPr>
            <a:cxnSpLocks noChangeShapeType="1"/>
            <a:stCxn id="586761" idx="3"/>
            <a:endCxn id="586760" idx="0"/>
          </p:cNvCxnSpPr>
          <p:nvPr/>
        </p:nvCxnSpPr>
        <p:spPr bwMode="auto">
          <a:xfrm flipH="1">
            <a:off x="2677319" y="3445226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6763" name="AutoShape 34"/>
          <p:cNvCxnSpPr>
            <a:cxnSpLocks noChangeShapeType="1"/>
            <a:stCxn id="586761" idx="5"/>
            <a:endCxn id="586759" idx="0"/>
          </p:cNvCxnSpPr>
          <p:nvPr/>
        </p:nvCxnSpPr>
        <p:spPr bwMode="auto">
          <a:xfrm>
            <a:off x="4237832" y="3445226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6764" name="AutoShape 35"/>
          <p:cNvCxnSpPr>
            <a:cxnSpLocks noChangeShapeType="1"/>
            <a:stCxn id="586759" idx="5"/>
            <a:endCxn id="586756" idx="0"/>
          </p:cNvCxnSpPr>
          <p:nvPr/>
        </p:nvCxnSpPr>
        <p:spPr bwMode="auto">
          <a:xfrm>
            <a:off x="5533232" y="4283426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6765" name="AutoShape 36"/>
          <p:cNvCxnSpPr>
            <a:cxnSpLocks noChangeShapeType="1"/>
            <a:stCxn id="586760" idx="3"/>
            <a:endCxn id="586758" idx="0"/>
          </p:cNvCxnSpPr>
          <p:nvPr/>
        </p:nvCxnSpPr>
        <p:spPr bwMode="auto">
          <a:xfrm flipH="1">
            <a:off x="1915319" y="4283426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6766" name="AutoShape 37"/>
          <p:cNvCxnSpPr>
            <a:cxnSpLocks noChangeShapeType="1"/>
            <a:stCxn id="586760" idx="5"/>
            <a:endCxn id="586757" idx="0"/>
          </p:cNvCxnSpPr>
          <p:nvPr/>
        </p:nvCxnSpPr>
        <p:spPr bwMode="auto">
          <a:xfrm>
            <a:off x="2866232" y="4283426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6767" name="Oval 38"/>
          <p:cNvSpPr>
            <a:spLocks noChangeAspect="1" noChangeArrowheads="1"/>
          </p:cNvSpPr>
          <p:nvPr/>
        </p:nvSpPr>
        <p:spPr bwMode="auto">
          <a:xfrm>
            <a:off x="1191419" y="54851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86768" name="AutoShape 39"/>
          <p:cNvCxnSpPr>
            <a:cxnSpLocks noChangeShapeType="1"/>
            <a:stCxn id="586758" idx="3"/>
            <a:endCxn id="586767" idx="0"/>
          </p:cNvCxnSpPr>
          <p:nvPr/>
        </p:nvCxnSpPr>
        <p:spPr bwMode="auto">
          <a:xfrm flipH="1">
            <a:off x="1439069" y="5121626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6769" name="Oval 40"/>
          <p:cNvSpPr>
            <a:spLocks noChangeAspect="1" noChangeArrowheads="1"/>
          </p:cNvSpPr>
          <p:nvPr/>
        </p:nvSpPr>
        <p:spPr bwMode="auto">
          <a:xfrm>
            <a:off x="2029619" y="5485163"/>
            <a:ext cx="495300" cy="4953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A50021"/>
                </a:solidFill>
                <a:latin typeface="Calibri" pitchFamily="34" charset="0"/>
                <a:ea typeface="ＭＳ Ｐゴシック" pitchFamily="34" charset="-128"/>
              </a:rPr>
              <a:t>70</a:t>
            </a:r>
          </a:p>
        </p:txBody>
      </p:sp>
      <p:cxnSp>
        <p:nvCxnSpPr>
          <p:cNvPr id="586770" name="AutoShape 41"/>
          <p:cNvCxnSpPr>
            <a:cxnSpLocks noChangeShapeType="1"/>
            <a:stCxn id="586758" idx="5"/>
            <a:endCxn id="586769" idx="0"/>
          </p:cNvCxnSpPr>
          <p:nvPr/>
        </p:nvCxnSpPr>
        <p:spPr bwMode="auto">
          <a:xfrm>
            <a:off x="2104232" y="5121626"/>
            <a:ext cx="173037" cy="3444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6771" name="Oval 42"/>
          <p:cNvSpPr>
            <a:spLocks noChangeAspect="1" noChangeArrowheads="1"/>
          </p:cNvSpPr>
          <p:nvPr/>
        </p:nvSpPr>
        <p:spPr bwMode="auto">
          <a:xfrm>
            <a:off x="4696619" y="4646963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21</a:t>
            </a:r>
          </a:p>
        </p:txBody>
      </p:sp>
      <p:cxnSp>
        <p:nvCxnSpPr>
          <p:cNvPr id="586772" name="AutoShape 43"/>
          <p:cNvCxnSpPr>
            <a:cxnSpLocks noChangeShapeType="1"/>
            <a:stCxn id="586759" idx="3"/>
            <a:endCxn id="586771" idx="0"/>
          </p:cNvCxnSpPr>
          <p:nvPr/>
        </p:nvCxnSpPr>
        <p:spPr bwMode="auto">
          <a:xfrm flipH="1">
            <a:off x="4963319" y="4283426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6773" name="Oval 44"/>
          <p:cNvSpPr>
            <a:spLocks noChangeAspect="1" noChangeArrowheads="1"/>
          </p:cNvSpPr>
          <p:nvPr/>
        </p:nvSpPr>
        <p:spPr bwMode="auto">
          <a:xfrm>
            <a:off x="2715419" y="5485163"/>
            <a:ext cx="495300" cy="4953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A50021"/>
                </a:solidFill>
                <a:latin typeface="Calibri" pitchFamily="34" charset="0"/>
                <a:ea typeface="ＭＳ Ｐゴシック" pitchFamily="34" charset="-128"/>
              </a:rPr>
              <a:t>81</a:t>
            </a:r>
          </a:p>
        </p:txBody>
      </p:sp>
      <p:cxnSp>
        <p:nvCxnSpPr>
          <p:cNvPr id="586774" name="AutoShape 45"/>
          <p:cNvCxnSpPr>
            <a:cxnSpLocks noChangeShapeType="1"/>
            <a:stCxn id="586757" idx="3"/>
            <a:endCxn id="586773" idx="0"/>
          </p:cNvCxnSpPr>
          <p:nvPr/>
        </p:nvCxnSpPr>
        <p:spPr bwMode="auto">
          <a:xfrm flipH="1">
            <a:off x="2963069" y="5121626"/>
            <a:ext cx="134938" cy="3444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6775" name="Oval 46"/>
          <p:cNvSpPr>
            <a:spLocks noChangeAspect="1" noChangeArrowheads="1"/>
          </p:cNvSpPr>
          <p:nvPr/>
        </p:nvSpPr>
        <p:spPr bwMode="auto">
          <a:xfrm>
            <a:off x="3401219" y="5485163"/>
            <a:ext cx="457200" cy="457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A50021"/>
                </a:solidFill>
                <a:latin typeface="Calibri" pitchFamily="34" charset="0"/>
                <a:ea typeface="ＭＳ Ｐゴシック" pitchFamily="34" charset="-128"/>
              </a:rPr>
              <a:t>88</a:t>
            </a:r>
          </a:p>
        </p:txBody>
      </p:sp>
      <p:cxnSp>
        <p:nvCxnSpPr>
          <p:cNvPr id="586776" name="AutoShape 47"/>
          <p:cNvCxnSpPr>
            <a:cxnSpLocks noChangeShapeType="1"/>
            <a:stCxn id="586757" idx="5"/>
            <a:endCxn id="586775" idx="0"/>
          </p:cNvCxnSpPr>
          <p:nvPr/>
        </p:nvCxnSpPr>
        <p:spPr bwMode="auto">
          <a:xfrm>
            <a:off x="3475832" y="5121626"/>
            <a:ext cx="153987" cy="3444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6843" name="Oval 42"/>
          <p:cNvSpPr>
            <a:spLocks noChangeAspect="1" noChangeArrowheads="1"/>
          </p:cNvSpPr>
          <p:nvPr/>
        </p:nvSpPr>
        <p:spPr bwMode="auto">
          <a:xfrm>
            <a:off x="4315619" y="5447063"/>
            <a:ext cx="533400" cy="5334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A50021"/>
                </a:solidFill>
                <a:latin typeface="Calibri" pitchFamily="34" charset="0"/>
                <a:ea typeface="ＭＳ Ｐゴシック" pitchFamily="34" charset="-128"/>
              </a:rPr>
              <a:t>95</a:t>
            </a:r>
          </a:p>
        </p:txBody>
      </p:sp>
      <p:cxnSp>
        <p:nvCxnSpPr>
          <p:cNvPr id="586844" name="AutoShape 43"/>
          <p:cNvCxnSpPr>
            <a:cxnSpLocks noChangeShapeType="1"/>
            <a:stCxn id="586771" idx="3"/>
            <a:endCxn id="586843" idx="0"/>
          </p:cNvCxnSpPr>
          <p:nvPr/>
        </p:nvCxnSpPr>
        <p:spPr bwMode="auto">
          <a:xfrm flipH="1">
            <a:off x="4582319" y="5121626"/>
            <a:ext cx="192088" cy="3063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662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And….. We’re Done!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5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</p:spTree>
    <p:extLst>
      <p:ext uri="{BB962C8B-B14F-4D97-AF65-F5344CB8AC3E}">
        <p14:creationId xmlns:p14="http://schemas.microsoft.com/office/powerpoint/2010/main" val="108458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cover?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Inheritance/Interfaces</a:t>
            </a:r>
          </a:p>
          <a:p>
            <a:r>
              <a:rPr lang="en-US" dirty="0"/>
              <a:t>Lists	</a:t>
            </a:r>
          </a:p>
          <a:p>
            <a:pPr lvl="1"/>
            <a:r>
              <a:rPr lang="en-US" dirty="0" err="1"/>
              <a:t>ArrayLists</a:t>
            </a:r>
            <a:endParaRPr lang="en-US" dirty="0"/>
          </a:p>
          <a:p>
            <a:pPr lvl="1"/>
            <a:r>
              <a:rPr lang="en-US" dirty="0" err="1"/>
              <a:t>LinkedLists</a:t>
            </a:r>
            <a:endParaRPr lang="en-US" dirty="0"/>
          </a:p>
          <a:p>
            <a:r>
              <a:rPr lang="en-US" dirty="0"/>
              <a:t>Java Collections</a:t>
            </a:r>
          </a:p>
          <a:p>
            <a:pPr lvl="1"/>
            <a:r>
              <a:rPr lang="en-US" dirty="0"/>
              <a:t>Sets/Maps/Lists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Searching/Sorting</a:t>
            </a:r>
          </a:p>
          <a:p>
            <a:r>
              <a:rPr lang="en-US" dirty="0"/>
              <a:t>Stacks/Queues</a:t>
            </a:r>
          </a:p>
          <a:p>
            <a:r>
              <a:rPr lang="en-US" dirty="0"/>
              <a:t>Trees / Binary Trees</a:t>
            </a:r>
          </a:p>
          <a:p>
            <a:r>
              <a:rPr lang="en-US" dirty="0"/>
              <a:t>Hashes/Heaps(Priority Queues)</a:t>
            </a:r>
          </a:p>
          <a:p>
            <a:r>
              <a:rPr lang="en-US" dirty="0"/>
              <a:t>Big O notation.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8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3581400" cy="5181600"/>
          </a:xfrm>
        </p:spPr>
        <p:txBody>
          <a:bodyPr/>
          <a:lstStyle/>
          <a:p>
            <a:r>
              <a:rPr lang="en-US" dirty="0"/>
              <a:t>What would the PQ of the following statements look like?</a:t>
            </a:r>
          </a:p>
          <a:p>
            <a:endParaRPr lang="en-US" dirty="0"/>
          </a:p>
          <a:p>
            <a:r>
              <a:rPr lang="en-US" dirty="0"/>
              <a:t>Add(40)</a:t>
            </a:r>
          </a:p>
          <a:p>
            <a:r>
              <a:rPr lang="en-US" dirty="0"/>
              <a:t>Add(41)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Add(10)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153176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2870" y="2743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45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5529" y="2707689"/>
            <a:ext cx="92827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7070" y="403971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40386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6130" y="4039710"/>
            <a:ext cx="88850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60</a:t>
            </a:r>
          </a:p>
        </p:txBody>
      </p: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flipH="1">
            <a:off x="5181970" y="2369968"/>
            <a:ext cx="990230" cy="373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>
            <a:off x="6172200" y="2369968"/>
            <a:ext cx="1002437" cy="373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 flipH="1">
            <a:off x="4419970" y="3581400"/>
            <a:ext cx="762000" cy="458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0"/>
            <a:endCxn id="7" idx="2"/>
          </p:cNvCxnSpPr>
          <p:nvPr/>
        </p:nvCxnSpPr>
        <p:spPr>
          <a:xfrm flipH="1" flipV="1">
            <a:off x="5181970" y="3581400"/>
            <a:ext cx="41873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 flipH="1">
            <a:off x="6730384" y="3545889"/>
            <a:ext cx="349281" cy="493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Heap PQ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heap implementation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Though a heap is conceptually a binary tree,</a:t>
            </a:r>
            <a:br>
              <a:rPr lang="en-US" altLang="en-US"/>
            </a:br>
            <a:r>
              <a:rPr lang="en-US" altLang="en-US"/>
              <a:t>since it is a </a:t>
            </a:r>
            <a:r>
              <a:rPr lang="en-US" altLang="en-US" i="1"/>
              <a:t>complete</a:t>
            </a:r>
            <a:r>
              <a:rPr lang="en-US" altLang="en-US"/>
              <a:t> tree, when implementing it</a:t>
            </a:r>
            <a:br>
              <a:rPr lang="en-US" altLang="en-US"/>
            </a:br>
            <a:r>
              <a:rPr lang="en-US" altLang="en-US"/>
              <a:t>we actually can "cheat" and just </a:t>
            </a:r>
            <a:r>
              <a:rPr lang="en-US" altLang="en-US" i="1"/>
              <a:t>use an array</a:t>
            </a:r>
            <a:r>
              <a:rPr lang="en-US" altLang="en-US"/>
              <a:t>!</a:t>
            </a:r>
          </a:p>
          <a:p>
            <a:pPr lvl="1"/>
            <a:r>
              <a:rPr lang="en-US" altLang="en-US"/>
              <a:t>index of root = 1  (leave 0 empty to simplify the math)</a:t>
            </a:r>
          </a:p>
          <a:p>
            <a:pPr lvl="1"/>
            <a:r>
              <a:rPr lang="en-US" altLang="en-US"/>
              <a:t>for any node </a:t>
            </a:r>
            <a:r>
              <a:rPr lang="en-US" altLang="en-US" i="1"/>
              <a:t>n</a:t>
            </a:r>
            <a:r>
              <a:rPr lang="en-US" altLang="en-US"/>
              <a:t> at index </a:t>
            </a:r>
            <a:r>
              <a:rPr lang="en-US" altLang="en-US" i="1"/>
              <a:t>i</a:t>
            </a:r>
            <a:r>
              <a:rPr lang="en-US" altLang="en-US"/>
              <a:t> :</a:t>
            </a:r>
          </a:p>
          <a:p>
            <a:pPr lvl="2"/>
            <a:r>
              <a:rPr lang="en-US" altLang="en-US"/>
              <a:t>index of </a:t>
            </a:r>
            <a:r>
              <a:rPr lang="en-US" altLang="en-US" i="1"/>
              <a:t>n</a:t>
            </a:r>
            <a:r>
              <a:rPr lang="en-US" altLang="en-US"/>
              <a:t>.left   = 2</a:t>
            </a:r>
            <a:r>
              <a:rPr lang="en-US" altLang="en-US" i="1"/>
              <a:t>i</a:t>
            </a:r>
          </a:p>
          <a:p>
            <a:pPr lvl="2"/>
            <a:r>
              <a:rPr lang="en-US" altLang="en-US"/>
              <a:t>index of </a:t>
            </a:r>
            <a:r>
              <a:rPr lang="en-US" altLang="en-US" i="1"/>
              <a:t>n</a:t>
            </a:r>
            <a:r>
              <a:rPr lang="en-US" altLang="en-US"/>
              <a:t>.right = 2</a:t>
            </a:r>
            <a:r>
              <a:rPr lang="en-US" altLang="en-US" i="1"/>
              <a:t>i</a:t>
            </a:r>
            <a:r>
              <a:rPr lang="en-US" altLang="en-US"/>
              <a:t> + 1</a:t>
            </a:r>
          </a:p>
          <a:p>
            <a:pPr lvl="2"/>
            <a:r>
              <a:rPr lang="en-US" altLang="en-US"/>
              <a:t>parent index of </a:t>
            </a:r>
            <a:r>
              <a:rPr lang="en-US" altLang="en-US" i="1"/>
              <a:t>n</a:t>
            </a:r>
            <a:r>
              <a:rPr lang="en-US" altLang="en-US"/>
              <a:t>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This array representation</a:t>
            </a:r>
            <a:br>
              <a:rPr lang="en-US" altLang="en-US"/>
            </a:br>
            <a:r>
              <a:rPr lang="en-US" altLang="en-US"/>
              <a:t>is elegant and efficient (O(1))</a:t>
            </a:r>
            <a:br>
              <a:rPr lang="en-US" altLang="en-US"/>
            </a:br>
            <a:r>
              <a:rPr lang="en-US" altLang="en-US"/>
              <a:t>for common tree operations.</a:t>
            </a:r>
          </a:p>
        </p:txBody>
      </p:sp>
      <p:pic>
        <p:nvPicPr>
          <p:cNvPr id="552964" name="Picture 4" descr="heap-array-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4876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4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HeapPQ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Let's implement an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 priority queue using a min-heap array.</a:t>
            </a: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class </a:t>
            </a:r>
            <a:r>
              <a:rPr lang="en-US" altLang="en-US" sz="2000" b="1">
                <a:latin typeface="Courier New" pitchFamily="49" charset="0"/>
              </a:rPr>
              <a:t>HeapIntPriorityQueue</a:t>
            </a:r>
            <a:r>
              <a:rPr lang="en-US" altLang="en-US" sz="2000">
                <a:latin typeface="Courier New" pitchFamily="49" charset="0"/>
              </a:rPr>
              <a:t> 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implements IntPriorityQueue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private int[] elements;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private int size;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</a:rPr>
              <a:t>    // constructs a new empty priority queue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public HeapIntPriorityQueue()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elements = new int[10];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size = 0;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...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812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Helper methods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410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Since we will treat the array as a complete tree/heap, and walk up/down between parents/children, these methods are helpful:</a:t>
            </a:r>
            <a:endParaRPr lang="en-US" altLang="en-US" sz="1800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helpers for navigating indexes up/down the tree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index)        { return index/2; 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index)     { return index*2; 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index)    { return index*2 + 1; 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hasParent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index) { return index &gt; 1; 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hasLeftChild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(index) &lt;= size;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hasRightChild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(index) &lt;= size;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[] a,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index1,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index2) {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temp = a[index1];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a[index1] = a[index2];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a[index2] = temp;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add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Let's write the code to add an element to the heap: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public void </a:t>
            </a:r>
            <a:r>
              <a:rPr lang="en-US" altLang="en-US" sz="1800" b="1">
                <a:latin typeface="Courier New" pitchFamily="49" charset="0"/>
              </a:rPr>
              <a:t>add</a:t>
            </a:r>
            <a:r>
              <a:rPr lang="en-US" altLang="en-US" sz="1800">
                <a:latin typeface="Courier New" pitchFamily="49" charset="0"/>
              </a:rPr>
              <a:t>(int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   ...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}</a:t>
            </a:r>
            <a:endParaRPr lang="en-US" altLang="en-US" sz="1800"/>
          </a:p>
        </p:txBody>
      </p:sp>
      <p:sp>
        <p:nvSpPr>
          <p:cNvPr id="556036" name="Oval 4"/>
          <p:cNvSpPr>
            <a:spLocks noChangeAspect="1" noChangeArrowheads="1"/>
          </p:cNvSpPr>
          <p:nvPr/>
        </p:nvSpPr>
        <p:spPr bwMode="auto">
          <a:xfrm>
            <a:off x="3733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56037" name="Oval 5"/>
          <p:cNvSpPr>
            <a:spLocks noChangeAspect="1" noChangeArrowheads="1"/>
          </p:cNvSpPr>
          <p:nvPr/>
        </p:nvSpPr>
        <p:spPr bwMode="auto">
          <a:xfrm>
            <a:off x="20574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56038" name="Oval 6"/>
          <p:cNvSpPr>
            <a:spLocks noChangeAspect="1" noChangeArrowheads="1"/>
          </p:cNvSpPr>
          <p:nvPr/>
        </p:nvSpPr>
        <p:spPr bwMode="auto">
          <a:xfrm>
            <a:off x="7620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56039" name="Oval 7"/>
          <p:cNvSpPr>
            <a:spLocks noChangeAspect="1" noChangeArrowheads="1"/>
          </p:cNvSpPr>
          <p:nvPr/>
        </p:nvSpPr>
        <p:spPr bwMode="auto">
          <a:xfrm>
            <a:off x="33528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56040" name="Oval 8"/>
          <p:cNvSpPr>
            <a:spLocks noChangeAspect="1" noChangeArrowheads="1"/>
          </p:cNvSpPr>
          <p:nvPr/>
        </p:nvSpPr>
        <p:spPr bwMode="auto">
          <a:xfrm>
            <a:off x="15240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56041" name="Oval 9"/>
          <p:cNvSpPr>
            <a:spLocks noChangeAspect="1" noChangeArrowheads="1"/>
          </p:cNvSpPr>
          <p:nvPr/>
        </p:nvSpPr>
        <p:spPr bwMode="auto">
          <a:xfrm>
            <a:off x="2362200" y="3200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56042" name="AutoShape 10"/>
          <p:cNvCxnSpPr>
            <a:cxnSpLocks noChangeShapeType="1"/>
            <a:stCxn id="556041" idx="3"/>
            <a:endCxn id="556040" idx="0"/>
          </p:cNvCxnSpPr>
          <p:nvPr/>
        </p:nvCxnSpPr>
        <p:spPr bwMode="auto">
          <a:xfrm flipH="1">
            <a:off x="1790700" y="3675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43" name="AutoShape 11"/>
          <p:cNvCxnSpPr>
            <a:cxnSpLocks noChangeShapeType="1"/>
            <a:stCxn id="556041" idx="5"/>
            <a:endCxn id="556039" idx="0"/>
          </p:cNvCxnSpPr>
          <p:nvPr/>
        </p:nvCxnSpPr>
        <p:spPr bwMode="auto">
          <a:xfrm>
            <a:off x="2817813" y="3675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44" name="AutoShape 12"/>
          <p:cNvCxnSpPr>
            <a:cxnSpLocks noChangeShapeType="1"/>
            <a:stCxn id="556039" idx="5"/>
            <a:endCxn id="556036" idx="0"/>
          </p:cNvCxnSpPr>
          <p:nvPr/>
        </p:nvCxnSpPr>
        <p:spPr bwMode="auto">
          <a:xfrm>
            <a:off x="3808413" y="4513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45" name="AutoShape 13"/>
          <p:cNvCxnSpPr>
            <a:cxnSpLocks noChangeShapeType="1"/>
            <a:stCxn id="556040" idx="3"/>
            <a:endCxn id="556038" idx="0"/>
          </p:cNvCxnSpPr>
          <p:nvPr/>
        </p:nvCxnSpPr>
        <p:spPr bwMode="auto">
          <a:xfrm flipH="1">
            <a:off x="1028700" y="4513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46" name="AutoShape 14"/>
          <p:cNvCxnSpPr>
            <a:cxnSpLocks noChangeShapeType="1"/>
            <a:stCxn id="556040" idx="5"/>
            <a:endCxn id="556037" idx="0"/>
          </p:cNvCxnSpPr>
          <p:nvPr/>
        </p:nvCxnSpPr>
        <p:spPr bwMode="auto">
          <a:xfrm>
            <a:off x="1979613" y="45132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47" name="Oval 15"/>
          <p:cNvSpPr>
            <a:spLocks noChangeAspect="1" noChangeArrowheads="1"/>
          </p:cNvSpPr>
          <p:nvPr/>
        </p:nvSpPr>
        <p:spPr bwMode="auto">
          <a:xfrm>
            <a:off x="304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56048" name="AutoShape 16"/>
          <p:cNvCxnSpPr>
            <a:cxnSpLocks noChangeShapeType="1"/>
            <a:stCxn id="556038" idx="3"/>
            <a:endCxn id="556047" idx="0"/>
          </p:cNvCxnSpPr>
          <p:nvPr/>
        </p:nvCxnSpPr>
        <p:spPr bwMode="auto">
          <a:xfrm flipH="1">
            <a:off x="552450" y="5351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49" name="Oval 17"/>
          <p:cNvSpPr>
            <a:spLocks noChangeAspect="1" noChangeArrowheads="1"/>
          </p:cNvSpPr>
          <p:nvPr/>
        </p:nvSpPr>
        <p:spPr bwMode="auto">
          <a:xfrm>
            <a:off x="11430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56050" name="AutoShape 18"/>
          <p:cNvCxnSpPr>
            <a:cxnSpLocks noChangeShapeType="1"/>
            <a:stCxn id="556038" idx="5"/>
            <a:endCxn id="556049" idx="0"/>
          </p:cNvCxnSpPr>
          <p:nvPr/>
        </p:nvCxnSpPr>
        <p:spPr bwMode="auto">
          <a:xfrm>
            <a:off x="1217613" y="5351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51" name="Oval 19"/>
          <p:cNvSpPr>
            <a:spLocks noChangeAspect="1"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56052" name="AutoShape 20"/>
          <p:cNvCxnSpPr>
            <a:cxnSpLocks noChangeShapeType="1"/>
            <a:stCxn id="556039" idx="3"/>
            <a:endCxn id="556051" idx="0"/>
          </p:cNvCxnSpPr>
          <p:nvPr/>
        </p:nvCxnSpPr>
        <p:spPr bwMode="auto">
          <a:xfrm flipH="1">
            <a:off x="3238500" y="4513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53" name="Oval 21"/>
          <p:cNvSpPr>
            <a:spLocks noChangeAspect="1" noChangeArrowheads="1"/>
          </p:cNvSpPr>
          <p:nvPr/>
        </p:nvSpPr>
        <p:spPr bwMode="auto">
          <a:xfrm>
            <a:off x="1828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56054" name="AutoShape 22"/>
          <p:cNvCxnSpPr>
            <a:cxnSpLocks noChangeShapeType="1"/>
            <a:stCxn id="556037" idx="3"/>
            <a:endCxn id="556053" idx="0"/>
          </p:cNvCxnSpPr>
          <p:nvPr/>
        </p:nvCxnSpPr>
        <p:spPr bwMode="auto">
          <a:xfrm flipH="1">
            <a:off x="2076450" y="53514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55" name="Oval 23"/>
          <p:cNvSpPr>
            <a:spLocks noChangeAspect="1" noChangeArrowheads="1"/>
          </p:cNvSpPr>
          <p:nvPr/>
        </p:nvSpPr>
        <p:spPr bwMode="auto">
          <a:xfrm>
            <a:off x="2514600" y="5715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cxnSp>
        <p:nvCxnSpPr>
          <p:cNvPr id="556056" name="AutoShape 24"/>
          <p:cNvCxnSpPr>
            <a:cxnSpLocks noChangeShapeType="1"/>
            <a:stCxn id="556037" idx="5"/>
            <a:endCxn id="556055" idx="0"/>
          </p:cNvCxnSpPr>
          <p:nvPr/>
        </p:nvCxnSpPr>
        <p:spPr bwMode="auto">
          <a:xfrm>
            <a:off x="2513013" y="5351463"/>
            <a:ext cx="2682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57" name="AutoShape 25"/>
          <p:cNvSpPr>
            <a:spLocks noChangeArrowheads="1"/>
          </p:cNvSpPr>
          <p:nvPr/>
        </p:nvSpPr>
        <p:spPr bwMode="auto">
          <a:xfrm flipH="1">
            <a:off x="2590800" y="4953000"/>
            <a:ext cx="381000" cy="714375"/>
          </a:xfrm>
          <a:custGeom>
            <a:avLst/>
            <a:gdLst>
              <a:gd name="T0" fmla="*/ 69148731 w 21600"/>
              <a:gd name="T1" fmla="*/ 0 h 21600"/>
              <a:gd name="T2" fmla="*/ 69148731 w 21600"/>
              <a:gd name="T3" fmla="*/ 439825242 h 21600"/>
              <a:gd name="T4" fmla="*/ 14449831 w 21600"/>
              <a:gd name="T5" fmla="*/ 781396108 h 21600"/>
              <a:gd name="T6" fmla="*/ 118540689 w 21600"/>
              <a:gd name="T7" fmla="*/ 2199120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56058" name="AutoShape 26"/>
          <p:cNvSpPr>
            <a:spLocks noChangeArrowheads="1"/>
          </p:cNvSpPr>
          <p:nvPr/>
        </p:nvSpPr>
        <p:spPr bwMode="auto">
          <a:xfrm flipH="1">
            <a:off x="2286000" y="4114800"/>
            <a:ext cx="381000" cy="714375"/>
          </a:xfrm>
          <a:custGeom>
            <a:avLst/>
            <a:gdLst>
              <a:gd name="T0" fmla="*/ 69148731 w 21600"/>
              <a:gd name="T1" fmla="*/ 0 h 21600"/>
              <a:gd name="T2" fmla="*/ 69148731 w 21600"/>
              <a:gd name="T3" fmla="*/ 439825242 h 21600"/>
              <a:gd name="T4" fmla="*/ 14449831 w 21600"/>
              <a:gd name="T5" fmla="*/ 781396108 h 21600"/>
              <a:gd name="T6" fmla="*/ 118540689 w 21600"/>
              <a:gd name="T7" fmla="*/ 2199120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56059" name="Oval 27"/>
          <p:cNvSpPr>
            <a:spLocks noChangeAspect="1" noChangeArrowheads="1"/>
          </p:cNvSpPr>
          <p:nvPr/>
        </p:nvSpPr>
        <p:spPr bwMode="auto">
          <a:xfrm>
            <a:off x="8305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56060" name="Oval 28"/>
          <p:cNvSpPr>
            <a:spLocks noChangeAspect="1"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56061" name="Oval 29"/>
          <p:cNvSpPr>
            <a:spLocks noChangeAspect="1"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56062" name="Oval 30"/>
          <p:cNvSpPr>
            <a:spLocks noChangeAspect="1" noChangeArrowheads="1"/>
          </p:cNvSpPr>
          <p:nvPr/>
        </p:nvSpPr>
        <p:spPr bwMode="auto">
          <a:xfrm>
            <a:off x="79248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56063" name="Oval 31"/>
          <p:cNvSpPr>
            <a:spLocks noChangeAspect="1"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sp>
        <p:nvSpPr>
          <p:cNvPr id="556064" name="Oval 32"/>
          <p:cNvSpPr>
            <a:spLocks noChangeAspect="1" noChangeArrowheads="1"/>
          </p:cNvSpPr>
          <p:nvPr/>
        </p:nvSpPr>
        <p:spPr bwMode="auto">
          <a:xfrm>
            <a:off x="6934200" y="3200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56065" name="AutoShape 33"/>
          <p:cNvCxnSpPr>
            <a:cxnSpLocks noChangeShapeType="1"/>
            <a:stCxn id="556064" idx="3"/>
            <a:endCxn id="556063" idx="0"/>
          </p:cNvCxnSpPr>
          <p:nvPr/>
        </p:nvCxnSpPr>
        <p:spPr bwMode="auto">
          <a:xfrm flipH="1">
            <a:off x="6362700" y="3675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66" name="AutoShape 34"/>
          <p:cNvCxnSpPr>
            <a:cxnSpLocks noChangeShapeType="1"/>
            <a:stCxn id="556064" idx="5"/>
            <a:endCxn id="556062" idx="0"/>
          </p:cNvCxnSpPr>
          <p:nvPr/>
        </p:nvCxnSpPr>
        <p:spPr bwMode="auto">
          <a:xfrm>
            <a:off x="7389813" y="3675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67" name="AutoShape 35"/>
          <p:cNvCxnSpPr>
            <a:cxnSpLocks noChangeShapeType="1"/>
            <a:stCxn id="556062" idx="5"/>
            <a:endCxn id="556059" idx="0"/>
          </p:cNvCxnSpPr>
          <p:nvPr/>
        </p:nvCxnSpPr>
        <p:spPr bwMode="auto">
          <a:xfrm>
            <a:off x="8380413" y="4513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68" name="AutoShape 36"/>
          <p:cNvCxnSpPr>
            <a:cxnSpLocks noChangeShapeType="1"/>
            <a:stCxn id="556063" idx="3"/>
            <a:endCxn id="556061" idx="0"/>
          </p:cNvCxnSpPr>
          <p:nvPr/>
        </p:nvCxnSpPr>
        <p:spPr bwMode="auto">
          <a:xfrm flipH="1">
            <a:off x="5600700" y="4513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6069" name="AutoShape 37"/>
          <p:cNvCxnSpPr>
            <a:cxnSpLocks noChangeShapeType="1"/>
            <a:stCxn id="556063" idx="5"/>
            <a:endCxn id="556060" idx="0"/>
          </p:cNvCxnSpPr>
          <p:nvPr/>
        </p:nvCxnSpPr>
        <p:spPr bwMode="auto">
          <a:xfrm>
            <a:off x="6551613" y="45132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70" name="Oval 38"/>
          <p:cNvSpPr>
            <a:spLocks noChangeAspect="1" noChangeArrowheads="1"/>
          </p:cNvSpPr>
          <p:nvPr/>
        </p:nvSpPr>
        <p:spPr bwMode="auto">
          <a:xfrm>
            <a:off x="4876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56071" name="AutoShape 39"/>
          <p:cNvCxnSpPr>
            <a:cxnSpLocks noChangeShapeType="1"/>
            <a:stCxn id="556061" idx="3"/>
            <a:endCxn id="556070" idx="0"/>
          </p:cNvCxnSpPr>
          <p:nvPr/>
        </p:nvCxnSpPr>
        <p:spPr bwMode="auto">
          <a:xfrm flipH="1">
            <a:off x="5124450" y="5351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72" name="Oval 40"/>
          <p:cNvSpPr>
            <a:spLocks noChangeAspect="1" noChangeArrowheads="1"/>
          </p:cNvSpPr>
          <p:nvPr/>
        </p:nvSpPr>
        <p:spPr bwMode="auto">
          <a:xfrm>
            <a:off x="57150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56073" name="AutoShape 41"/>
          <p:cNvCxnSpPr>
            <a:cxnSpLocks noChangeShapeType="1"/>
            <a:stCxn id="556061" idx="5"/>
            <a:endCxn id="556072" idx="0"/>
          </p:cNvCxnSpPr>
          <p:nvPr/>
        </p:nvCxnSpPr>
        <p:spPr bwMode="auto">
          <a:xfrm>
            <a:off x="5789613" y="5351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74" name="Oval 42"/>
          <p:cNvSpPr>
            <a:spLocks noChangeAspect="1" noChangeArrowheads="1"/>
          </p:cNvSpPr>
          <p:nvPr/>
        </p:nvSpPr>
        <p:spPr bwMode="auto">
          <a:xfrm>
            <a:off x="7543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56075" name="AutoShape 43"/>
          <p:cNvCxnSpPr>
            <a:cxnSpLocks noChangeShapeType="1"/>
            <a:stCxn id="556062" idx="3"/>
            <a:endCxn id="556074" idx="0"/>
          </p:cNvCxnSpPr>
          <p:nvPr/>
        </p:nvCxnSpPr>
        <p:spPr bwMode="auto">
          <a:xfrm flipH="1">
            <a:off x="7810500" y="4513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76" name="Oval 44"/>
          <p:cNvSpPr>
            <a:spLocks noChangeAspect="1" noChangeArrowheads="1"/>
          </p:cNvSpPr>
          <p:nvPr/>
        </p:nvSpPr>
        <p:spPr bwMode="auto">
          <a:xfrm>
            <a:off x="6400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56077" name="AutoShape 45"/>
          <p:cNvCxnSpPr>
            <a:cxnSpLocks noChangeShapeType="1"/>
            <a:stCxn id="556060" idx="3"/>
            <a:endCxn id="556076" idx="0"/>
          </p:cNvCxnSpPr>
          <p:nvPr/>
        </p:nvCxnSpPr>
        <p:spPr bwMode="auto">
          <a:xfrm flipH="1">
            <a:off x="6648450" y="53514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6078" name="Oval 46"/>
          <p:cNvSpPr>
            <a:spLocks noChangeAspect="1"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cxnSp>
        <p:nvCxnSpPr>
          <p:cNvPr id="556079" name="AutoShape 47"/>
          <p:cNvCxnSpPr>
            <a:cxnSpLocks noChangeShapeType="1"/>
            <a:stCxn id="556060" idx="5"/>
            <a:endCxn id="556078" idx="0"/>
          </p:cNvCxnSpPr>
          <p:nvPr/>
        </p:nvCxnSpPr>
        <p:spPr bwMode="auto">
          <a:xfrm>
            <a:off x="7161213" y="53514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407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4082</TotalTime>
  <Words>2097</Words>
  <Application>Microsoft Office PowerPoint</Application>
  <PresentationFormat>On-screen Show (4:3)</PresentationFormat>
  <Paragraphs>431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Courier New</vt:lpstr>
      <vt:lpstr>DejaVu Sans</vt:lpstr>
      <vt:lpstr>DejaVu Sans Mono</vt:lpstr>
      <vt:lpstr>DejaVu Serif</vt:lpstr>
      <vt:lpstr>Verdana</vt:lpstr>
      <vt:lpstr>Adjacency</vt:lpstr>
      <vt:lpstr>Building Java Programs Chapter 18</vt:lpstr>
      <vt:lpstr>Priority Queues and Heaps</vt:lpstr>
      <vt:lpstr>Warm Up Practice</vt:lpstr>
      <vt:lpstr>Starting with the tree</vt:lpstr>
      <vt:lpstr>Implementing Heap PQ</vt:lpstr>
      <vt:lpstr>Array heap implementation</vt:lpstr>
      <vt:lpstr>Implementing HeapPQ</vt:lpstr>
      <vt:lpstr>Helper methods</vt:lpstr>
      <vt:lpstr>Implementing add</vt:lpstr>
      <vt:lpstr>Implementing add</vt:lpstr>
      <vt:lpstr>Resizing a heap</vt:lpstr>
      <vt:lpstr>Modified add code</vt:lpstr>
      <vt:lpstr>Implementing peek</vt:lpstr>
      <vt:lpstr>Implementing peek</vt:lpstr>
      <vt:lpstr>Implementing remove</vt:lpstr>
      <vt:lpstr>Implementing remove</vt:lpstr>
      <vt:lpstr>Int PQ ADT interface</vt:lpstr>
      <vt:lpstr>Starting with the tree</vt:lpstr>
      <vt:lpstr>The Priority Queue Interface</vt:lpstr>
      <vt:lpstr>Generic PQ ADT</vt:lpstr>
      <vt:lpstr>Java Priority Queue</vt:lpstr>
      <vt:lpstr>The Priority Queue</vt:lpstr>
      <vt:lpstr>The Priority Queue</vt:lpstr>
      <vt:lpstr>The Priority Queue</vt:lpstr>
      <vt:lpstr>The Priority Queue</vt:lpstr>
      <vt:lpstr>The Priority Queue</vt:lpstr>
      <vt:lpstr>The Priority Queue</vt:lpstr>
      <vt:lpstr>Using a Priority Queue</vt:lpstr>
      <vt:lpstr>Heap Sort</vt:lpstr>
      <vt:lpstr>Heap sort</vt:lpstr>
      <vt:lpstr>Heap sort implementation</vt:lpstr>
      <vt:lpstr>Improving the code</vt:lpstr>
      <vt:lpstr>Step 1: Build heap in-place</vt:lpstr>
      <vt:lpstr>Build heap in-place answer</vt:lpstr>
      <vt:lpstr>Remove to sort</vt:lpstr>
      <vt:lpstr>Remove to sort answer</vt:lpstr>
      <vt:lpstr>And….. We’re Done!</vt:lpstr>
      <vt:lpstr>Class Overview</vt:lpstr>
      <vt:lpstr>What did we cover?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Java</cp:keywords>
  <dc:description>CS145</dc:description>
  <cp:lastModifiedBy>Michael Wood</cp:lastModifiedBy>
  <cp:revision>4</cp:revision>
  <dcterms:created xsi:type="dcterms:W3CDTF">2008-06-28T20:57:21Z</dcterms:created>
  <dcterms:modified xsi:type="dcterms:W3CDTF">2021-11-23T17:24:42Z</dcterms:modified>
</cp:coreProperties>
</file>