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6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64" r:id="rId25"/>
    <p:sldId id="363" r:id="rId26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CCFF"/>
    <a:srgbClr val="FF9900"/>
    <a:srgbClr val="008000"/>
    <a:srgbClr val="800000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70746" autoAdjust="0"/>
  </p:normalViewPr>
  <p:slideViewPr>
    <p:cSldViewPr>
      <p:cViewPr varScale="1">
        <p:scale>
          <a:sx n="75" d="100"/>
          <a:sy n="75" d="100"/>
        </p:scale>
        <p:origin x="11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2C0705E-050F-45C0-AF97-C87BA1560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6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5486401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3852864"/>
            <a:ext cx="6135687" cy="16335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3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7"/>
            <a:ext cx="7772400" cy="594627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4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5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10" name="Slide Number Placeholder 3"/>
          <p:cNvSpPr txBox="1">
            <a:spLocks noGrp="1"/>
          </p:cNvSpPr>
          <p:nvPr userDrawn="1"/>
        </p:nvSpPr>
        <p:spPr>
          <a:xfrm>
            <a:off x="8229600" y="6356352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998386AB-805C-408A-8B69-3A3662B085DE}" type="slidenum">
              <a:rPr lang="en-US" alt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Building Java Programs</a:t>
            </a:r>
            <a:br>
              <a:rPr lang="en-US" altLang="en-US"/>
            </a:br>
            <a:r>
              <a:rPr lang="en-US" altLang="en-US"/>
              <a:t>Chapter 18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Advanced Data Structures:</a:t>
            </a:r>
            <a:br>
              <a:rPr lang="en-US" altLang="en-US" dirty="0"/>
            </a:br>
            <a:r>
              <a:rPr lang="en-US" altLang="en-US" dirty="0"/>
              <a:t>Hashing and Heaps</a:t>
            </a:r>
          </a:p>
        </p:txBody>
      </p:sp>
    </p:spTree>
    <p:extLst>
      <p:ext uri="{BB962C8B-B14F-4D97-AF65-F5344CB8AC3E}">
        <p14:creationId xmlns:p14="http://schemas.microsoft.com/office/powerpoint/2010/main" val="209812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Hashing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hash</a:t>
            </a:r>
            <a:r>
              <a:rPr lang="en-US" altLang="en-US" dirty="0"/>
              <a:t>: To map a large domain of values to a smaller fixed domain.</a:t>
            </a:r>
          </a:p>
          <a:p>
            <a:pPr lvl="1"/>
            <a:r>
              <a:rPr lang="en-US" altLang="en-US" dirty="0"/>
              <a:t>Typically, mapping a set of elements to integer indexes in an array.</a:t>
            </a:r>
          </a:p>
          <a:p>
            <a:pPr lvl="1"/>
            <a:r>
              <a:rPr lang="en-US" altLang="en-US" i="1" dirty="0"/>
              <a:t>Idea:</a:t>
            </a:r>
            <a:r>
              <a:rPr lang="en-US" altLang="en-US" dirty="0"/>
              <a:t> Store any given element value in a particular predictable index.</a:t>
            </a:r>
          </a:p>
          <a:p>
            <a:pPr lvl="2"/>
            <a:r>
              <a:rPr lang="en-US" altLang="en-US" dirty="0"/>
              <a:t>That way, adding / removing / looking for it are constant-time (O(1)).</a:t>
            </a:r>
          </a:p>
          <a:p>
            <a:pPr lvl="1"/>
            <a:r>
              <a:rPr lang="en-US" altLang="en-US" b="1" dirty="0"/>
              <a:t>hash table</a:t>
            </a:r>
            <a:r>
              <a:rPr lang="en-US" altLang="en-US" dirty="0"/>
              <a:t>: An array that stores elements via hashing.</a:t>
            </a:r>
          </a:p>
          <a:p>
            <a:pPr lvl="1"/>
            <a:endParaRPr lang="en-US" altLang="en-US" dirty="0"/>
          </a:p>
          <a:p>
            <a:r>
              <a:rPr lang="en-US" altLang="en-US" b="1" dirty="0"/>
              <a:t>hash function</a:t>
            </a:r>
            <a:r>
              <a:rPr lang="en-US" altLang="en-US" dirty="0"/>
              <a:t>: An algorithm that maps values to indexes.</a:t>
            </a:r>
          </a:p>
          <a:p>
            <a:pPr lvl="1"/>
            <a:r>
              <a:rPr lang="en-US" altLang="en-US" b="1" dirty="0">
                <a:sym typeface="Symbol" pitchFamily="18" charset="2"/>
              </a:rPr>
              <a:t>hash code</a:t>
            </a:r>
            <a:r>
              <a:rPr lang="en-US" altLang="en-US" dirty="0">
                <a:sym typeface="Symbol" pitchFamily="18" charset="2"/>
              </a:rPr>
              <a:t>: The output of a hash function for a given value.</a:t>
            </a:r>
          </a:p>
          <a:p>
            <a:pPr lvl="1"/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In previous slide, our "hash function" was:  </a:t>
            </a:r>
            <a:r>
              <a:rPr lang="en-US" altLang="en-US" b="1" dirty="0"/>
              <a:t>hash(</a:t>
            </a:r>
            <a:r>
              <a:rPr lang="en-US" altLang="en-US" b="1" dirty="0" err="1"/>
              <a:t>i</a:t>
            </a:r>
            <a:r>
              <a:rPr lang="en-US" altLang="en-US" b="1" dirty="0"/>
              <a:t>) </a:t>
            </a:r>
            <a:r>
              <a:rPr lang="en-US" altLang="en-US" b="1" dirty="0">
                <a:sym typeface="Symbol" pitchFamily="18" charset="2"/>
              </a:rPr>
              <a:t> </a:t>
            </a:r>
            <a:r>
              <a:rPr lang="en-US" altLang="en-US" b="1" dirty="0" err="1">
                <a:sym typeface="Symbol" pitchFamily="18" charset="2"/>
              </a:rPr>
              <a:t>i</a:t>
            </a:r>
            <a:endParaRPr lang="en-US" altLang="en-US" b="1" dirty="0">
              <a:sym typeface="Symbol" pitchFamily="18" charset="2"/>
            </a:endParaRPr>
          </a:p>
          <a:p>
            <a:pPr lvl="2"/>
            <a:r>
              <a:rPr lang="en-US" altLang="en-US" dirty="0">
                <a:sym typeface="Symbol" pitchFamily="18" charset="2"/>
              </a:rPr>
              <a:t>Potentially requires a large array  (</a:t>
            </a:r>
            <a:r>
              <a:rPr lang="en-US" altLang="en-US" dirty="0" err="1">
                <a:sym typeface="Symbol" pitchFamily="18" charset="2"/>
              </a:rPr>
              <a:t>a.length</a:t>
            </a:r>
            <a:r>
              <a:rPr lang="en-US" altLang="en-US" dirty="0">
                <a:sym typeface="Symbol" pitchFamily="18" charset="2"/>
              </a:rPr>
              <a:t> &gt; </a:t>
            </a:r>
            <a:r>
              <a:rPr lang="en-US" altLang="en-US" dirty="0" err="1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).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Doesn't work for negative numbers.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Array could be very sparse, mostly empty  (memory waste).</a:t>
            </a:r>
          </a:p>
        </p:txBody>
      </p:sp>
    </p:spTree>
    <p:extLst>
      <p:ext uri="{BB962C8B-B14F-4D97-AF65-F5344CB8AC3E}">
        <p14:creationId xmlns:p14="http://schemas.microsoft.com/office/powerpoint/2010/main" val="197877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Improved hash function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382000" cy="5334000"/>
          </a:xfrm>
        </p:spPr>
        <p:txBody>
          <a:bodyPr>
            <a:normAutofit/>
          </a:bodyPr>
          <a:lstStyle/>
          <a:p>
            <a:pPr marL="460375"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i="1" dirty="0"/>
              <a:t>To deal with negative numbers: 	</a:t>
            </a:r>
            <a:r>
              <a:rPr lang="en-US" altLang="en-US" b="1" dirty="0"/>
              <a:t>hash(</a:t>
            </a:r>
            <a:r>
              <a:rPr lang="en-US" altLang="en-US" b="1" dirty="0" err="1"/>
              <a:t>i</a:t>
            </a:r>
            <a:r>
              <a:rPr lang="en-US" altLang="en-US" b="1" dirty="0"/>
              <a:t>) </a:t>
            </a:r>
            <a:r>
              <a:rPr lang="en-US" altLang="en-US" b="1" dirty="0">
                <a:sym typeface="Symbol" pitchFamily="18" charset="2"/>
              </a:rPr>
              <a:t> abs(</a:t>
            </a:r>
            <a:r>
              <a:rPr lang="en-US" altLang="en-US" b="1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)</a:t>
            </a:r>
            <a:endParaRPr lang="en-US" altLang="en-US" dirty="0"/>
          </a:p>
          <a:p>
            <a:pPr marL="460375"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i="1" dirty="0"/>
              <a:t>To deal with large numbers:</a:t>
            </a:r>
            <a:r>
              <a:rPr lang="en-US" altLang="en-US" dirty="0"/>
              <a:t>	</a:t>
            </a:r>
            <a:r>
              <a:rPr lang="en-US" altLang="en-US" b="1" dirty="0"/>
              <a:t>hash(</a:t>
            </a:r>
            <a:r>
              <a:rPr lang="en-US" altLang="en-US" b="1" dirty="0" err="1"/>
              <a:t>i</a:t>
            </a:r>
            <a:r>
              <a:rPr lang="en-US" altLang="en-US" b="1" dirty="0"/>
              <a:t>) </a:t>
            </a:r>
            <a:r>
              <a:rPr lang="en-US" altLang="en-US" b="1" dirty="0">
                <a:sym typeface="Symbol" pitchFamily="18" charset="2"/>
              </a:rPr>
              <a:t> abs(</a:t>
            </a:r>
            <a:r>
              <a:rPr lang="en-US" altLang="en-US" b="1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) </a:t>
            </a:r>
            <a:r>
              <a:rPr lang="en-US" altLang="en-US" b="1" dirty="0">
                <a:latin typeface="Courier New" pitchFamily="49" charset="0"/>
                <a:sym typeface="Symbol" pitchFamily="18" charset="2"/>
              </a:rPr>
              <a:t>%</a:t>
            </a:r>
            <a:r>
              <a:rPr lang="en-US" altLang="en-US" b="1" dirty="0">
                <a:sym typeface="Symbol" pitchFamily="18" charset="2"/>
              </a:rPr>
              <a:t> length</a:t>
            </a:r>
            <a:endParaRPr lang="en-US" altLang="en-US" sz="800" dirty="0"/>
          </a:p>
          <a:p>
            <a:pPr marL="854075" lvl="1"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sz="800" dirty="0"/>
          </a:p>
          <a:p>
            <a:pPr marL="854075" lvl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</a:rPr>
              <a:t>(37);	</a:t>
            </a:r>
            <a:r>
              <a:rPr lang="en-US" altLang="en-US" dirty="0">
                <a:solidFill>
                  <a:srgbClr val="008000"/>
                </a:solidFill>
                <a:latin typeface="Courier New" pitchFamily="49" charset="0"/>
              </a:rPr>
              <a:t>// abs(37) % 10 == 7</a:t>
            </a:r>
            <a:endParaRPr lang="en-US" altLang="en-US" dirty="0">
              <a:solidFill>
                <a:srgbClr val="008000"/>
              </a:solidFill>
            </a:endParaRPr>
          </a:p>
          <a:p>
            <a:pPr marL="854075" lvl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</a:rPr>
              <a:t>(-2);	</a:t>
            </a:r>
            <a:r>
              <a:rPr lang="en-US" altLang="en-US" dirty="0">
                <a:solidFill>
                  <a:srgbClr val="008000"/>
                </a:solidFill>
                <a:latin typeface="Courier New" pitchFamily="49" charset="0"/>
              </a:rPr>
              <a:t>// abs(-2) % 10 == 2</a:t>
            </a:r>
            <a:endParaRPr lang="en-US" altLang="en-US" dirty="0">
              <a:solidFill>
                <a:srgbClr val="008000"/>
              </a:solidFill>
            </a:endParaRPr>
          </a:p>
          <a:p>
            <a:pPr marL="854075" lvl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</a:rPr>
              <a:t>(49);	</a:t>
            </a:r>
            <a:r>
              <a:rPr lang="en-US" altLang="en-US" dirty="0">
                <a:solidFill>
                  <a:srgbClr val="008000"/>
                </a:solidFill>
                <a:latin typeface="Courier New" pitchFamily="49" charset="0"/>
              </a:rPr>
              <a:t>// abs(49) % 10 == 9</a:t>
            </a:r>
          </a:p>
          <a:p>
            <a:pPr marL="854075" lvl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marL="854075" lvl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marL="854075" lvl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marL="854075" lvl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marL="854075" lvl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marL="854075" lvl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marL="854075" lvl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marL="854075" lvl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 inside </a:t>
            </a:r>
            <a:r>
              <a:rPr lang="en-US" altLang="en-US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HashIntSet</a:t>
            </a:r>
            <a:r>
              <a:rPr lang="en-US" alt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class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sz="2000" dirty="0">
                <a:latin typeface="Courier New" pitchFamily="49" charset="0"/>
              </a:rPr>
              <a:t>		private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hash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) {</a:t>
            </a:r>
            <a:endParaRPr lang="en-US" altLang="en-US" sz="2000" b="1" dirty="0">
              <a:solidFill>
                <a:srgbClr val="008000"/>
              </a:solidFill>
              <a:latin typeface="Courier New" pitchFamily="49" charset="0"/>
            </a:endParaRP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sz="2000" dirty="0">
                <a:latin typeface="Courier New" pitchFamily="49" charset="0"/>
              </a:rPr>
              <a:t>		    return </a:t>
            </a:r>
            <a:r>
              <a:rPr lang="en-US" altLang="en-US" sz="2000" dirty="0" err="1">
                <a:latin typeface="Courier New" pitchFamily="49" charset="0"/>
              </a:rPr>
              <a:t>Math.abs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) % </a:t>
            </a:r>
            <a:r>
              <a:rPr lang="en-US" altLang="en-US" sz="2000" dirty="0" err="1">
                <a:latin typeface="Courier New" pitchFamily="49" charset="0"/>
              </a:rPr>
              <a:t>elements.length</a:t>
            </a:r>
            <a:r>
              <a:rPr lang="en-US" altLang="en-US" sz="2000" dirty="0">
                <a:latin typeface="Courier New" pitchFamily="49" charset="0"/>
              </a:rPr>
              <a:t>;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sz="2000" dirty="0">
                <a:latin typeface="Courier New" pitchFamily="49" charset="0"/>
              </a:rPr>
              <a:t>		}</a:t>
            </a:r>
            <a:endParaRPr lang="en-US" altLang="en-US" dirty="0"/>
          </a:p>
        </p:txBody>
      </p:sp>
      <p:graphicFrame>
        <p:nvGraphicFramePr>
          <p:cNvPr id="5939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86516"/>
              </p:ext>
            </p:extLst>
          </p:nvPr>
        </p:nvGraphicFramePr>
        <p:xfrm>
          <a:off x="533402" y="3276600"/>
          <a:ext cx="6953249" cy="1188720"/>
        </p:xfrm>
        <a:graphic>
          <a:graphicData uri="http://schemas.openxmlformats.org/drawingml/2006/table">
            <a:tbl>
              <a:tblPr firstRow="1"/>
              <a:tblGrid>
                <a:gridCol w="97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4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82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82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6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Sketch of implementation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305800" cy="5486400"/>
          </a:xfrm>
        </p:spPr>
        <p:txBody>
          <a:bodyPr>
            <a:normAutofit/>
          </a:bodyPr>
          <a:lstStyle/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>
                <a:latin typeface="Courier New" pitchFamily="49" charset="0"/>
              </a:rPr>
              <a:t>	public class </a:t>
            </a:r>
            <a:r>
              <a:rPr lang="en-US" altLang="en-US" sz="2000" b="1" dirty="0" err="1">
                <a:latin typeface="Courier New" pitchFamily="49" charset="0"/>
              </a:rPr>
              <a:t>HashIntSet</a:t>
            </a:r>
            <a:r>
              <a:rPr lang="en-US" altLang="en-US" sz="2000" dirty="0">
                <a:latin typeface="Courier New" pitchFamily="49" charset="0"/>
              </a:rPr>
              <a:t> implements </a:t>
            </a:r>
            <a:r>
              <a:rPr lang="en-US" altLang="en-US" sz="2000" dirty="0" err="1">
                <a:latin typeface="Courier New" pitchFamily="49" charset="0"/>
              </a:rPr>
              <a:t>IntSet</a:t>
            </a:r>
            <a:r>
              <a:rPr lang="en-US" altLang="en-US" sz="2000" dirty="0">
                <a:latin typeface="Courier New" pitchFamily="49" charset="0"/>
              </a:rPr>
              <a:t> {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>
                <a:latin typeface="Courier New" pitchFamily="49" charset="0"/>
              </a:rPr>
              <a:t>	    private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[] elements;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>
                <a:latin typeface="Courier New" pitchFamily="49" charset="0"/>
              </a:rPr>
              <a:t>	    ...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>
                <a:latin typeface="Courier New" pitchFamily="49" charset="0"/>
              </a:rPr>
              <a:t>	    public void </a:t>
            </a:r>
            <a:r>
              <a:rPr lang="en-US" altLang="en-US" sz="2000" b="1" dirty="0">
                <a:latin typeface="Courier New" pitchFamily="49" charset="0"/>
              </a:rPr>
              <a:t>add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value) {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>
                <a:latin typeface="Courier New" pitchFamily="49" charset="0"/>
              </a:rPr>
              <a:t>	        elements[hash(value)] = value;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>
                <a:latin typeface="Courier New" pitchFamily="49" charset="0"/>
              </a:rPr>
              <a:t>	    }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endParaRPr lang="en-US" altLang="en-US" sz="2000" dirty="0">
              <a:latin typeface="Courier New" pitchFamily="49" charset="0"/>
            </a:endParaRP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>
                <a:latin typeface="Courier New" pitchFamily="49" charset="0"/>
              </a:rPr>
              <a:t>	    public </a:t>
            </a:r>
            <a:r>
              <a:rPr lang="en-US" altLang="en-US" sz="2000" dirty="0" err="1">
                <a:latin typeface="Courier New" pitchFamily="49" charset="0"/>
              </a:rPr>
              <a:t>boolean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contains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value) {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>
                <a:latin typeface="Courier New" pitchFamily="49" charset="0"/>
              </a:rPr>
              <a:t>	        return elements[hash(value)] == value;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>
                <a:latin typeface="Courier New" pitchFamily="49" charset="0"/>
              </a:rPr>
              <a:t>	    }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endParaRPr lang="en-US" altLang="en-US" sz="2000" dirty="0">
              <a:latin typeface="Courier New" pitchFamily="49" charset="0"/>
            </a:endParaRP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>
                <a:latin typeface="Courier New" pitchFamily="49" charset="0"/>
              </a:rPr>
              <a:t>	    public void </a:t>
            </a:r>
            <a:r>
              <a:rPr lang="en-US" altLang="en-US" sz="2000" b="1" dirty="0">
                <a:latin typeface="Courier New" pitchFamily="49" charset="0"/>
              </a:rPr>
              <a:t>remove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value) {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>
                <a:latin typeface="Courier New" pitchFamily="49" charset="0"/>
              </a:rPr>
              <a:t>	        elements[hash(value)] = 0;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>
                <a:latin typeface="Courier New" pitchFamily="49" charset="0"/>
              </a:rPr>
              <a:t>	    }</a:t>
            </a:r>
          </a:p>
          <a:p>
            <a:pPr marL="460375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>
                <a:latin typeface="Courier New" pitchFamily="49" charset="0"/>
              </a:rPr>
              <a:t>	}</a:t>
            </a:r>
            <a:endParaRPr lang="en-US" altLang="en-US" dirty="0"/>
          </a:p>
          <a:p>
            <a:pPr marL="854075" lvl="1"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dirty="0"/>
              <a:t>Runtime of </a:t>
            </a:r>
            <a:r>
              <a:rPr lang="en-US" altLang="en-US" dirty="0">
                <a:latin typeface="Courier New" pitchFamily="49" charset="0"/>
              </a:rPr>
              <a:t>add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itchFamily="49" charset="0"/>
              </a:rPr>
              <a:t>contains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itchFamily="49" charset="0"/>
              </a:rPr>
              <a:t>remove</a:t>
            </a:r>
            <a:r>
              <a:rPr lang="en-US" altLang="en-US" dirty="0"/>
              <a:t>: </a:t>
            </a:r>
            <a:r>
              <a:rPr lang="en-US" altLang="en-US" b="1" dirty="0"/>
              <a:t>O(1) !!</a:t>
            </a:r>
            <a:endParaRPr lang="en-US" altLang="en-US" sz="1200" dirty="0"/>
          </a:p>
          <a:p>
            <a:pPr marL="1143000" lvl="2"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dirty="0"/>
              <a:t>Are there any problems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213030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and Probing.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Collisions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305800" cy="57150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collision</a:t>
            </a:r>
            <a:r>
              <a:rPr lang="en-US" altLang="en-US" dirty="0"/>
              <a:t>: When hash function maps 2 values to same index.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2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</a:rPr>
              <a:t>(11);</a:t>
            </a:r>
            <a:endParaRPr lang="en-US" altLang="en-US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</a:rPr>
              <a:t>(49);</a:t>
            </a:r>
            <a:endParaRPr lang="en-US" altLang="en-US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</a:rPr>
              <a:t>(24);</a:t>
            </a:r>
            <a:endParaRPr lang="en-US" altLang="en-US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</a:rPr>
              <a:t>(37);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altLang="en-US" b="1" dirty="0" err="1">
                <a:solidFill>
                  <a:srgbClr val="800000"/>
                </a:solidFill>
                <a:latin typeface="Courier New" pitchFamily="49" charset="0"/>
              </a:rPr>
              <a:t>set.add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(54);</a:t>
            </a:r>
            <a:r>
              <a:rPr lang="en-US" altLang="en-US" dirty="0">
                <a:solidFill>
                  <a:srgbClr val="800000"/>
                </a:solidFill>
                <a:latin typeface="Courier New" pitchFamily="49" charset="0"/>
              </a:rPr>
              <a:t>  </a:t>
            </a:r>
            <a:r>
              <a:rPr lang="en-US" altLang="en-US" dirty="0">
                <a:solidFill>
                  <a:srgbClr val="008000"/>
                </a:solidFill>
                <a:latin typeface="Courier New" pitchFamily="49" charset="0"/>
              </a:rPr>
              <a:t>// collides with 24!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/>
              <a:t>collision resolution</a:t>
            </a:r>
            <a:r>
              <a:rPr lang="en-US" altLang="en-US" dirty="0"/>
              <a:t>: An algorithm for fixing collisions.</a:t>
            </a:r>
          </a:p>
        </p:txBody>
      </p:sp>
      <p:graphicFrame>
        <p:nvGraphicFramePr>
          <p:cNvPr id="5959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66676"/>
              </p:ext>
            </p:extLst>
          </p:nvPr>
        </p:nvGraphicFramePr>
        <p:xfrm>
          <a:off x="838200" y="3733800"/>
          <a:ext cx="6115048" cy="1188720"/>
        </p:xfrm>
        <a:graphic>
          <a:graphicData uri="http://schemas.openxmlformats.org/drawingml/2006/table">
            <a:tbl>
              <a:tblPr firstRow="1"/>
              <a:tblGrid>
                <a:gridCol w="85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1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Probing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7848600" cy="55626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probing</a:t>
            </a:r>
            <a:r>
              <a:rPr lang="en-US" altLang="en-US" dirty="0"/>
              <a:t>: Resolving a collision by moving to another index.</a:t>
            </a:r>
          </a:p>
          <a:p>
            <a:pPr lvl="1"/>
            <a:r>
              <a:rPr lang="en-US" altLang="en-US" b="1" dirty="0"/>
              <a:t>linear probing</a:t>
            </a:r>
            <a:r>
              <a:rPr lang="en-US" altLang="en-US" dirty="0"/>
              <a:t>: Moves to the next available index  (wraps if needed).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</a:rPr>
              <a:t>(11);</a:t>
            </a:r>
            <a:endParaRPr lang="en-US" altLang="en-US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</a:rPr>
              <a:t>(49);</a:t>
            </a:r>
            <a:endParaRPr lang="en-US" altLang="en-US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</a:rPr>
              <a:t>(24);</a:t>
            </a:r>
            <a:endParaRPr lang="en-US" altLang="en-US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</a:rPr>
              <a:t>(37);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set.add</a:t>
            </a:r>
            <a:r>
              <a:rPr lang="en-US" altLang="en-US" b="1" dirty="0">
                <a:latin typeface="Courier New" pitchFamily="49" charset="0"/>
              </a:rPr>
              <a:t>(54);</a:t>
            </a:r>
            <a:r>
              <a:rPr lang="en-US" altLang="en-US" dirty="0">
                <a:latin typeface="Courier New" pitchFamily="49" charset="0"/>
              </a:rPr>
              <a:t>  </a:t>
            </a:r>
            <a:r>
              <a:rPr lang="en-US" altLang="en-US" dirty="0">
                <a:solidFill>
                  <a:srgbClr val="008000"/>
                </a:solidFill>
                <a:latin typeface="Courier New" pitchFamily="49" charset="0"/>
              </a:rPr>
              <a:t>// collides with 24; must probe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i="1" dirty="0"/>
              <a:t>variation:</a:t>
            </a:r>
            <a:r>
              <a:rPr lang="en-US" altLang="en-US" dirty="0"/>
              <a:t> </a:t>
            </a:r>
            <a:r>
              <a:rPr lang="en-US" altLang="en-US" b="1" dirty="0"/>
              <a:t>quadratic probing</a:t>
            </a:r>
            <a:r>
              <a:rPr lang="en-US" altLang="en-US" dirty="0"/>
              <a:t> moves increasingly far away: +1, +4, +9, ...</a:t>
            </a:r>
          </a:p>
        </p:txBody>
      </p:sp>
      <p:graphicFrame>
        <p:nvGraphicFramePr>
          <p:cNvPr id="5969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57870"/>
              </p:ext>
            </p:extLst>
          </p:nvPr>
        </p:nvGraphicFramePr>
        <p:xfrm>
          <a:off x="609602" y="3886200"/>
          <a:ext cx="6953249" cy="1188720"/>
        </p:xfrm>
        <a:graphic>
          <a:graphicData uri="http://schemas.openxmlformats.org/drawingml/2006/table">
            <a:tbl>
              <a:tblPr firstRow="1"/>
              <a:tblGrid>
                <a:gridCol w="97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4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82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82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98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HashIntSet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305800" cy="5334000"/>
          </a:xfrm>
        </p:spPr>
        <p:txBody>
          <a:bodyPr>
            <a:normAutofit/>
          </a:bodyPr>
          <a:lstStyle/>
          <a:p>
            <a:r>
              <a:rPr lang="en-US" altLang="en-US" dirty="0"/>
              <a:t>Let's implement an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/>
              <a:t> set using a hash table with linear probing.</a:t>
            </a:r>
          </a:p>
          <a:p>
            <a:pPr lvl="1"/>
            <a:r>
              <a:rPr lang="en-US" altLang="en-US" dirty="0"/>
              <a:t>For simplicity, assume that the set cannot store 0s for now.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class </a:t>
            </a:r>
            <a:r>
              <a:rPr lang="en-US" altLang="en-US" sz="2000" b="1" dirty="0" err="1">
                <a:latin typeface="Courier New" pitchFamily="49" charset="0"/>
              </a:rPr>
              <a:t>HashIntSet</a:t>
            </a:r>
            <a:r>
              <a:rPr lang="en-US" altLang="en-US" sz="2000" dirty="0">
                <a:latin typeface="Courier New" pitchFamily="49" charset="0"/>
              </a:rPr>
              <a:t> implements </a:t>
            </a:r>
            <a:r>
              <a:rPr lang="en-US" altLang="en-US" sz="2000" dirty="0" err="1">
                <a:latin typeface="Courier New" pitchFamily="49" charset="0"/>
              </a:rPr>
              <a:t>IntSet</a:t>
            </a:r>
            <a:r>
              <a:rPr lang="en-US" altLang="en-US" sz="2000" dirty="0">
                <a:latin typeface="Courier New" pitchFamily="49" charset="0"/>
              </a:rPr>
              <a:t>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private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[] elements;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private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size;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 dirty="0">
                <a:solidFill>
                  <a:srgbClr val="008000"/>
                </a:solidFill>
                <a:latin typeface="Courier New" pitchFamily="49" charset="0"/>
              </a:rPr>
              <a:t>    // constructs new empty set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public </a:t>
            </a:r>
            <a:r>
              <a:rPr lang="en-US" altLang="en-US" sz="2000" dirty="0" err="1">
                <a:latin typeface="Courier New" pitchFamily="49" charset="0"/>
              </a:rPr>
              <a:t>HashIntSet</a:t>
            </a:r>
            <a:r>
              <a:rPr lang="en-US" altLang="en-US" sz="2000" dirty="0">
                <a:latin typeface="Courier New" pitchFamily="49" charset="0"/>
              </a:rPr>
              <a:t>()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elements = new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[10];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size = 0;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 dirty="0">
                <a:solidFill>
                  <a:srgbClr val="008000"/>
                </a:solidFill>
                <a:latin typeface="Courier New" pitchFamily="49" charset="0"/>
              </a:rPr>
              <a:t>    // hash function maps values to indexes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private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hash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value)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return </a:t>
            </a:r>
            <a:r>
              <a:rPr lang="en-US" altLang="en-US" sz="2000" dirty="0" err="1">
                <a:latin typeface="Courier New" pitchFamily="49" charset="0"/>
              </a:rPr>
              <a:t>Math.abs</a:t>
            </a:r>
            <a:r>
              <a:rPr lang="en-US" altLang="en-US" sz="2000" dirty="0">
                <a:latin typeface="Courier New" pitchFamily="49" charset="0"/>
              </a:rPr>
              <a:t>(value) % </a:t>
            </a:r>
            <a:r>
              <a:rPr lang="en-US" altLang="en-US" sz="2000" dirty="0" err="1">
                <a:latin typeface="Courier New" pitchFamily="49" charset="0"/>
              </a:rPr>
              <a:t>elements.length</a:t>
            </a:r>
            <a:r>
              <a:rPr lang="en-US" altLang="en-US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...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821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add operation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7848600" cy="5410200"/>
          </a:xfrm>
        </p:spPr>
        <p:txBody>
          <a:bodyPr/>
          <a:lstStyle/>
          <a:p>
            <a:r>
              <a:rPr lang="en-US" altLang="en-US" dirty="0"/>
              <a:t>How do we add an element to the hash table?</a:t>
            </a:r>
          </a:p>
          <a:p>
            <a:pPr lvl="1"/>
            <a:r>
              <a:rPr lang="en-US" altLang="en-US" dirty="0"/>
              <a:t>Use the hash function to find the proper bucket index.</a:t>
            </a:r>
          </a:p>
          <a:p>
            <a:pPr lvl="1"/>
            <a:r>
              <a:rPr lang="en-US" altLang="en-US" dirty="0"/>
              <a:t>If we see a 0, put it there.</a:t>
            </a:r>
          </a:p>
          <a:p>
            <a:pPr lvl="1"/>
            <a:r>
              <a:rPr lang="en-US" altLang="en-US" dirty="0"/>
              <a:t>If not, move forward until we find an empty (0) index to store it.</a:t>
            </a:r>
          </a:p>
          <a:p>
            <a:pPr lvl="1"/>
            <a:r>
              <a:rPr lang="en-US" altLang="en-US" dirty="0"/>
              <a:t>If we see that the value is already in the table, don't re-add it.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(54);   </a:t>
            </a:r>
            <a:r>
              <a:rPr lang="en-US" alt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client code</a:t>
            </a:r>
          </a:p>
          <a:p>
            <a:pPr lvl="1"/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(14);</a:t>
            </a:r>
          </a:p>
        </p:txBody>
      </p:sp>
      <p:graphicFrame>
        <p:nvGraphicFramePr>
          <p:cNvPr id="5990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43447"/>
              </p:ext>
            </p:extLst>
          </p:nvPr>
        </p:nvGraphicFramePr>
        <p:xfrm>
          <a:off x="685798" y="4267200"/>
          <a:ext cx="6705602" cy="1188720"/>
        </p:xfrm>
        <a:graphic>
          <a:graphicData uri="http://schemas.openxmlformats.org/drawingml/2006/table">
            <a:tbl>
              <a:tblPr firstRow="1"/>
              <a:tblGrid>
                <a:gridCol w="936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9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71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add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How do we add an element to the hash table?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public void </a:t>
            </a:r>
            <a:r>
              <a:rPr lang="en-US" altLang="en-US" sz="1800" b="1" dirty="0">
                <a:latin typeface="Courier New" pitchFamily="49" charset="0"/>
              </a:rPr>
              <a:t>add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h = </a:t>
            </a:r>
            <a:r>
              <a:rPr lang="en-US" altLang="en-US" sz="1800" b="1" dirty="0">
                <a:latin typeface="Courier New" pitchFamily="49" charset="0"/>
              </a:rPr>
              <a:t>hash</a:t>
            </a:r>
            <a:r>
              <a:rPr lang="en-US" altLang="en-US" sz="1800" dirty="0">
                <a:latin typeface="Courier New" pitchFamily="49" charset="0"/>
              </a:rPr>
              <a:t>(value);</a:t>
            </a:r>
            <a:endParaRPr lang="en-US" altLang="en-US" sz="1800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while (elements[h] != 0 &amp;&amp;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       elements[h] != value) {      </a:t>
            </a:r>
            <a:r>
              <a:rPr lang="en-US" altLang="en-US" sz="1800" dirty="0">
                <a:solidFill>
                  <a:srgbClr val="006600"/>
                </a:solidFill>
                <a:latin typeface="Courier New" pitchFamily="49" charset="0"/>
              </a:rPr>
              <a:t>//linear probing</a:t>
            </a: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    h = (h + 1) % </a:t>
            </a:r>
            <a:r>
              <a:rPr lang="en-US" altLang="en-US" sz="1800" dirty="0" err="1">
                <a:latin typeface="Courier New" pitchFamily="49" charset="0"/>
              </a:rPr>
              <a:t>elements.length</a:t>
            </a:r>
            <a:r>
              <a:rPr lang="en-US" altLang="en-US" sz="1800" dirty="0">
                <a:latin typeface="Courier New" pitchFamily="49" charset="0"/>
              </a:rPr>
              <a:t>;  </a:t>
            </a:r>
            <a:r>
              <a:rPr lang="en-US" altLang="en-US" sz="1800" dirty="0">
                <a:solidFill>
                  <a:srgbClr val="006600"/>
                </a:solidFill>
                <a:latin typeface="Courier New" pitchFamily="49" charset="0"/>
              </a:rPr>
              <a:t>//for empty slot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if (elements[h] != value) {         </a:t>
            </a:r>
            <a:r>
              <a:rPr lang="en-US" altLang="en-US" sz="1800" dirty="0">
                <a:solidFill>
                  <a:srgbClr val="006600"/>
                </a:solidFill>
                <a:latin typeface="Courier New" pitchFamily="49" charset="0"/>
              </a:rPr>
              <a:t>//avoid duplicates</a:t>
            </a: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    elements[h] = value;</a:t>
            </a:r>
            <a:endParaRPr lang="en-US" altLang="en-US" sz="1800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    size++;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}</a:t>
            </a:r>
            <a:endParaRPr lang="en-US" altLang="en-US" sz="1800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}</a:t>
            </a:r>
            <a:endParaRPr lang="en-US" altLang="en-US" sz="1800" dirty="0"/>
          </a:p>
        </p:txBody>
      </p:sp>
      <p:graphicFrame>
        <p:nvGraphicFramePr>
          <p:cNvPr id="6000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30009"/>
              </p:ext>
            </p:extLst>
          </p:nvPr>
        </p:nvGraphicFramePr>
        <p:xfrm>
          <a:off x="762000" y="5181600"/>
          <a:ext cx="6648450" cy="1188720"/>
        </p:xfrm>
        <a:graphic>
          <a:graphicData uri="http://schemas.openxmlformats.org/drawingml/2006/table">
            <a:tbl>
              <a:tblPr firstRow="1"/>
              <a:tblGrid>
                <a:gridCol w="92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0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0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20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1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0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contains operation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7848600" cy="5410200"/>
          </a:xfrm>
        </p:spPr>
        <p:txBody>
          <a:bodyPr/>
          <a:lstStyle/>
          <a:p>
            <a:r>
              <a:rPr lang="en-US" altLang="en-US" dirty="0"/>
              <a:t>How do we search for an element in the hash table?</a:t>
            </a:r>
          </a:p>
          <a:p>
            <a:pPr lvl="1"/>
            <a:r>
              <a:rPr lang="en-US" altLang="en-US" dirty="0"/>
              <a:t>Use the hash function to find the proper bucket index.</a:t>
            </a:r>
          </a:p>
          <a:p>
            <a:pPr lvl="1"/>
            <a:r>
              <a:rPr lang="en-US" altLang="en-US" dirty="0"/>
              <a:t>Loop forward until we either find the value, or an empty index (0).</a:t>
            </a:r>
          </a:p>
          <a:p>
            <a:pPr lvl="1"/>
            <a:r>
              <a:rPr lang="en-US" altLang="en-US" dirty="0"/>
              <a:t>If find the value, it is contained 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dirty="0"/>
              <a:t>). If we find 0, it is not 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altLang="en-US" dirty="0"/>
              <a:t>).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set.contains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(24)   </a:t>
            </a:r>
            <a:r>
              <a:rPr lang="en-US" alt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true</a:t>
            </a:r>
          </a:p>
          <a:p>
            <a:pPr lvl="1"/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set.contains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(14)   </a:t>
            </a:r>
            <a:r>
              <a:rPr lang="en-US" alt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true</a:t>
            </a:r>
          </a:p>
          <a:p>
            <a:pPr lvl="1"/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set.contains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(35)   </a:t>
            </a:r>
            <a:r>
              <a:rPr lang="en-US" alt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false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010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653"/>
              </p:ext>
            </p:extLst>
          </p:nvPr>
        </p:nvGraphicFramePr>
        <p:xfrm>
          <a:off x="1066804" y="4833939"/>
          <a:ext cx="6857999" cy="1188720"/>
        </p:xfrm>
        <a:graphic>
          <a:graphicData uri="http://schemas.openxmlformats.org/drawingml/2006/table">
            <a:tbl>
              <a:tblPr firstRow="1"/>
              <a:tblGrid>
                <a:gridCol w="95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0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00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00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Hashing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Reading: 18.1</a:t>
            </a:r>
          </a:p>
        </p:txBody>
      </p:sp>
    </p:spTree>
    <p:extLst>
      <p:ext uri="{BB962C8B-B14F-4D97-AF65-F5344CB8AC3E}">
        <p14:creationId xmlns:p14="http://schemas.microsoft.com/office/powerpoint/2010/main" val="423406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contains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81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public </a:t>
            </a:r>
            <a:r>
              <a:rPr lang="en-US" altLang="en-US" sz="1800" dirty="0" err="1">
                <a:latin typeface="Courier New" pitchFamily="49" charset="0"/>
              </a:rPr>
              <a:t>boolean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contains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value) {</a:t>
            </a:r>
            <a:endParaRPr lang="en-US" altLang="en-US" sz="1800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h = hash(value);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while (elements[h] != 0)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    if (elements[h] == value) {     </a:t>
            </a:r>
            <a:r>
              <a:rPr lang="en-US" altLang="en-US" sz="1800" dirty="0">
                <a:solidFill>
                  <a:srgbClr val="006600"/>
                </a:solidFill>
                <a:latin typeface="Courier New" pitchFamily="49" charset="0"/>
              </a:rPr>
              <a:t>// linear probing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        return true;                </a:t>
            </a:r>
            <a:r>
              <a:rPr lang="en-US" altLang="en-US" sz="1800" dirty="0">
                <a:solidFill>
                  <a:srgbClr val="006600"/>
                </a:solidFill>
                <a:latin typeface="Courier New" pitchFamily="49" charset="0"/>
              </a:rPr>
              <a:t>// to search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    h = (h + 1) % </a:t>
            </a:r>
            <a:r>
              <a:rPr lang="en-US" altLang="en-US" sz="1800" dirty="0" err="1">
                <a:latin typeface="Courier New" pitchFamily="49" charset="0"/>
              </a:rPr>
              <a:t>elements.length</a:t>
            </a:r>
            <a:r>
              <a:rPr lang="en-US" alt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}</a:t>
            </a:r>
            <a:endParaRPr lang="en-US" altLang="en-US" sz="1800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    return false;                       </a:t>
            </a:r>
            <a:r>
              <a:rPr lang="en-US" altLang="en-US" sz="1800" dirty="0">
                <a:solidFill>
                  <a:srgbClr val="006600"/>
                </a:solidFill>
                <a:latin typeface="Courier New" pitchFamily="49" charset="0"/>
              </a:rPr>
              <a:t>// not found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}</a:t>
            </a:r>
          </a:p>
        </p:txBody>
      </p:sp>
      <p:graphicFrame>
        <p:nvGraphicFramePr>
          <p:cNvPr id="6021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404487"/>
              </p:ext>
            </p:extLst>
          </p:nvPr>
        </p:nvGraphicFramePr>
        <p:xfrm>
          <a:off x="533400" y="4833939"/>
          <a:ext cx="8001002" cy="1188720"/>
        </p:xfrm>
        <a:graphic>
          <a:graphicData uri="http://schemas.openxmlformats.org/drawingml/2006/table">
            <a:tbl>
              <a:tblPr firstRow="1"/>
              <a:tblGrid>
                <a:gridCol w="111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0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8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3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remove operation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181600"/>
          </a:xfrm>
        </p:spPr>
        <p:txBody>
          <a:bodyPr/>
          <a:lstStyle/>
          <a:p>
            <a:r>
              <a:rPr lang="en-US" altLang="en-US" dirty="0"/>
              <a:t>We cannot remove by simply zeroing out an element:</a:t>
            </a:r>
            <a:endParaRPr lang="en-US" altLang="en-US" sz="22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set.remove</a:t>
            </a:r>
            <a:r>
              <a:rPr lang="en-US" altLang="en-US" sz="2000" dirty="0">
                <a:latin typeface="Courier New" pitchFamily="49" charset="0"/>
              </a:rPr>
              <a:t>(54);    </a:t>
            </a:r>
            <a:r>
              <a:rPr lang="en-US" altLang="en-US" sz="2000" dirty="0">
                <a:solidFill>
                  <a:srgbClr val="006600"/>
                </a:solidFill>
                <a:latin typeface="Courier New" pitchFamily="49" charset="0"/>
              </a:rPr>
              <a:t>// set index 5 to 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set.contains</a:t>
            </a:r>
            <a:r>
              <a:rPr lang="en-US" altLang="en-US" sz="2000" dirty="0">
                <a:latin typeface="Courier New" pitchFamily="49" charset="0"/>
              </a:rPr>
              <a:t>(14)   </a:t>
            </a:r>
            <a:r>
              <a:rPr lang="en-US" altLang="en-US" sz="2000" dirty="0">
                <a:solidFill>
                  <a:srgbClr val="006600"/>
                </a:solidFill>
                <a:latin typeface="Courier New" pitchFamily="49" charset="0"/>
              </a:rPr>
              <a:t>// false???  oops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66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dirty="0"/>
              <a:t>Instead, we replace it by a special "removed" placeholder value</a:t>
            </a:r>
          </a:p>
          <a:p>
            <a:pPr lvl="1"/>
            <a:r>
              <a:rPr lang="en-US" altLang="en-US" dirty="0"/>
              <a:t>(can be re-used on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, but keep searching on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altLang="en-US" dirty="0"/>
              <a:t>)</a:t>
            </a:r>
          </a:p>
        </p:txBody>
      </p:sp>
      <p:graphicFrame>
        <p:nvGraphicFramePr>
          <p:cNvPr id="6031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78985"/>
              </p:ext>
            </p:extLst>
          </p:nvPr>
        </p:nvGraphicFramePr>
        <p:xfrm>
          <a:off x="685800" y="2471739"/>
          <a:ext cx="7162800" cy="1188720"/>
        </p:xfrm>
        <a:graphic>
          <a:graphicData uri="http://schemas.openxmlformats.org/drawingml/2006/table">
            <a:tbl>
              <a:tblPr firstRow="1"/>
              <a:tblGrid>
                <a:gridCol w="999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4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2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2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2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319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00285"/>
              </p:ext>
            </p:extLst>
          </p:nvPr>
        </p:nvGraphicFramePr>
        <p:xfrm>
          <a:off x="609603" y="4876800"/>
          <a:ext cx="7696201" cy="1188720"/>
        </p:xfrm>
        <a:graphic>
          <a:graphicData uri="http://schemas.openxmlformats.org/drawingml/2006/table">
            <a:tbl>
              <a:tblPr firstRow="1"/>
              <a:tblGrid>
                <a:gridCol w="1074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5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2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2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remove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public void </a:t>
            </a:r>
            <a:r>
              <a:rPr lang="en-US" altLang="en-US" sz="1800" b="1">
                <a:latin typeface="Courier New" pitchFamily="49" charset="0"/>
              </a:rPr>
              <a:t>remove</a:t>
            </a:r>
            <a:r>
              <a:rPr lang="en-US" altLang="en-US" sz="1800">
                <a:latin typeface="Courier New" pitchFamily="49" charset="0"/>
              </a:rPr>
              <a:t>(int value) {</a:t>
            </a:r>
            <a:endParaRPr lang="en-US" altLang="en-US" sz="180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  int h = hash(value);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  while (elements[h] != 0 &amp;&amp; elements[h] !=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       h = (h + 1) % elements.length;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  if (elements[h] ==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      </a:t>
            </a:r>
            <a:r>
              <a:rPr lang="en-US" altLang="en-US" sz="1800">
                <a:solidFill>
                  <a:schemeClr val="accent2"/>
                </a:solidFill>
                <a:latin typeface="Courier New" pitchFamily="49" charset="0"/>
              </a:rPr>
              <a:t>elements[h] = -999</a:t>
            </a:r>
            <a:r>
              <a:rPr lang="en-US" altLang="en-US" sz="1800">
                <a:latin typeface="Courier New" pitchFamily="49" charset="0"/>
              </a:rPr>
              <a:t>;   </a:t>
            </a:r>
            <a:r>
              <a:rPr lang="en-US" altLang="en-US" sz="1800">
                <a:solidFill>
                  <a:srgbClr val="006600"/>
                </a:solidFill>
                <a:latin typeface="Courier New" pitchFamily="49" charset="0"/>
              </a:rPr>
              <a:t>// "removed" flag value</a:t>
            </a: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      size--;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  }</a:t>
            </a:r>
            <a:endParaRPr lang="en-US" altLang="en-US" sz="1800">
              <a:solidFill>
                <a:srgbClr val="0066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}</a:t>
            </a:r>
            <a:endParaRPr lang="en-US" altLang="en-US" sz="180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set.remove(54);   </a:t>
            </a:r>
            <a:r>
              <a:rPr lang="en-US" altLang="en-US" sz="1800">
                <a:solidFill>
                  <a:srgbClr val="006600"/>
                </a:solidFill>
                <a:latin typeface="Courier New" pitchFamily="49" charset="0"/>
              </a:rPr>
              <a:t>// client code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set.remove(11);</a:t>
            </a:r>
            <a:endParaRPr lang="en-US" altLang="en-US" sz="1800">
              <a:solidFill>
                <a:srgbClr val="0066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set.remove(34);</a:t>
            </a:r>
          </a:p>
        </p:txBody>
      </p:sp>
      <p:graphicFrame>
        <p:nvGraphicFramePr>
          <p:cNvPr id="6041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19923"/>
              </p:ext>
            </p:extLst>
          </p:nvPr>
        </p:nvGraphicFramePr>
        <p:xfrm>
          <a:off x="653143" y="3897767"/>
          <a:ext cx="7500256" cy="1188720"/>
        </p:xfrm>
        <a:graphic>
          <a:graphicData uri="http://schemas.openxmlformats.org/drawingml/2006/table">
            <a:tbl>
              <a:tblPr firstRow="1"/>
              <a:tblGrid>
                <a:gridCol w="10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07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90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Patching add, contains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private static final int REMOVED = -999;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(int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int h = hash(value);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while (elements[h] != 0 &amp;&amp; elements[h] != value &amp;&amp;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elements[h] != REMOVED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h = (h + 1) % elements.length;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if (elements[h] !=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elements[h] = value;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size++;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contains does not need patching;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it should keep going on a -999, which it already does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public boolean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(int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int h = hash(value);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while (elements[h] != 0 &amp;&amp; elements[h] != value)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h = (h + 1) % elements.length;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return elements[h] == value;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192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4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hash array Below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061061"/>
              </p:ext>
            </p:extLst>
          </p:nvPr>
        </p:nvGraphicFramePr>
        <p:xfrm>
          <a:off x="1687607" y="1371600"/>
          <a:ext cx="49305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   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113280"/>
            <a:ext cx="6629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n-US" altLang="en-US" i="1" dirty="0">
                <a:latin typeface="Courier New" pitchFamily="49" charset="0"/>
                <a:cs typeface="Courier New" pitchFamily="49" charset="0"/>
              </a:rPr>
              <a:t>  Note that the array is size = 11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(16);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(14);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(27);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(13);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myHashArray.contains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(13);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myHashArray.remove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(4)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myHashArray.contains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(13);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(34);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7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Recall: ADTs</a:t>
            </a:r>
            <a:endParaRPr lang="en-US" altLang="en-US" sz="280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5254625" algn="l"/>
              </a:tabLst>
            </a:pPr>
            <a:r>
              <a:rPr lang="en-US" altLang="en-US" b="1"/>
              <a:t>abstract data type (ADT)</a:t>
            </a:r>
            <a:r>
              <a:rPr lang="en-US" altLang="en-US"/>
              <a:t>: A specification of a collection of data and the operations that can be performed on it.</a:t>
            </a:r>
          </a:p>
          <a:p>
            <a:pPr lvl="1">
              <a:tabLst>
                <a:tab pos="5254625" algn="l"/>
              </a:tabLst>
            </a:pPr>
            <a:r>
              <a:rPr lang="en-US" altLang="en-US"/>
              <a:t>Describes </a:t>
            </a:r>
            <a:r>
              <a:rPr lang="en-US" altLang="en-US" i="1"/>
              <a:t>what</a:t>
            </a:r>
            <a:r>
              <a:rPr lang="en-US" altLang="en-US"/>
              <a:t> a collection does, not </a:t>
            </a:r>
            <a:r>
              <a:rPr lang="en-US" altLang="en-US" i="1"/>
              <a:t>how</a:t>
            </a:r>
            <a:r>
              <a:rPr lang="en-US" altLang="en-US"/>
              <a:t> it does it.</a:t>
            </a:r>
          </a:p>
          <a:p>
            <a:pPr lvl="1">
              <a:tabLst>
                <a:tab pos="5254625" algn="l"/>
              </a:tabLst>
            </a:pPr>
            <a:endParaRPr lang="en-US" altLang="en-US"/>
          </a:p>
          <a:p>
            <a:pPr>
              <a:tabLst>
                <a:tab pos="5254625" algn="l"/>
              </a:tabLst>
            </a:pPr>
            <a:r>
              <a:rPr lang="en-US" altLang="en-US"/>
              <a:t>Java's collection framework describes ADTs with interfaces:</a:t>
            </a:r>
          </a:p>
          <a:p>
            <a:pPr lvl="1">
              <a:tabLst>
                <a:tab pos="5254625" algn="l"/>
              </a:tabLst>
            </a:pPr>
            <a:r>
              <a:rPr lang="en-US" altLang="en-US">
                <a:latin typeface="Courier New" pitchFamily="49" charset="0"/>
              </a:rPr>
              <a:t>Collection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</a:rPr>
              <a:t>Deque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</a:rPr>
              <a:t>List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</a:rPr>
              <a:t>Map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</a:rPr>
              <a:t>Queue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</a:rPr>
              <a:t>Set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</a:rPr>
              <a:t>SortedMap</a:t>
            </a:r>
          </a:p>
          <a:p>
            <a:pPr lvl="1">
              <a:tabLst>
                <a:tab pos="5254625" algn="l"/>
              </a:tabLst>
            </a:pPr>
            <a:endParaRPr lang="en-US" altLang="en-US"/>
          </a:p>
          <a:p>
            <a:pPr>
              <a:tabLst>
                <a:tab pos="5254625" algn="l"/>
              </a:tabLst>
            </a:pPr>
            <a:r>
              <a:rPr lang="en-US" altLang="en-US"/>
              <a:t>An ADT can be implemented in multiple ways by classes:</a:t>
            </a:r>
          </a:p>
          <a:p>
            <a:pPr lvl="1">
              <a:tabLst>
                <a:tab pos="5254625" algn="l"/>
              </a:tabLst>
            </a:pPr>
            <a:r>
              <a:rPr lang="en-US" altLang="en-US">
                <a:latin typeface="Courier New" pitchFamily="49" charset="0"/>
              </a:rPr>
              <a:t>ArrayList</a:t>
            </a:r>
            <a:r>
              <a:rPr lang="en-US" altLang="en-US"/>
              <a:t> and </a:t>
            </a:r>
            <a:r>
              <a:rPr lang="en-US" altLang="en-US">
                <a:latin typeface="Courier New" pitchFamily="49" charset="0"/>
              </a:rPr>
              <a:t>LinkedList</a:t>
            </a:r>
            <a:r>
              <a:rPr lang="en-US" altLang="en-US"/>
              <a:t>	implement </a:t>
            </a:r>
            <a:r>
              <a:rPr lang="en-US" altLang="en-US">
                <a:latin typeface="Courier New" pitchFamily="49" charset="0"/>
              </a:rPr>
              <a:t>List</a:t>
            </a:r>
          </a:p>
          <a:p>
            <a:pPr lvl="1">
              <a:tabLst>
                <a:tab pos="5254625" algn="l"/>
              </a:tabLst>
            </a:pPr>
            <a:r>
              <a:rPr lang="en-US" altLang="en-US">
                <a:latin typeface="Courier New" pitchFamily="49" charset="0"/>
              </a:rPr>
              <a:t>HashSet</a:t>
            </a:r>
            <a:r>
              <a:rPr lang="en-US" altLang="en-US"/>
              <a:t> and </a:t>
            </a:r>
            <a:r>
              <a:rPr lang="en-US" altLang="en-US">
                <a:latin typeface="Courier New" pitchFamily="49" charset="0"/>
              </a:rPr>
              <a:t>TreeSet</a:t>
            </a:r>
            <a:r>
              <a:rPr lang="en-US" altLang="en-US"/>
              <a:t>	implement </a:t>
            </a:r>
            <a:r>
              <a:rPr lang="en-US" altLang="en-US">
                <a:latin typeface="Courier New" pitchFamily="49" charset="0"/>
              </a:rPr>
              <a:t>Set</a:t>
            </a:r>
          </a:p>
          <a:p>
            <a:pPr lvl="1">
              <a:tabLst>
                <a:tab pos="5254625" algn="l"/>
              </a:tabLst>
            </a:pPr>
            <a:r>
              <a:rPr lang="en-US" altLang="en-US">
                <a:latin typeface="Courier New" pitchFamily="49" charset="0"/>
              </a:rPr>
              <a:t>LinkedList</a:t>
            </a:r>
            <a:r>
              <a:rPr lang="en-US" altLang="en-US"/>
              <a:t> , </a:t>
            </a:r>
            <a:r>
              <a:rPr lang="en-US" altLang="en-US">
                <a:latin typeface="Courier New" pitchFamily="49" charset="0"/>
              </a:rPr>
              <a:t>ArrayDeque</a:t>
            </a:r>
            <a:r>
              <a:rPr lang="en-US" altLang="en-US"/>
              <a:t>, etc.	implement </a:t>
            </a:r>
            <a:r>
              <a:rPr lang="en-US" altLang="en-US">
                <a:latin typeface="Courier New" pitchFamily="49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35535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SearchTree</a:t>
            </a:r>
            <a:r>
              <a:rPr lang="en-US" altLang="en-US"/>
              <a:t> as a set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We implemented a class </a:t>
            </a:r>
            <a:r>
              <a:rPr lang="en-US" altLang="en-US">
                <a:latin typeface="Courier New" pitchFamily="49" charset="0"/>
              </a:rPr>
              <a:t>SearchTree</a:t>
            </a:r>
            <a:r>
              <a:rPr lang="en-US" altLang="en-US"/>
              <a:t> to store a BST of </a:t>
            </a:r>
            <a:r>
              <a:rPr lang="en-US" altLang="en-US">
                <a:latin typeface="Courier New" pitchFamily="49" charset="0"/>
              </a:rPr>
              <a:t>int</a:t>
            </a:r>
            <a:r>
              <a:rPr lang="en-US" altLang="en-US"/>
              <a:t>s:</a:t>
            </a:r>
          </a:p>
          <a:p>
            <a:pPr lvl="1"/>
            <a:endParaRPr lang="en-US" altLang="en-US"/>
          </a:p>
          <a:p>
            <a:r>
              <a:rPr lang="en-US" altLang="en-US"/>
              <a:t>Our BST is essentially a set of integers.</a:t>
            </a:r>
          </a:p>
          <a:p>
            <a:pPr lvl="1">
              <a:buFontTx/>
              <a:buNone/>
            </a:pPr>
            <a:r>
              <a:rPr lang="en-US" altLang="en-US"/>
              <a:t>Operations we support: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add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contains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remove</a:t>
            </a:r>
            <a:endParaRPr lang="en-US" alt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	...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But there are other ways to implement a set...</a:t>
            </a:r>
          </a:p>
        </p:txBody>
      </p:sp>
      <p:grpSp>
        <p:nvGrpSpPr>
          <p:cNvPr id="503812" name="Group 4"/>
          <p:cNvGrpSpPr>
            <a:grpSpLocks/>
          </p:cNvGrpSpPr>
          <p:nvPr/>
        </p:nvGrpSpPr>
        <p:grpSpPr bwMode="auto">
          <a:xfrm>
            <a:off x="5433958" y="2516275"/>
            <a:ext cx="1981200" cy="1752600"/>
            <a:chOff x="1872" y="1989"/>
            <a:chExt cx="2016" cy="1707"/>
          </a:xfrm>
        </p:grpSpPr>
        <p:sp>
          <p:nvSpPr>
            <p:cNvPr id="503813" name="Oval 5"/>
            <p:cNvSpPr>
              <a:spLocks noChangeAspect="1" noChangeArrowheads="1"/>
            </p:cNvSpPr>
            <p:nvPr/>
          </p:nvSpPr>
          <p:spPr bwMode="auto">
            <a:xfrm>
              <a:off x="3566" y="3388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>
                  <a:latin typeface="Tahoma" pitchFamily="34" charset="0"/>
                </a:rPr>
                <a:t>91</a:t>
              </a:r>
            </a:p>
          </p:txBody>
        </p:sp>
        <p:sp>
          <p:nvSpPr>
            <p:cNvPr id="503814" name="Oval 6"/>
            <p:cNvSpPr>
              <a:spLocks noChangeAspect="1" noChangeArrowheads="1"/>
            </p:cNvSpPr>
            <p:nvPr/>
          </p:nvSpPr>
          <p:spPr bwMode="auto">
            <a:xfrm>
              <a:off x="3031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>
                  <a:latin typeface="Tahoma" pitchFamily="34" charset="0"/>
                </a:rPr>
                <a:t>60</a:t>
              </a:r>
            </a:p>
          </p:txBody>
        </p:sp>
        <p:sp>
          <p:nvSpPr>
            <p:cNvPr id="503815" name="Oval 7"/>
            <p:cNvSpPr>
              <a:spLocks noChangeAspect="1" noChangeArrowheads="1"/>
            </p:cNvSpPr>
            <p:nvPr/>
          </p:nvSpPr>
          <p:spPr bwMode="auto">
            <a:xfrm>
              <a:off x="3293" y="2833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>
                  <a:latin typeface="Tahoma" pitchFamily="34" charset="0"/>
                </a:rPr>
                <a:t>87</a:t>
              </a:r>
            </a:p>
          </p:txBody>
        </p:sp>
        <p:sp>
          <p:nvSpPr>
            <p:cNvPr id="503816" name="Oval 8"/>
            <p:cNvSpPr>
              <a:spLocks noChangeAspect="1" noChangeArrowheads="1"/>
            </p:cNvSpPr>
            <p:nvPr/>
          </p:nvSpPr>
          <p:spPr bwMode="auto">
            <a:xfrm>
              <a:off x="2130" y="2833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>
                  <a:latin typeface="Tahoma" pitchFamily="34" charset="0"/>
                </a:rPr>
                <a:t>29</a:t>
              </a:r>
            </a:p>
          </p:txBody>
        </p:sp>
        <p:sp>
          <p:nvSpPr>
            <p:cNvPr id="503817" name="Oval 9"/>
            <p:cNvSpPr>
              <a:spLocks noChangeAspect="1" noChangeArrowheads="1"/>
            </p:cNvSpPr>
            <p:nvPr/>
          </p:nvSpPr>
          <p:spPr bwMode="auto">
            <a:xfrm>
              <a:off x="2712" y="234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>
                  <a:latin typeface="Tahoma" pitchFamily="34" charset="0"/>
                </a:rPr>
                <a:t>55</a:t>
              </a:r>
            </a:p>
          </p:txBody>
        </p:sp>
        <p:cxnSp>
          <p:nvCxnSpPr>
            <p:cNvPr id="503818" name="AutoShape 10"/>
            <p:cNvCxnSpPr>
              <a:cxnSpLocks noChangeShapeType="1"/>
              <a:stCxn id="503817" idx="3"/>
              <a:endCxn id="503816" idx="0"/>
            </p:cNvCxnSpPr>
            <p:nvPr/>
          </p:nvCxnSpPr>
          <p:spPr bwMode="auto">
            <a:xfrm flipH="1">
              <a:off x="2292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19" name="AutoShape 11"/>
            <p:cNvCxnSpPr>
              <a:cxnSpLocks noChangeShapeType="1"/>
              <a:stCxn id="503817" idx="5"/>
              <a:endCxn id="503815" idx="0"/>
            </p:cNvCxnSpPr>
            <p:nvPr/>
          </p:nvCxnSpPr>
          <p:spPr bwMode="auto">
            <a:xfrm>
              <a:off x="2987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20" name="AutoShape 12"/>
            <p:cNvCxnSpPr>
              <a:cxnSpLocks noChangeShapeType="1"/>
              <a:stCxn id="503815" idx="3"/>
              <a:endCxn id="503814" idx="0"/>
            </p:cNvCxnSpPr>
            <p:nvPr/>
          </p:nvCxnSpPr>
          <p:spPr bwMode="auto">
            <a:xfrm flipH="1">
              <a:off x="3193" y="3108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21" name="AutoShape 13"/>
            <p:cNvCxnSpPr>
              <a:cxnSpLocks noChangeShapeType="1"/>
              <a:stCxn id="503815" idx="5"/>
              <a:endCxn id="503813" idx="0"/>
            </p:cNvCxnSpPr>
            <p:nvPr/>
          </p:nvCxnSpPr>
          <p:spPr bwMode="auto">
            <a:xfrm>
              <a:off x="3569" y="3108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3822" name="Oval 14"/>
            <p:cNvSpPr>
              <a:spLocks noChangeAspect="1" noChangeArrowheads="1"/>
            </p:cNvSpPr>
            <p:nvPr/>
          </p:nvSpPr>
          <p:spPr bwMode="auto">
            <a:xfrm>
              <a:off x="2405" y="338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>
                  <a:latin typeface="Tahoma" pitchFamily="34" charset="0"/>
                </a:rPr>
                <a:t>42</a:t>
              </a:r>
            </a:p>
          </p:txBody>
        </p:sp>
        <p:sp>
          <p:nvSpPr>
            <p:cNvPr id="503823" name="Oval 15"/>
            <p:cNvSpPr>
              <a:spLocks noChangeAspect="1" noChangeArrowheads="1"/>
            </p:cNvSpPr>
            <p:nvPr/>
          </p:nvSpPr>
          <p:spPr bwMode="auto">
            <a:xfrm>
              <a:off x="1872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>
                  <a:latin typeface="Tahoma" pitchFamily="34" charset="0"/>
                </a:rPr>
                <a:t>-3</a:t>
              </a:r>
            </a:p>
          </p:txBody>
        </p:sp>
        <p:cxnSp>
          <p:nvCxnSpPr>
            <p:cNvPr id="503824" name="AutoShape 16"/>
            <p:cNvCxnSpPr>
              <a:cxnSpLocks noChangeShapeType="1"/>
              <a:stCxn id="503816" idx="3"/>
              <a:endCxn id="503823" idx="0"/>
            </p:cNvCxnSpPr>
            <p:nvPr/>
          </p:nvCxnSpPr>
          <p:spPr bwMode="auto">
            <a:xfrm flipH="1">
              <a:off x="2034" y="3111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25" name="AutoShape 17"/>
            <p:cNvCxnSpPr>
              <a:cxnSpLocks noChangeShapeType="1"/>
              <a:stCxn id="503816" idx="5"/>
              <a:endCxn id="503822" idx="0"/>
            </p:cNvCxnSpPr>
            <p:nvPr/>
          </p:nvCxnSpPr>
          <p:spPr bwMode="auto">
            <a:xfrm>
              <a:off x="2406" y="310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3826" name="Text Box 18"/>
            <p:cNvSpPr txBox="1">
              <a:spLocks noChangeArrowheads="1"/>
            </p:cNvSpPr>
            <p:nvPr/>
          </p:nvSpPr>
          <p:spPr bwMode="auto">
            <a:xfrm>
              <a:off x="2271" y="1989"/>
              <a:ext cx="12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>
                  <a:latin typeface="Tahoma" pitchFamily="34" charset="0"/>
                </a:rPr>
                <a:t>overallRoot</a:t>
              </a:r>
            </a:p>
          </p:txBody>
        </p:sp>
        <p:cxnSp>
          <p:nvCxnSpPr>
            <p:cNvPr id="503827" name="AutoShape 19"/>
            <p:cNvCxnSpPr>
              <a:cxnSpLocks noChangeShapeType="1"/>
              <a:stCxn id="503826" idx="2"/>
              <a:endCxn id="503817" idx="0"/>
            </p:cNvCxnSpPr>
            <p:nvPr/>
          </p:nvCxnSpPr>
          <p:spPr bwMode="auto">
            <a:xfrm flipH="1">
              <a:off x="2873" y="2319"/>
              <a:ext cx="4" cy="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550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set</a:t>
            </a:r>
            <a:r>
              <a:rPr lang="en-US" altLang="en-US"/>
              <a:t>: A collection of unique values (no duplicates allowed)</a:t>
            </a:r>
            <a:br>
              <a:rPr lang="en-US" altLang="en-US"/>
            </a:br>
            <a:r>
              <a:rPr lang="en-US" altLang="en-US"/>
              <a:t>	that can perform the following operations efficiently:</a:t>
            </a:r>
          </a:p>
          <a:p>
            <a:pPr lvl="1"/>
            <a:r>
              <a:rPr lang="en-US" altLang="en-US"/>
              <a:t>add, remove, search (contains)</a:t>
            </a:r>
          </a:p>
          <a:p>
            <a:pPr lvl="1">
              <a:buFontTx/>
              <a:buNone/>
            </a:pPr>
            <a:endParaRPr lang="en-US" altLang="en-US"/>
          </a:p>
          <a:p>
            <a:pPr lvl="1"/>
            <a:r>
              <a:rPr lang="en-US" altLang="en-US"/>
              <a:t>The client doesn't think of a set as having indexes; we just </a:t>
            </a:r>
            <a:br>
              <a:rPr lang="en-US" altLang="en-US"/>
            </a:br>
            <a:r>
              <a:rPr lang="en-US" altLang="en-US"/>
              <a:t>add things to the set in general and don't worry about order</a:t>
            </a:r>
          </a:p>
        </p:txBody>
      </p:sp>
      <p:grpSp>
        <p:nvGrpSpPr>
          <p:cNvPr id="587780" name="Group 4"/>
          <p:cNvGrpSpPr>
            <a:grpSpLocks/>
          </p:cNvGrpSpPr>
          <p:nvPr/>
        </p:nvGrpSpPr>
        <p:grpSpPr bwMode="auto">
          <a:xfrm>
            <a:off x="457200" y="3962400"/>
            <a:ext cx="7848600" cy="2670175"/>
            <a:chOff x="288" y="2496"/>
            <a:chExt cx="4944" cy="1682"/>
          </a:xfrm>
        </p:grpSpPr>
        <p:sp>
          <p:nvSpPr>
            <p:cNvPr id="587781" name="Line 5"/>
            <p:cNvSpPr>
              <a:spLocks noChangeShapeType="1"/>
            </p:cNvSpPr>
            <p:nvPr/>
          </p:nvSpPr>
          <p:spPr bwMode="auto">
            <a:xfrm>
              <a:off x="288" y="316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782" name="Text Box 6"/>
            <p:cNvSpPr txBox="1">
              <a:spLocks noChangeArrowheads="1"/>
            </p:cNvSpPr>
            <p:nvPr/>
          </p:nvSpPr>
          <p:spPr bwMode="auto">
            <a:xfrm>
              <a:off x="337" y="2889"/>
              <a:ext cx="16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urier New" pitchFamily="49" charset="0"/>
                </a:rPr>
                <a:t>set.contains("to")</a:t>
              </a:r>
            </a:p>
          </p:txBody>
        </p:sp>
        <p:sp>
          <p:nvSpPr>
            <p:cNvPr id="587783" name="Line 7"/>
            <p:cNvSpPr>
              <a:spLocks noChangeShapeType="1"/>
            </p:cNvSpPr>
            <p:nvPr/>
          </p:nvSpPr>
          <p:spPr bwMode="auto">
            <a:xfrm>
              <a:off x="4320" y="3191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784" name="Text Box 8"/>
            <p:cNvSpPr txBox="1">
              <a:spLocks noChangeArrowheads="1"/>
            </p:cNvSpPr>
            <p:nvPr/>
          </p:nvSpPr>
          <p:spPr bwMode="auto">
            <a:xfrm>
              <a:off x="4530" y="2928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urier New" pitchFamily="49" charset="0"/>
                </a:rPr>
                <a:t>true</a:t>
              </a:r>
            </a:p>
          </p:txBody>
        </p:sp>
        <p:grpSp>
          <p:nvGrpSpPr>
            <p:cNvPr id="587785" name="Group 9"/>
            <p:cNvGrpSpPr>
              <a:grpSpLocks/>
            </p:cNvGrpSpPr>
            <p:nvPr/>
          </p:nvGrpSpPr>
          <p:grpSpPr bwMode="auto">
            <a:xfrm>
              <a:off x="2112" y="2496"/>
              <a:ext cx="2112" cy="1682"/>
              <a:chOff x="2112" y="2496"/>
              <a:chExt cx="2112" cy="1682"/>
            </a:xfrm>
          </p:grpSpPr>
          <p:sp>
            <p:nvSpPr>
              <p:cNvPr id="587786" name="Text Box 10"/>
              <p:cNvSpPr txBox="1">
                <a:spLocks noChangeArrowheads="1"/>
              </p:cNvSpPr>
              <p:nvPr/>
            </p:nvSpPr>
            <p:spPr bwMode="auto">
              <a:xfrm>
                <a:off x="3022" y="3945"/>
                <a:ext cx="3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set</a:t>
                </a:r>
              </a:p>
            </p:txBody>
          </p:sp>
          <p:sp>
            <p:nvSpPr>
              <p:cNvPr id="587787" name="Oval 11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2112" cy="139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grpSp>
            <p:nvGrpSpPr>
              <p:cNvPr id="587788" name="Group 12"/>
              <p:cNvGrpSpPr>
                <a:grpSpLocks/>
              </p:cNvGrpSpPr>
              <p:nvPr/>
            </p:nvGrpSpPr>
            <p:grpSpPr bwMode="auto">
              <a:xfrm>
                <a:off x="2232" y="2614"/>
                <a:ext cx="1896" cy="1171"/>
                <a:chOff x="2232" y="2134"/>
                <a:chExt cx="1896" cy="1171"/>
              </a:xfrm>
            </p:grpSpPr>
            <p:sp>
              <p:nvSpPr>
                <p:cNvPr id="5877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761" y="2134"/>
                  <a:ext cx="55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itchFamily="49" charset="0"/>
                    </a:rPr>
                    <a:t>"the"</a:t>
                  </a:r>
                </a:p>
              </p:txBody>
            </p:sp>
            <p:sp>
              <p:nvSpPr>
                <p:cNvPr id="58779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72" y="2208"/>
                  <a:ext cx="46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itchFamily="49" charset="0"/>
                    </a:rPr>
                    <a:t>"of"</a:t>
                  </a:r>
                </a:p>
              </p:txBody>
            </p:sp>
            <p:sp>
              <p:nvSpPr>
                <p:cNvPr id="5877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95" y="2505"/>
                  <a:ext cx="63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itchFamily="49" charset="0"/>
                    </a:rPr>
                    <a:t>"from"</a:t>
                  </a:r>
                </a:p>
              </p:txBody>
            </p:sp>
            <p:sp>
              <p:nvSpPr>
                <p:cNvPr id="5877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048" y="2352"/>
                  <a:ext cx="46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solidFill>
                        <a:schemeClr val="accent2"/>
                      </a:solidFill>
                      <a:latin typeface="Courier New" pitchFamily="49" charset="0"/>
                    </a:rPr>
                    <a:t>"to"</a:t>
                  </a:r>
                </a:p>
              </p:txBody>
            </p:sp>
            <p:sp>
              <p:nvSpPr>
                <p:cNvPr id="5877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057" y="2697"/>
                  <a:ext cx="55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itchFamily="49" charset="0"/>
                    </a:rPr>
                    <a:t>"she"</a:t>
                  </a:r>
                </a:p>
              </p:txBody>
            </p:sp>
            <p:sp>
              <p:nvSpPr>
                <p:cNvPr id="5877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77" y="2784"/>
                  <a:ext cx="55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itchFamily="49" charset="0"/>
                    </a:rPr>
                    <a:t>"you"</a:t>
                  </a:r>
                </a:p>
              </p:txBody>
            </p:sp>
            <p:sp>
              <p:nvSpPr>
                <p:cNvPr id="5877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59" y="3033"/>
                  <a:ext cx="55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itchFamily="49" charset="0"/>
                    </a:rPr>
                    <a:t>"him"</a:t>
                  </a:r>
                </a:p>
              </p:txBody>
            </p:sp>
            <p:sp>
              <p:nvSpPr>
                <p:cNvPr id="5877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31" y="3072"/>
                  <a:ext cx="55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itchFamily="49" charset="0"/>
                    </a:rPr>
                    <a:t>"why"</a:t>
                  </a:r>
                </a:p>
              </p:txBody>
            </p:sp>
            <p:sp>
              <p:nvSpPr>
                <p:cNvPr id="5877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30" y="2832"/>
                  <a:ext cx="46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itchFamily="49" charset="0"/>
                    </a:rPr>
                    <a:t>"in"</a:t>
                  </a:r>
                </a:p>
              </p:txBody>
            </p:sp>
            <p:sp>
              <p:nvSpPr>
                <p:cNvPr id="58779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453" y="2496"/>
                  <a:ext cx="63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itchFamily="49" charset="0"/>
                    </a:rPr>
                    <a:t>"down"</a:t>
                  </a:r>
                </a:p>
              </p:txBody>
            </p:sp>
            <p:sp>
              <p:nvSpPr>
                <p:cNvPr id="58779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232" y="2649"/>
                  <a:ext cx="46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itchFamily="49" charset="0"/>
                    </a:rPr>
                    <a:t>"by"</a:t>
                  </a:r>
                </a:p>
              </p:txBody>
            </p:sp>
            <p:sp>
              <p:nvSpPr>
                <p:cNvPr id="58780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8" y="2256"/>
                  <a:ext cx="46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itchFamily="49" charset="0"/>
                    </a:rPr>
                    <a:t>"if"</a:t>
                  </a:r>
                </a:p>
              </p:txBody>
            </p:sp>
          </p:grpSp>
        </p:grpSp>
        <p:sp>
          <p:nvSpPr>
            <p:cNvPr id="587801" name="Text Box 25"/>
            <p:cNvSpPr txBox="1">
              <a:spLocks noChangeArrowheads="1"/>
            </p:cNvSpPr>
            <p:nvPr/>
          </p:nvSpPr>
          <p:spPr bwMode="auto">
            <a:xfrm>
              <a:off x="337" y="3225"/>
              <a:ext cx="16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urier New" pitchFamily="49" charset="0"/>
                </a:rPr>
                <a:t>set.contains("be")</a:t>
              </a:r>
            </a:p>
          </p:txBody>
        </p:sp>
        <p:sp>
          <p:nvSpPr>
            <p:cNvPr id="587802" name="Text Box 26"/>
            <p:cNvSpPr txBox="1">
              <a:spLocks noChangeArrowheads="1"/>
            </p:cNvSpPr>
            <p:nvPr/>
          </p:nvSpPr>
          <p:spPr bwMode="auto">
            <a:xfrm>
              <a:off x="4489" y="3225"/>
              <a:ext cx="5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urier New" pitchFamily="49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62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 Set ADT interface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Let's think about how to write our own implementation of a set.</a:t>
            </a:r>
          </a:p>
          <a:p>
            <a:pPr lvl="1"/>
            <a:r>
              <a:rPr lang="en-US" altLang="en-US" dirty="0"/>
              <a:t>To simplify the problem, we only store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 err="1"/>
              <a:t>s</a:t>
            </a:r>
            <a:r>
              <a:rPr lang="en-US" altLang="en-US" dirty="0"/>
              <a:t> in our set for now.</a:t>
            </a:r>
          </a:p>
          <a:p>
            <a:pPr lvl="1"/>
            <a:r>
              <a:rPr lang="en-US" altLang="en-US" dirty="0"/>
              <a:t>As is (usually) done in the Java Collection Framework, we will define sets as an ADT by creating a Set interface.</a:t>
            </a:r>
          </a:p>
          <a:p>
            <a:pPr lvl="1"/>
            <a:r>
              <a:rPr lang="en-US" altLang="en-US" dirty="0"/>
              <a:t>Core operations are:  add, contains, remove.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public interface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    void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value);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value);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    void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    void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value);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497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Unfilled array set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5334000"/>
          </a:xfrm>
        </p:spPr>
        <p:txBody>
          <a:bodyPr>
            <a:normAutofit/>
          </a:bodyPr>
          <a:lstStyle/>
          <a:p>
            <a:r>
              <a:rPr lang="en-US" altLang="en-US" dirty="0"/>
              <a:t>Consider storing a set in an unfilled array.</a:t>
            </a:r>
          </a:p>
          <a:p>
            <a:pPr lvl="1"/>
            <a:r>
              <a:rPr lang="en-US" altLang="en-US" dirty="0"/>
              <a:t>It doesn't really matter what order the elements appear in a set, so long as they can be added and searched quickly.</a:t>
            </a:r>
            <a:endParaRPr lang="en-US" altLang="en-US" sz="1200" dirty="0"/>
          </a:p>
          <a:p>
            <a:pPr lvl="1"/>
            <a:r>
              <a:rPr lang="en-US" altLang="en-US" dirty="0"/>
              <a:t>What would make a good ordering for the elements?</a:t>
            </a:r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r>
              <a:rPr lang="en-US" altLang="en-US" dirty="0"/>
              <a:t>If we store them in the next available index, as in a list, ...</a:t>
            </a:r>
          </a:p>
          <a:p>
            <a:pPr lvl="1"/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(23);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(8);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(-3);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(49);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lvl="1"/>
            <a:r>
              <a:rPr lang="en-US" altLang="en-US" dirty="0"/>
              <a:t>How efficient is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?</a:t>
            </a:r>
          </a:p>
          <a:p>
            <a:pPr lvl="2"/>
            <a:r>
              <a:rPr lang="en-US" altLang="en-US" dirty="0">
                <a:cs typeface="Courier New" pitchFamily="49" charset="0"/>
              </a:rPr>
              <a:t>O(1), 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O(</a:t>
            </a:r>
            <a:r>
              <a:rPr lang="en-US" altLang="en-US" i="1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), O(</a:t>
            </a:r>
            <a:r>
              <a:rPr lang="en-US" altLang="en-US" i="1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)</a:t>
            </a:r>
          </a:p>
          <a:p>
            <a:pPr lvl="2"/>
            <a:r>
              <a:rPr lang="en-US" altLang="en-US" dirty="0">
                <a:cs typeface="Courier New" pitchFamily="49" charset="0"/>
              </a:rPr>
              <a:t>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altLang="en-US" dirty="0">
                <a:cs typeface="Courier New" pitchFamily="49" charset="0"/>
              </a:rPr>
              <a:t> must loop over the array;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>
                <a:cs typeface="Courier New" pitchFamily="49" charset="0"/>
              </a:rPr>
              <a:t> must shift elements.)</a:t>
            </a:r>
          </a:p>
        </p:txBody>
      </p:sp>
      <p:graphicFrame>
        <p:nvGraphicFramePr>
          <p:cNvPr id="5898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92914"/>
              </p:ext>
            </p:extLst>
          </p:nvPr>
        </p:nvGraphicFramePr>
        <p:xfrm>
          <a:off x="3048000" y="3276600"/>
          <a:ext cx="5638802" cy="1188720"/>
        </p:xfrm>
        <a:graphic>
          <a:graphicData uri="http://schemas.openxmlformats.org/drawingml/2006/table">
            <a:tbl>
              <a:tblPr firstRow="1"/>
              <a:tblGrid>
                <a:gridCol w="78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1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1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1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9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Sorted array set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077200" cy="5410200"/>
          </a:xfrm>
        </p:spPr>
        <p:txBody>
          <a:bodyPr>
            <a:normAutofit/>
          </a:bodyPr>
          <a:lstStyle/>
          <a:p>
            <a:r>
              <a:rPr lang="en-US" altLang="en-US" dirty="0"/>
              <a:t>Suppose we store the elements in an unfilled array, but</a:t>
            </a:r>
            <a:br>
              <a:rPr lang="en-US" altLang="en-US" dirty="0"/>
            </a:br>
            <a:r>
              <a:rPr lang="en-US" altLang="en-US" dirty="0"/>
              <a:t>in </a:t>
            </a:r>
            <a:r>
              <a:rPr lang="en-US" altLang="en-US" i="1" dirty="0"/>
              <a:t>sorted </a:t>
            </a:r>
            <a:r>
              <a:rPr lang="en-US" altLang="en-US" dirty="0"/>
              <a:t>order rather than order of insertion.</a:t>
            </a:r>
          </a:p>
          <a:p>
            <a:pPr lvl="1"/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(23);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(8);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(-3);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(49);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lvl="1"/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en-US" dirty="0"/>
              <a:t>How efficient is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?</a:t>
            </a:r>
          </a:p>
          <a:p>
            <a:pPr lvl="2"/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O(</a:t>
            </a:r>
            <a:r>
              <a:rPr lang="en-US" altLang="en-US" i="1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)</a:t>
            </a:r>
            <a:r>
              <a:rPr lang="en-US" altLang="en-US" dirty="0">
                <a:cs typeface="Courier New" pitchFamily="49" charset="0"/>
              </a:rPr>
              <a:t>, O(log </a:t>
            </a:r>
            <a:r>
              <a:rPr lang="en-US" altLang="en-US" i="1" dirty="0">
                <a:cs typeface="Courier New" pitchFamily="49" charset="0"/>
              </a:rPr>
              <a:t>N</a:t>
            </a:r>
            <a:r>
              <a:rPr lang="en-US" altLang="en-US" dirty="0">
                <a:cs typeface="Courier New" pitchFamily="49" charset="0"/>
              </a:rPr>
              <a:t>), 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O(</a:t>
            </a:r>
            <a:r>
              <a:rPr lang="en-US" altLang="en-US" i="1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)</a:t>
            </a:r>
          </a:p>
          <a:p>
            <a:pPr lvl="2"/>
            <a:r>
              <a:rPr lang="en-US" altLang="en-US" dirty="0">
                <a:cs typeface="Courier New" pitchFamily="49" charset="0"/>
              </a:rPr>
              <a:t>(You can do an O(log </a:t>
            </a:r>
            <a:r>
              <a:rPr lang="en-US" altLang="en-US" i="1" dirty="0">
                <a:cs typeface="Courier New" pitchFamily="49" charset="0"/>
              </a:rPr>
              <a:t>N</a:t>
            </a:r>
            <a:r>
              <a:rPr lang="en-US" altLang="en-US" dirty="0">
                <a:cs typeface="Courier New" pitchFamily="49" charset="0"/>
              </a:rPr>
              <a:t>) binary search to find elements in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altLang="en-US" dirty="0">
                <a:cs typeface="Courier New" pitchFamily="49" charset="0"/>
              </a:rPr>
              <a:t>,</a:t>
            </a:r>
            <a:br>
              <a:rPr lang="en-US" altLang="en-US" dirty="0">
                <a:cs typeface="Courier New" pitchFamily="49" charset="0"/>
              </a:rPr>
            </a:br>
            <a:r>
              <a:rPr lang="en-US" altLang="en-US" dirty="0">
                <a:cs typeface="Courier New" pitchFamily="49" charset="0"/>
              </a:rPr>
              <a:t>and to find the proper index in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>
                <a:cs typeface="Courier New" pitchFamily="49" charset="0"/>
              </a:rPr>
              <a:t>/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>
                <a:cs typeface="Courier New" pitchFamily="49" charset="0"/>
              </a:rPr>
              <a:t>; but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>
                <a:cs typeface="Courier New" pitchFamily="49" charset="0"/>
              </a:rPr>
              <a:t>/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>
                <a:cs typeface="Courier New" pitchFamily="49" charset="0"/>
              </a:rPr>
              <a:t> still need to shift elements right/left to make room, which is O(</a:t>
            </a:r>
            <a:r>
              <a:rPr lang="en-US" altLang="en-US" i="1" dirty="0">
                <a:cs typeface="Courier New" pitchFamily="49" charset="0"/>
              </a:rPr>
              <a:t>N</a:t>
            </a:r>
            <a:r>
              <a:rPr lang="en-US" altLang="en-US" dirty="0">
                <a:cs typeface="Courier New" pitchFamily="49" charset="0"/>
              </a:rPr>
              <a:t>) on average.)</a:t>
            </a:r>
          </a:p>
        </p:txBody>
      </p:sp>
      <p:graphicFrame>
        <p:nvGraphicFramePr>
          <p:cNvPr id="5908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30384"/>
              </p:ext>
            </p:extLst>
          </p:nvPr>
        </p:nvGraphicFramePr>
        <p:xfrm>
          <a:off x="3200400" y="1905000"/>
          <a:ext cx="5562598" cy="1493520"/>
        </p:xfrm>
        <a:graphic>
          <a:graphicData uri="http://schemas.openxmlformats.org/drawingml/2006/table">
            <a:tbl>
              <a:tblPr firstRow="1"/>
              <a:tblGrid>
                <a:gridCol w="7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2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8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strange idea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7924800" cy="5334000"/>
          </a:xfrm>
        </p:spPr>
        <p:txBody>
          <a:bodyPr/>
          <a:lstStyle/>
          <a:p>
            <a:r>
              <a:rPr lang="en-US" altLang="en-US" i="1" dirty="0"/>
              <a:t>Silly idea:</a:t>
            </a:r>
            <a:r>
              <a:rPr lang="en-US" altLang="en-US" dirty="0"/>
              <a:t> When client adds value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dirty="0"/>
              <a:t>, store it at index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dirty="0"/>
              <a:t> in the array.</a:t>
            </a:r>
          </a:p>
          <a:p>
            <a:pPr lvl="1"/>
            <a:r>
              <a:rPr lang="en-US" altLang="en-US" dirty="0"/>
              <a:t>Would this work?</a:t>
            </a:r>
          </a:p>
          <a:p>
            <a:pPr lvl="1"/>
            <a:r>
              <a:rPr lang="en-US" altLang="en-US" dirty="0"/>
              <a:t>Problems / drawbacks of this approach?  How to work around them?</a:t>
            </a:r>
          </a:p>
          <a:p>
            <a:pPr lvl="2">
              <a:lnSpc>
                <a:spcPct val="80000"/>
              </a:lnSpc>
              <a:buFontTx/>
              <a:buNone/>
            </a:pP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(7);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(1);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(9);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(18);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(12);</a:t>
            </a:r>
            <a:endParaRPr lang="en-US" altLang="en-US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99956"/>
              </p:ext>
            </p:extLst>
          </p:nvPr>
        </p:nvGraphicFramePr>
        <p:xfrm>
          <a:off x="2971800" y="2743200"/>
          <a:ext cx="5638802" cy="1188720"/>
        </p:xfrm>
        <a:graphic>
          <a:graphicData uri="http://schemas.openxmlformats.org/drawingml/2006/table">
            <a:tbl>
              <a:tblPr firstRow="1"/>
              <a:tblGrid>
                <a:gridCol w="78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1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1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1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192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74670"/>
              </p:ext>
            </p:extLst>
          </p:nvPr>
        </p:nvGraphicFramePr>
        <p:xfrm>
          <a:off x="114300" y="5257800"/>
          <a:ext cx="8915399" cy="1432560"/>
        </p:xfrm>
        <a:graphic>
          <a:graphicData uri="http://schemas.openxmlformats.org/drawingml/2006/table">
            <a:tbl>
              <a:tblPr firstRow="1"/>
              <a:tblGrid>
                <a:gridCol w="75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5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41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57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41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6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41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90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57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740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57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86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90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75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35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3935</TotalTime>
  <Words>1563</Words>
  <Application>Microsoft Office PowerPoint</Application>
  <PresentationFormat>On-screen Show (4:3)</PresentationFormat>
  <Paragraphs>685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Courier New</vt:lpstr>
      <vt:lpstr>Tahoma</vt:lpstr>
      <vt:lpstr>Verdana</vt:lpstr>
      <vt:lpstr>Adjacency</vt:lpstr>
      <vt:lpstr>Building Java Programs Chapter 18</vt:lpstr>
      <vt:lpstr>Hashing</vt:lpstr>
      <vt:lpstr>Recall: ADTs</vt:lpstr>
      <vt:lpstr>SearchTree as a set</vt:lpstr>
      <vt:lpstr>Sets</vt:lpstr>
      <vt:lpstr>Int Set ADT interface</vt:lpstr>
      <vt:lpstr>Unfilled array set</vt:lpstr>
      <vt:lpstr>Sorted array set</vt:lpstr>
      <vt:lpstr>A strange idea</vt:lpstr>
      <vt:lpstr>Hashing</vt:lpstr>
      <vt:lpstr>Improved hash function</vt:lpstr>
      <vt:lpstr>Sketch of implementation</vt:lpstr>
      <vt:lpstr>Collisions and Probing.   </vt:lpstr>
      <vt:lpstr>Collisions</vt:lpstr>
      <vt:lpstr>Probing</vt:lpstr>
      <vt:lpstr>Implementing HashIntSet</vt:lpstr>
      <vt:lpstr>The add operation</vt:lpstr>
      <vt:lpstr>Implementing add</vt:lpstr>
      <vt:lpstr>The contains operation</vt:lpstr>
      <vt:lpstr>Implementing contains</vt:lpstr>
      <vt:lpstr>The remove operation</vt:lpstr>
      <vt:lpstr>Implementing remove</vt:lpstr>
      <vt:lpstr>Patching add, contains</vt:lpstr>
      <vt:lpstr>Example</vt:lpstr>
      <vt:lpstr>Fill in the hash array Below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Java</cp:keywords>
  <dc:description>CS145</dc:description>
  <cp:lastModifiedBy>Michael Wood</cp:lastModifiedBy>
  <cp:revision>1</cp:revision>
  <dcterms:created xsi:type="dcterms:W3CDTF">2008-06-28T20:57:21Z</dcterms:created>
  <dcterms:modified xsi:type="dcterms:W3CDTF">2020-06-01T15:55:10Z</dcterms:modified>
</cp:coreProperties>
</file>