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sldIdLst>
    <p:sldId id="258" r:id="rId2"/>
    <p:sldId id="259" r:id="rId3"/>
    <p:sldId id="36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64" r:id="rId15"/>
    <p:sldId id="365" r:id="rId16"/>
    <p:sldId id="366" r:id="rId17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CCFF"/>
    <a:srgbClr val="FF9900"/>
    <a:srgbClr val="008000"/>
    <a:srgbClr val="800000"/>
    <a:srgbClr val="FFFFC0"/>
    <a:srgbClr val="FF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70746" autoAdjust="0"/>
  </p:normalViewPr>
  <p:slideViewPr>
    <p:cSldViewPr>
      <p:cViewPr varScale="1">
        <p:scale>
          <a:sx n="75" d="100"/>
          <a:sy n="75" d="100"/>
        </p:scale>
        <p:origin x="111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42C0705E-050F-45C0-AF97-C87BA15606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861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</a:t>
            </a:r>
            <a:r>
              <a:rPr lang="en-US" baseline="0" dirty="0"/>
              <a:t> </a:t>
            </a:r>
            <a:r>
              <a:rPr lang="en-US" baseline="0" dirty="0" err="1"/>
              <a:t>WhyHash</a:t>
            </a:r>
            <a:r>
              <a:rPr lang="en-US" baseline="0" dirty="0"/>
              <a:t> </a:t>
            </a:r>
            <a:r>
              <a:rPr lang="en-US" baseline="0"/>
              <a:t>Folder for examples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0705E-050F-45C0-AF97-C87BA156066D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98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5486401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852864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1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2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3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6/1/2020</a:t>
            </a:fld>
            <a:endParaRPr lang="en-US" dirty="0"/>
          </a:p>
        </p:txBody>
      </p:sp>
      <p:sp>
        <p:nvSpPr>
          <p:cNvPr id="10" name="Slide Number Placeholder 3"/>
          <p:cNvSpPr txBox="1">
            <a:spLocks noGrp="1"/>
          </p:cNvSpPr>
          <p:nvPr userDrawn="1"/>
        </p:nvSpPr>
        <p:spPr>
          <a:xfrm>
            <a:off x="8229600" y="6356351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998386AB-805C-408A-8B69-3A3662B085DE}" type="slidenum">
              <a:rPr lang="en-US" altLang="en-US" sz="1200">
                <a:solidFill>
                  <a:srgbClr val="424242"/>
                </a:solidFill>
                <a:latin typeface="Verdana" pitchFamily="34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Building Java Programs</a:t>
            </a:r>
            <a:br>
              <a:rPr lang="en-US" altLang="en-US"/>
            </a:br>
            <a:r>
              <a:rPr lang="en-US" altLang="en-US"/>
              <a:t>Chapter 18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Advanced Data Structures:</a:t>
            </a:r>
            <a:br>
              <a:rPr lang="en-US" altLang="en-US" dirty="0"/>
            </a:br>
            <a:r>
              <a:rPr lang="en-US" altLang="en-US" dirty="0"/>
              <a:t>Hashing and Heaps</a:t>
            </a:r>
          </a:p>
        </p:txBody>
      </p:sp>
    </p:spTree>
    <p:extLst>
      <p:ext uri="{BB962C8B-B14F-4D97-AF65-F5344CB8AC3E}">
        <p14:creationId xmlns:p14="http://schemas.microsoft.com/office/powerpoint/2010/main" val="2098124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hashCode tricks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5257800"/>
          </a:xfrm>
        </p:spPr>
        <p:txBody>
          <a:bodyPr>
            <a:normAutofit/>
          </a:bodyPr>
          <a:lstStyle/>
          <a:p>
            <a:r>
              <a:rPr lang="en-US" altLang="en-US" dirty="0"/>
              <a:t>If one of your object's fields is an object, call its </a:t>
            </a:r>
            <a:r>
              <a:rPr lang="en-US" altLang="en-US" dirty="0" err="1">
                <a:latin typeface="Courier New" pitchFamily="49" charset="0"/>
              </a:rPr>
              <a:t>hashCode</a:t>
            </a:r>
            <a:r>
              <a:rPr lang="en-US" altLang="en-US" dirty="0"/>
              <a:t>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8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public </a:t>
            </a:r>
            <a:r>
              <a:rPr lang="en-US" altLang="en-US" sz="2000" dirty="0" err="1">
                <a:latin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</a:rPr>
              <a:t>hashCode</a:t>
            </a:r>
            <a:r>
              <a:rPr lang="en-US" altLang="en-US" sz="2000" dirty="0">
                <a:latin typeface="Courier New" pitchFamily="49" charset="0"/>
              </a:rPr>
              <a:t>() {         </a:t>
            </a:r>
            <a:r>
              <a:rPr lang="en-US" altLang="en-US" sz="2000" dirty="0">
                <a:solidFill>
                  <a:srgbClr val="006600"/>
                </a:solidFill>
                <a:latin typeface="Courier New" pitchFamily="49" charset="0"/>
              </a:rPr>
              <a:t>// Student</a:t>
            </a:r>
            <a:endParaRPr lang="en-US" altLang="en-US" sz="20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return 531 * </a:t>
            </a:r>
            <a:r>
              <a:rPr lang="en-US" altLang="en-US" sz="2000" b="1" dirty="0" err="1">
                <a:latin typeface="Courier New" pitchFamily="49" charset="0"/>
              </a:rPr>
              <a:t>firstName.hashCode</a:t>
            </a:r>
            <a:r>
              <a:rPr lang="en-US" altLang="en-US" sz="2000" b="1" dirty="0">
                <a:latin typeface="Courier New" pitchFamily="49" charset="0"/>
              </a:rPr>
              <a:t>()</a:t>
            </a:r>
            <a:r>
              <a:rPr lang="en-US" altLang="en-US" sz="2000" dirty="0">
                <a:latin typeface="Courier New" pitchFamily="49" charset="0"/>
              </a:rPr>
              <a:t> + ...;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200" dirty="0">
              <a:latin typeface="Courier New" pitchFamily="49" charset="0"/>
            </a:endParaRPr>
          </a:p>
          <a:p>
            <a:r>
              <a:rPr lang="en-US" altLang="en-US" dirty="0"/>
              <a:t>To incorporate a </a:t>
            </a:r>
            <a:r>
              <a:rPr lang="en-US" altLang="en-US" dirty="0">
                <a:latin typeface="Courier New" pitchFamily="49" charset="0"/>
              </a:rPr>
              <a:t>double</a:t>
            </a:r>
            <a:r>
              <a:rPr lang="en-US" altLang="en-US" dirty="0"/>
              <a:t> or </a:t>
            </a:r>
            <a:r>
              <a:rPr lang="en-US" altLang="en-US" dirty="0" err="1">
                <a:latin typeface="Courier New" pitchFamily="49" charset="0"/>
              </a:rPr>
              <a:t>boolean</a:t>
            </a:r>
            <a:r>
              <a:rPr lang="en-US" altLang="en-US" dirty="0"/>
              <a:t>, use the </a:t>
            </a:r>
            <a:r>
              <a:rPr lang="en-US" altLang="en-US" dirty="0" err="1">
                <a:latin typeface="Courier New" pitchFamily="49" charset="0"/>
              </a:rPr>
              <a:t>hashCode</a:t>
            </a:r>
            <a:r>
              <a:rPr lang="en-US" altLang="en-US" dirty="0"/>
              <a:t> method from the </a:t>
            </a:r>
            <a:r>
              <a:rPr lang="en-US" altLang="en-US" dirty="0">
                <a:latin typeface="Courier New" pitchFamily="49" charset="0"/>
              </a:rPr>
              <a:t>Double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pitchFamily="49" charset="0"/>
              </a:rPr>
              <a:t>Boolean</a:t>
            </a:r>
            <a:r>
              <a:rPr lang="en-US" altLang="en-US" dirty="0"/>
              <a:t> wrapper classes: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8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public </a:t>
            </a:r>
            <a:r>
              <a:rPr lang="en-US" altLang="en-US" sz="2000" dirty="0" err="1">
                <a:latin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</a:rPr>
              <a:t>hashCode</a:t>
            </a:r>
            <a:r>
              <a:rPr lang="en-US" altLang="en-US" sz="2000" dirty="0">
                <a:latin typeface="Courier New" pitchFamily="49" charset="0"/>
              </a:rPr>
              <a:t>() {         </a:t>
            </a:r>
            <a:r>
              <a:rPr lang="en-US" altLang="en-US" sz="2000" dirty="0">
                <a:solidFill>
                  <a:srgbClr val="006600"/>
                </a:solidFill>
                <a:latin typeface="Courier New" pitchFamily="49" charset="0"/>
              </a:rPr>
              <a:t>// </a:t>
            </a:r>
            <a:r>
              <a:rPr lang="en-US" altLang="en-US" sz="2000" dirty="0" err="1">
                <a:solidFill>
                  <a:srgbClr val="006600"/>
                </a:solidFill>
                <a:latin typeface="Courier New" pitchFamily="49" charset="0"/>
              </a:rPr>
              <a:t>BankAccount</a:t>
            </a:r>
            <a:endParaRPr lang="en-US" altLang="en-US" sz="2000" dirty="0">
              <a:solidFill>
                <a:srgbClr val="006600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return 37 * </a:t>
            </a:r>
            <a:r>
              <a:rPr lang="en-US" altLang="en-US" sz="2000" b="1" dirty="0" err="1">
                <a:latin typeface="Courier New" pitchFamily="49" charset="0"/>
              </a:rPr>
              <a:t>Double.valueOf</a:t>
            </a:r>
            <a:r>
              <a:rPr lang="en-US" altLang="en-US" sz="2000" b="1" dirty="0">
                <a:latin typeface="Courier New" pitchFamily="49" charset="0"/>
              </a:rPr>
              <a:t>(balance).</a:t>
            </a:r>
            <a:r>
              <a:rPr lang="en-US" altLang="en-US" sz="2000" b="1" dirty="0" err="1">
                <a:latin typeface="Courier New" pitchFamily="49" charset="0"/>
              </a:rPr>
              <a:t>hashCode</a:t>
            </a:r>
            <a:r>
              <a:rPr lang="en-US" altLang="en-US" sz="2000" b="1" dirty="0">
                <a:latin typeface="Courier New" pitchFamily="49" charset="0"/>
              </a:rPr>
              <a:t>()</a:t>
            </a:r>
            <a:r>
              <a:rPr lang="en-US" altLang="en-US" sz="2000" dirty="0">
                <a:latin typeface="Courier New" pitchFamily="49" charset="0"/>
              </a:rPr>
              <a:t> +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</a:t>
            </a:r>
            <a:r>
              <a:rPr lang="en-US" altLang="en-US" sz="2000" b="1" dirty="0" err="1">
                <a:latin typeface="Courier New" pitchFamily="49" charset="0"/>
              </a:rPr>
              <a:t>Boolean.valueOf</a:t>
            </a:r>
            <a:r>
              <a:rPr lang="en-US" altLang="en-US" sz="2000" b="1" dirty="0">
                <a:latin typeface="Courier New" pitchFamily="49" charset="0"/>
              </a:rPr>
              <a:t>(</a:t>
            </a:r>
            <a:r>
              <a:rPr lang="en-US" altLang="en-US" sz="2000" b="1" dirty="0" err="1">
                <a:latin typeface="Courier New" pitchFamily="49" charset="0"/>
              </a:rPr>
              <a:t>isCheckingAccount</a:t>
            </a:r>
            <a:r>
              <a:rPr lang="en-US" altLang="en-US" sz="2000" b="1" dirty="0">
                <a:latin typeface="Courier New" pitchFamily="49" charset="0"/>
              </a:rPr>
              <a:t>).</a:t>
            </a:r>
            <a:r>
              <a:rPr lang="en-US" altLang="en-US" sz="2000" b="1" dirty="0" err="1">
                <a:latin typeface="Courier New" pitchFamily="49" charset="0"/>
              </a:rPr>
              <a:t>hashCode</a:t>
            </a:r>
            <a:r>
              <a:rPr lang="en-US" altLang="en-US" sz="2000" b="1" dirty="0">
                <a:latin typeface="Courier New" pitchFamily="49" charset="0"/>
              </a:rPr>
              <a:t>()</a:t>
            </a:r>
            <a:r>
              <a:rPr lang="en-US" altLang="en-US" sz="2000" dirty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200" dirty="0">
              <a:latin typeface="Courier New" pitchFamily="49" charset="0"/>
            </a:endParaRPr>
          </a:p>
          <a:p>
            <a:r>
              <a:rPr lang="en-US" altLang="en-US" dirty="0"/>
              <a:t>Java includes an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Objects.hash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(...)</a:t>
            </a:r>
            <a:r>
              <a:rPr lang="en-US" altLang="en-US" dirty="0"/>
              <a:t> method that takes any number of values and combines them into one hash code.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8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public </a:t>
            </a:r>
            <a:r>
              <a:rPr lang="en-US" altLang="en-US" sz="2000" dirty="0" err="1">
                <a:latin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</a:rPr>
              <a:t>hashCode</a:t>
            </a:r>
            <a:r>
              <a:rPr lang="en-US" altLang="en-US" sz="2000" dirty="0">
                <a:latin typeface="Courier New" pitchFamily="49" charset="0"/>
              </a:rPr>
              <a:t> () {         </a:t>
            </a:r>
            <a:r>
              <a:rPr lang="en-US" altLang="en-US" sz="2000" dirty="0">
                <a:solidFill>
                  <a:srgbClr val="006600"/>
                </a:solidFill>
                <a:latin typeface="Courier New" pitchFamily="49" charset="0"/>
              </a:rPr>
              <a:t>// </a:t>
            </a:r>
            <a:r>
              <a:rPr lang="en-US" altLang="en-US" sz="2000" dirty="0" err="1">
                <a:solidFill>
                  <a:srgbClr val="006600"/>
                </a:solidFill>
                <a:latin typeface="Courier New" pitchFamily="49" charset="0"/>
              </a:rPr>
              <a:t>BankAccount</a:t>
            </a:r>
            <a:endParaRPr lang="en-US" altLang="en-US" sz="2000" dirty="0">
              <a:solidFill>
                <a:srgbClr val="006600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return </a:t>
            </a:r>
            <a:r>
              <a:rPr lang="en-US" altLang="en-US" sz="2000" b="1" dirty="0" err="1">
                <a:latin typeface="Courier New" pitchFamily="49" charset="0"/>
              </a:rPr>
              <a:t>Objects.hash</a:t>
            </a:r>
            <a:r>
              <a:rPr lang="en-US" altLang="en-US" sz="2000" b="1" dirty="0">
                <a:latin typeface="Courier New" pitchFamily="49" charset="0"/>
              </a:rPr>
              <a:t> </a:t>
            </a:r>
            <a:r>
              <a:rPr lang="en-US" altLang="en-US" sz="2000" dirty="0">
                <a:latin typeface="Courier New" pitchFamily="49" charset="0"/>
              </a:rPr>
              <a:t>(name, id, balance);</a:t>
            </a:r>
            <a:endParaRPr lang="en-US" altLang="en-US" sz="12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29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a hash map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88392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A hash map is like a set where the nodes store key/value pairs: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800" dirty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public class </a:t>
            </a:r>
            <a:r>
              <a:rPr lang="en-US" altLang="en-US" sz="2000" b="1" dirty="0" err="1">
                <a:latin typeface="Courier New" pitchFamily="49" charset="0"/>
              </a:rPr>
              <a:t>HashMap</a:t>
            </a:r>
            <a:r>
              <a:rPr lang="en-US" altLang="en-US" sz="2000" b="1" dirty="0">
                <a:latin typeface="Courier New" pitchFamily="49" charset="0"/>
              </a:rPr>
              <a:t>&lt;K, V&gt;</a:t>
            </a:r>
            <a:r>
              <a:rPr lang="en-US" altLang="en-US" sz="2000" dirty="0">
                <a:latin typeface="Courier New" pitchFamily="49" charset="0"/>
              </a:rPr>
              <a:t> implements Map&lt;K, V&gt;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  </a:t>
            </a:r>
            <a:r>
              <a:rPr lang="en-US" altLang="en-US" sz="2000" dirty="0">
                <a:latin typeface="Courier New" pitchFamily="49" charset="0"/>
              </a:rPr>
              <a:t>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    ...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</a:rPr>
              <a:t>  </a:t>
            </a:r>
            <a:r>
              <a:rPr lang="en-US" altLang="en-US" sz="2000" dirty="0">
                <a:latin typeface="Courier New" pitchFamily="49" charset="0"/>
              </a:rPr>
              <a:t>}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2000" dirty="0"/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2000" dirty="0"/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2000" dirty="0"/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2000" dirty="0"/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2000" dirty="0"/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dirty="0"/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2000" dirty="0"/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2000" dirty="0"/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solidFill>
                  <a:srgbClr val="008000"/>
                </a:solidFill>
                <a:latin typeface="Courier New" pitchFamily="49" charset="0"/>
              </a:rPr>
              <a:t>	//       key    value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</a:t>
            </a:r>
            <a:r>
              <a:rPr lang="en-US" altLang="en-US" sz="2000" dirty="0" err="1">
                <a:latin typeface="Courier New" pitchFamily="49" charset="0"/>
              </a:rPr>
              <a:t>map.put</a:t>
            </a:r>
            <a:r>
              <a:rPr lang="en-US" altLang="en-US" sz="2000" dirty="0">
                <a:latin typeface="Courier New" pitchFamily="49" charset="0"/>
              </a:rPr>
              <a:t>("Marty", 14);</a:t>
            </a:r>
            <a:endParaRPr lang="en-US" altLang="en-US" sz="2000" dirty="0"/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</a:t>
            </a:r>
            <a:r>
              <a:rPr lang="en-US" altLang="en-US" sz="2000" dirty="0" err="1">
                <a:latin typeface="Courier New" pitchFamily="49" charset="0"/>
              </a:rPr>
              <a:t>map.put</a:t>
            </a:r>
            <a:r>
              <a:rPr lang="en-US" altLang="en-US" sz="2000" dirty="0">
                <a:latin typeface="Courier New" pitchFamily="49" charset="0"/>
              </a:rPr>
              <a:t>("Jeff",  21);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</a:t>
            </a:r>
            <a:r>
              <a:rPr lang="en-US" altLang="en-US" sz="2000" dirty="0" err="1">
                <a:latin typeface="Courier New" pitchFamily="49" charset="0"/>
              </a:rPr>
              <a:t>map.put</a:t>
            </a:r>
            <a:r>
              <a:rPr lang="en-US" altLang="en-US" sz="2000" dirty="0">
                <a:latin typeface="Courier New" pitchFamily="49" charset="0"/>
              </a:rPr>
              <a:t>("Kasey", 20);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	</a:t>
            </a:r>
            <a:r>
              <a:rPr lang="en-US" altLang="en-US" sz="2000" dirty="0" err="1">
                <a:latin typeface="Courier New" pitchFamily="49" charset="0"/>
              </a:rPr>
              <a:t>map.put</a:t>
            </a:r>
            <a:r>
              <a:rPr lang="en-US" altLang="en-US" sz="2000" dirty="0">
                <a:latin typeface="Courier New" pitchFamily="49" charset="0"/>
              </a:rPr>
              <a:t>("Stef",  35);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/>
              <a:t>Must modify your Node class to store a key </a:t>
            </a:r>
            <a:r>
              <a:rPr lang="en-US" altLang="en-US" i="1" dirty="0"/>
              <a:t>and</a:t>
            </a:r>
            <a:r>
              <a:rPr lang="en-US" altLang="en-US" dirty="0"/>
              <a:t> a value</a:t>
            </a:r>
          </a:p>
        </p:txBody>
      </p:sp>
      <p:graphicFrame>
        <p:nvGraphicFramePr>
          <p:cNvPr id="62771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802410"/>
              </p:ext>
            </p:extLst>
          </p:nvPr>
        </p:nvGraphicFramePr>
        <p:xfrm>
          <a:off x="2133600" y="2590800"/>
          <a:ext cx="5662613" cy="792480"/>
        </p:xfrm>
        <a:graphic>
          <a:graphicData uri="http://schemas.openxmlformats.org/drawingml/2006/table">
            <a:tbl>
              <a:tblPr firstRow="1"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7754" name="Line 42"/>
          <p:cNvSpPr>
            <a:spLocks noChangeShapeType="1"/>
          </p:cNvSpPr>
          <p:nvPr/>
        </p:nvSpPr>
        <p:spPr bwMode="auto">
          <a:xfrm>
            <a:off x="5562600" y="32004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27755" name="Group 43"/>
          <p:cNvGraphicFramePr>
            <a:graphicFrameLocks noGrp="1"/>
          </p:cNvGraphicFramePr>
          <p:nvPr/>
        </p:nvGraphicFramePr>
        <p:xfrm>
          <a:off x="7315200" y="3643313"/>
          <a:ext cx="1527175" cy="3962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"Jeff"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7763" name="Line 51"/>
          <p:cNvSpPr>
            <a:spLocks noChangeShapeType="1"/>
          </p:cNvSpPr>
          <p:nvPr/>
        </p:nvSpPr>
        <p:spPr bwMode="auto">
          <a:xfrm>
            <a:off x="7569200" y="32004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7764" name="Line 52"/>
          <p:cNvSpPr>
            <a:spLocks noChangeShapeType="1"/>
          </p:cNvSpPr>
          <p:nvPr/>
        </p:nvSpPr>
        <p:spPr bwMode="auto">
          <a:xfrm flipH="1">
            <a:off x="2971800" y="3048000"/>
            <a:ext cx="381000" cy="304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27765" name="Line 53"/>
          <p:cNvSpPr>
            <a:spLocks noChangeShapeType="1"/>
          </p:cNvSpPr>
          <p:nvPr/>
        </p:nvSpPr>
        <p:spPr bwMode="auto">
          <a:xfrm flipH="1">
            <a:off x="3429000" y="3048000"/>
            <a:ext cx="381000" cy="304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27766" name="Line 54"/>
          <p:cNvSpPr>
            <a:spLocks noChangeShapeType="1"/>
          </p:cNvSpPr>
          <p:nvPr/>
        </p:nvSpPr>
        <p:spPr bwMode="auto">
          <a:xfrm flipH="1">
            <a:off x="4343400" y="3048000"/>
            <a:ext cx="381000" cy="304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27767" name="Line 55"/>
          <p:cNvSpPr>
            <a:spLocks noChangeShapeType="1"/>
          </p:cNvSpPr>
          <p:nvPr/>
        </p:nvSpPr>
        <p:spPr bwMode="auto">
          <a:xfrm flipH="1">
            <a:off x="4876800" y="3048000"/>
            <a:ext cx="381000" cy="304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27768" name="Line 56"/>
          <p:cNvSpPr>
            <a:spLocks noChangeShapeType="1"/>
          </p:cNvSpPr>
          <p:nvPr/>
        </p:nvSpPr>
        <p:spPr bwMode="auto">
          <a:xfrm flipH="1">
            <a:off x="5867400" y="3048000"/>
            <a:ext cx="381000" cy="304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27769" name="Line 57"/>
          <p:cNvSpPr>
            <a:spLocks noChangeShapeType="1"/>
          </p:cNvSpPr>
          <p:nvPr/>
        </p:nvSpPr>
        <p:spPr bwMode="auto">
          <a:xfrm flipH="1">
            <a:off x="6858000" y="3048000"/>
            <a:ext cx="381000" cy="304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27770" name="Group 58"/>
          <p:cNvGraphicFramePr>
            <a:graphicFrameLocks noGrp="1"/>
          </p:cNvGraphicFramePr>
          <p:nvPr/>
        </p:nvGraphicFramePr>
        <p:xfrm>
          <a:off x="5332413" y="3657600"/>
          <a:ext cx="1528762" cy="396240"/>
        </p:xfrm>
        <a:graphic>
          <a:graphicData uri="http://schemas.openxmlformats.org/drawingml/2006/table">
            <a:tbl>
              <a:tblPr/>
              <a:tblGrid>
                <a:gridCol w="1020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"Marty"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7778" name="Line 66"/>
          <p:cNvSpPr>
            <a:spLocks noChangeShapeType="1"/>
          </p:cNvSpPr>
          <p:nvPr/>
        </p:nvSpPr>
        <p:spPr bwMode="auto">
          <a:xfrm flipH="1">
            <a:off x="6400800" y="3048000"/>
            <a:ext cx="381000" cy="304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27779" name="Group 67"/>
          <p:cNvGraphicFramePr>
            <a:graphicFrameLocks noGrp="1"/>
          </p:cNvGraphicFramePr>
          <p:nvPr/>
        </p:nvGraphicFramePr>
        <p:xfrm>
          <a:off x="7315200" y="4481513"/>
          <a:ext cx="1527175" cy="3962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"Kasey"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7787" name="Line 75"/>
          <p:cNvSpPr>
            <a:spLocks noChangeShapeType="1"/>
          </p:cNvSpPr>
          <p:nvPr/>
        </p:nvSpPr>
        <p:spPr bwMode="auto">
          <a:xfrm>
            <a:off x="7569200" y="40386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7788" name="Line 76"/>
          <p:cNvSpPr>
            <a:spLocks noChangeShapeType="1"/>
          </p:cNvSpPr>
          <p:nvPr/>
        </p:nvSpPr>
        <p:spPr bwMode="auto">
          <a:xfrm>
            <a:off x="4040188" y="32004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27789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26987"/>
              </p:ext>
            </p:extLst>
          </p:nvPr>
        </p:nvGraphicFramePr>
        <p:xfrm>
          <a:off x="3505200" y="3657600"/>
          <a:ext cx="1565275" cy="396240"/>
        </p:xfrm>
        <a:graphic>
          <a:graphicData uri="http://schemas.openxmlformats.org/drawingml/2006/table">
            <a:tbl>
              <a:tblPr/>
              <a:tblGrid>
                <a:gridCol w="970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"Stef"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892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Map ADT interface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Let's think about how to write our own implementation of a map.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As is (usually) done in the Java Collection Framework, we will define map as an ADT by creating a Map interface.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Core operations: put (add), get, contains key, remove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public interface 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Map&lt;K, V&gt;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    void 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clear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    boolean </a:t>
            </a:r>
            <a:r>
              <a:rPr lang="en-US" alt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containsKey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(K key);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    V </a:t>
            </a:r>
            <a:r>
              <a:rPr lang="en-US" alt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(K key);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    boolean 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    void </a:t>
            </a:r>
            <a:r>
              <a:rPr lang="en-US" alt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put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(K key, V value);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    void </a:t>
            </a:r>
            <a:r>
              <a:rPr lang="en-US" alt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(int value);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    int 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809465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Hash map vs. hash set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/>
              <a:t>The hashing is always done on the keys, </a:t>
            </a:r>
            <a:r>
              <a:rPr lang="en-US" altLang="en-US" i="1"/>
              <a:t>not </a:t>
            </a:r>
            <a:r>
              <a:rPr lang="en-US" altLang="en-US"/>
              <a:t>the values.</a:t>
            </a:r>
          </a:p>
          <a:p>
            <a:pPr lvl="1"/>
            <a:r>
              <a:rPr lang="en-US" altLang="en-US"/>
              <a:t>The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contains</a:t>
            </a:r>
            <a:r>
              <a:rPr lang="en-US" altLang="en-US"/>
              <a:t> method is now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containsKey</a:t>
            </a:r>
            <a:r>
              <a:rPr lang="en-US" altLang="en-US"/>
              <a:t>; there and in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altLang="en-US"/>
              <a:t>, you search for a node whose key matches a given key.</a:t>
            </a:r>
          </a:p>
          <a:p>
            <a:pPr lvl="1"/>
            <a:r>
              <a:rPr lang="en-US" altLang="en-US"/>
              <a:t>The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altLang="en-US"/>
              <a:t> method is now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put</a:t>
            </a:r>
            <a:r>
              <a:rPr lang="en-US" altLang="en-US"/>
              <a:t>; if the given key is already there, you must replace its old value with the new one.</a:t>
            </a:r>
          </a:p>
          <a:p>
            <a:pPr lvl="2"/>
            <a:r>
              <a:rPr lang="en-US" altLang="en-US" sz="1800">
                <a:latin typeface="Courier New" pitchFamily="49" charset="0"/>
                <a:cs typeface="Courier New" pitchFamily="49" charset="0"/>
              </a:rPr>
              <a:t>map.put("Bill", 66);   </a:t>
            </a:r>
            <a:r>
              <a:rPr lang="en-US" altLang="en-US" sz="180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replace 49 with 66</a:t>
            </a:r>
            <a:endParaRPr lang="en-US" altLang="en-US"/>
          </a:p>
        </p:txBody>
      </p:sp>
      <p:graphicFrame>
        <p:nvGraphicFramePr>
          <p:cNvPr id="62976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510916"/>
              </p:ext>
            </p:extLst>
          </p:nvPr>
        </p:nvGraphicFramePr>
        <p:xfrm>
          <a:off x="1463675" y="3657600"/>
          <a:ext cx="5662613" cy="792480"/>
        </p:xfrm>
        <a:graphic>
          <a:graphicData uri="http://schemas.openxmlformats.org/drawingml/2006/table">
            <a:tbl>
              <a:tblPr firstRow="1"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9802" name="Line 42"/>
          <p:cNvSpPr>
            <a:spLocks noChangeShapeType="1"/>
          </p:cNvSpPr>
          <p:nvPr/>
        </p:nvSpPr>
        <p:spPr bwMode="auto">
          <a:xfrm>
            <a:off x="4892675" y="42672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29803" name="Group 43"/>
          <p:cNvGraphicFramePr>
            <a:graphicFrameLocks noGrp="1"/>
          </p:cNvGraphicFramePr>
          <p:nvPr/>
        </p:nvGraphicFramePr>
        <p:xfrm>
          <a:off x="6645275" y="4710113"/>
          <a:ext cx="1527175" cy="3962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"Jeff"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9811" name="Line 51"/>
          <p:cNvSpPr>
            <a:spLocks noChangeShapeType="1"/>
          </p:cNvSpPr>
          <p:nvPr/>
        </p:nvSpPr>
        <p:spPr bwMode="auto">
          <a:xfrm>
            <a:off x="6899275" y="42672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12" name="Line 52"/>
          <p:cNvSpPr>
            <a:spLocks noChangeShapeType="1"/>
          </p:cNvSpPr>
          <p:nvPr/>
        </p:nvSpPr>
        <p:spPr bwMode="auto">
          <a:xfrm flipH="1">
            <a:off x="2301875" y="4114800"/>
            <a:ext cx="381000" cy="304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29813" name="Line 53"/>
          <p:cNvSpPr>
            <a:spLocks noChangeShapeType="1"/>
          </p:cNvSpPr>
          <p:nvPr/>
        </p:nvSpPr>
        <p:spPr bwMode="auto">
          <a:xfrm flipH="1">
            <a:off x="2759075" y="4114800"/>
            <a:ext cx="381000" cy="304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29814" name="Line 54"/>
          <p:cNvSpPr>
            <a:spLocks noChangeShapeType="1"/>
          </p:cNvSpPr>
          <p:nvPr/>
        </p:nvSpPr>
        <p:spPr bwMode="auto">
          <a:xfrm flipH="1">
            <a:off x="3673475" y="4114800"/>
            <a:ext cx="381000" cy="304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29815" name="Line 55"/>
          <p:cNvSpPr>
            <a:spLocks noChangeShapeType="1"/>
          </p:cNvSpPr>
          <p:nvPr/>
        </p:nvSpPr>
        <p:spPr bwMode="auto">
          <a:xfrm flipH="1">
            <a:off x="4206875" y="4114800"/>
            <a:ext cx="381000" cy="304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29816" name="Line 56"/>
          <p:cNvSpPr>
            <a:spLocks noChangeShapeType="1"/>
          </p:cNvSpPr>
          <p:nvPr/>
        </p:nvSpPr>
        <p:spPr bwMode="auto">
          <a:xfrm flipH="1">
            <a:off x="5197475" y="4114800"/>
            <a:ext cx="381000" cy="304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29817" name="Line 57"/>
          <p:cNvSpPr>
            <a:spLocks noChangeShapeType="1"/>
          </p:cNvSpPr>
          <p:nvPr/>
        </p:nvSpPr>
        <p:spPr bwMode="auto">
          <a:xfrm flipH="1">
            <a:off x="6188075" y="4114800"/>
            <a:ext cx="381000" cy="304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29818" name="Group 58"/>
          <p:cNvGraphicFramePr>
            <a:graphicFrameLocks noGrp="1"/>
          </p:cNvGraphicFramePr>
          <p:nvPr/>
        </p:nvGraphicFramePr>
        <p:xfrm>
          <a:off x="4662488" y="4724400"/>
          <a:ext cx="1528762" cy="396240"/>
        </p:xfrm>
        <a:graphic>
          <a:graphicData uri="http://schemas.openxmlformats.org/drawingml/2006/table">
            <a:tbl>
              <a:tblPr/>
              <a:tblGrid>
                <a:gridCol w="1020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"Marty"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9826" name="Line 66"/>
          <p:cNvSpPr>
            <a:spLocks noChangeShapeType="1"/>
          </p:cNvSpPr>
          <p:nvPr/>
        </p:nvSpPr>
        <p:spPr bwMode="auto">
          <a:xfrm flipH="1">
            <a:off x="5730875" y="4114800"/>
            <a:ext cx="381000" cy="304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29827" name="Group 67"/>
          <p:cNvGraphicFramePr>
            <a:graphicFrameLocks noGrp="1"/>
          </p:cNvGraphicFramePr>
          <p:nvPr/>
        </p:nvGraphicFramePr>
        <p:xfrm>
          <a:off x="6645275" y="5410200"/>
          <a:ext cx="1527175" cy="3962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"Kasey"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9835" name="Line 75"/>
          <p:cNvSpPr>
            <a:spLocks noChangeShapeType="1"/>
          </p:cNvSpPr>
          <p:nvPr/>
        </p:nvSpPr>
        <p:spPr bwMode="auto">
          <a:xfrm>
            <a:off x="6896100" y="5105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36" name="Line 76"/>
          <p:cNvSpPr>
            <a:spLocks noChangeShapeType="1"/>
          </p:cNvSpPr>
          <p:nvPr/>
        </p:nvSpPr>
        <p:spPr bwMode="auto">
          <a:xfrm>
            <a:off x="3370263" y="42672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29837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70584"/>
              </p:ext>
            </p:extLst>
          </p:nvPr>
        </p:nvGraphicFramePr>
        <p:xfrm>
          <a:off x="2759075" y="4724400"/>
          <a:ext cx="1641475" cy="396240"/>
        </p:xfrm>
        <a:graphic>
          <a:graphicData uri="http://schemas.openxmlformats.org/drawingml/2006/table">
            <a:tbl>
              <a:tblPr/>
              <a:tblGrid>
                <a:gridCol w="1017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"Stef"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9845" name="Text Box 85"/>
          <p:cNvSpPr txBox="1">
            <a:spLocks noChangeArrowheads="1"/>
          </p:cNvSpPr>
          <p:nvPr/>
        </p:nvSpPr>
        <p:spPr bwMode="auto">
          <a:xfrm>
            <a:off x="6172200" y="6172200"/>
            <a:ext cx="441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chemeClr val="accent2"/>
                </a:solidFill>
                <a:latin typeface="Calibri" pitchFamily="34" charset="0"/>
              </a:rPr>
              <a:t>66</a:t>
            </a:r>
          </a:p>
        </p:txBody>
      </p:sp>
      <p:sp>
        <p:nvSpPr>
          <p:cNvPr id="629846" name="Line 86"/>
          <p:cNvSpPr>
            <a:spLocks noChangeShapeType="1"/>
          </p:cNvSpPr>
          <p:nvPr/>
        </p:nvSpPr>
        <p:spPr bwMode="auto">
          <a:xfrm flipH="1">
            <a:off x="4876800" y="5105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29847" name="Group 87"/>
          <p:cNvGraphicFramePr>
            <a:graphicFrameLocks noGrp="1"/>
          </p:cNvGraphicFramePr>
          <p:nvPr/>
        </p:nvGraphicFramePr>
        <p:xfrm>
          <a:off x="4654550" y="5410200"/>
          <a:ext cx="1528763" cy="396240"/>
        </p:xfrm>
        <a:graphic>
          <a:graphicData uri="http://schemas.openxmlformats.org/drawingml/2006/table">
            <a:tbl>
              <a:tblPr/>
              <a:tblGrid>
                <a:gridCol w="1020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"Abby"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9855" name="Group 95"/>
          <p:cNvGraphicFramePr>
            <a:graphicFrameLocks noGrp="1"/>
          </p:cNvGraphicFramePr>
          <p:nvPr/>
        </p:nvGraphicFramePr>
        <p:xfrm>
          <a:off x="4648200" y="6096000"/>
          <a:ext cx="1528763" cy="396240"/>
        </p:xfrm>
        <a:graphic>
          <a:graphicData uri="http://schemas.openxmlformats.org/drawingml/2006/table">
            <a:tbl>
              <a:tblPr/>
              <a:tblGrid>
                <a:gridCol w="1020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"Bill"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9863" name="Line 103"/>
          <p:cNvSpPr>
            <a:spLocks noChangeShapeType="1"/>
          </p:cNvSpPr>
          <p:nvPr/>
        </p:nvSpPr>
        <p:spPr bwMode="auto">
          <a:xfrm flipH="1">
            <a:off x="4876800" y="5791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79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HashTest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{</a:t>
            </a:r>
            <a:br>
              <a:rPr lang="en-US" dirty="0"/>
            </a:br>
            <a:r>
              <a:rPr lang="en-US" dirty="0"/>
              <a:t>    Set&lt;</a:t>
            </a:r>
            <a:r>
              <a:rPr lang="en-US" dirty="0" err="1"/>
              <a:t>MyPoint</a:t>
            </a:r>
            <a:r>
              <a:rPr lang="en-US" dirty="0"/>
              <a:t>&gt; </a:t>
            </a:r>
            <a:r>
              <a:rPr lang="en-US" dirty="0" err="1"/>
              <a:t>mySet</a:t>
            </a:r>
            <a:r>
              <a:rPr lang="en-US" dirty="0"/>
              <a:t> = new </a:t>
            </a:r>
            <a:r>
              <a:rPr lang="en-US" dirty="0" err="1"/>
              <a:t>HashSet</a:t>
            </a:r>
            <a:r>
              <a:rPr lang="en-US" dirty="0"/>
              <a:t>&lt;&gt;();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MyPoint</a:t>
            </a:r>
            <a:r>
              <a:rPr lang="en-US" dirty="0"/>
              <a:t> a = new </a:t>
            </a:r>
            <a:r>
              <a:rPr lang="en-US" dirty="0" err="1"/>
              <a:t>MyPoint</a:t>
            </a:r>
            <a:r>
              <a:rPr lang="en-US" dirty="0"/>
              <a:t>(3,4);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MyPoint</a:t>
            </a:r>
            <a:r>
              <a:rPr lang="en-US" dirty="0"/>
              <a:t> b = new </a:t>
            </a:r>
            <a:r>
              <a:rPr lang="en-US" dirty="0" err="1"/>
              <a:t>MyPoint</a:t>
            </a:r>
            <a:r>
              <a:rPr lang="en-US" dirty="0"/>
              <a:t>(3,4);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mySet.add</a:t>
            </a:r>
            <a:r>
              <a:rPr lang="en-US" dirty="0"/>
              <a:t>(a);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mySet.add</a:t>
            </a:r>
            <a:r>
              <a:rPr lang="en-US" dirty="0"/>
              <a:t>(b);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mySet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432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dirty="0"/>
              <a:t>public class </a:t>
            </a:r>
            <a:r>
              <a:rPr lang="en-US" dirty="0" err="1"/>
              <a:t>MyPoint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private </a:t>
            </a:r>
            <a:r>
              <a:rPr lang="en-US" dirty="0" err="1"/>
              <a:t>int</a:t>
            </a:r>
            <a:r>
              <a:rPr lang="en-US" dirty="0"/>
              <a:t> x;</a:t>
            </a:r>
            <a:br>
              <a:rPr lang="en-US" dirty="0"/>
            </a:br>
            <a:r>
              <a:rPr lang="en-US" dirty="0"/>
              <a:t>  private </a:t>
            </a:r>
            <a:r>
              <a:rPr lang="en-US" dirty="0" err="1"/>
              <a:t>int</a:t>
            </a:r>
            <a:r>
              <a:rPr lang="en-US" dirty="0"/>
              <a:t> y;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getX</a:t>
            </a:r>
            <a:r>
              <a:rPr lang="en-US" dirty="0"/>
              <a:t>() {return x;}</a:t>
            </a:r>
            <a:br>
              <a:rPr lang="en-US" dirty="0"/>
            </a:br>
            <a:r>
              <a:rPr lang="en-US" dirty="0"/>
              <a:t>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getY</a:t>
            </a:r>
            <a:r>
              <a:rPr lang="en-US" dirty="0"/>
              <a:t>() {return y;}  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public String </a:t>
            </a:r>
            <a:r>
              <a:rPr lang="en-US" dirty="0" err="1"/>
              <a:t>toString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{return "("+x+","+y+")";}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public </a:t>
            </a:r>
            <a:r>
              <a:rPr lang="en-US" dirty="0" err="1"/>
              <a:t>MyPoint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_x, </a:t>
            </a:r>
            <a:r>
              <a:rPr lang="en-US" dirty="0" err="1"/>
              <a:t>int</a:t>
            </a:r>
            <a:r>
              <a:rPr lang="en-US" dirty="0"/>
              <a:t> _y)</a:t>
            </a:r>
            <a:br>
              <a:rPr lang="en-US" dirty="0"/>
            </a:br>
            <a:r>
              <a:rPr lang="en-US" dirty="0"/>
              <a:t>  { x = _x; y = _y;}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*/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1447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/>
              <a:t> /*</a:t>
            </a:r>
            <a:br>
              <a:rPr lang="en-US" dirty="0"/>
            </a:br>
            <a:r>
              <a:rPr lang="en-US" dirty="0"/>
              <a:t>  public </a:t>
            </a:r>
            <a:r>
              <a:rPr lang="en-US" dirty="0" err="1"/>
              <a:t>boolean</a:t>
            </a:r>
            <a:r>
              <a:rPr lang="en-US" dirty="0"/>
              <a:t> equals(Object o)</a:t>
            </a:r>
            <a:br>
              <a:rPr lang="en-US" dirty="0"/>
            </a:br>
            <a:r>
              <a:rPr lang="en-US" dirty="0"/>
              <a:t>  {</a:t>
            </a:r>
            <a:br>
              <a:rPr lang="en-US" dirty="0"/>
            </a:br>
            <a:r>
              <a:rPr lang="en-US" dirty="0"/>
              <a:t>    if (o </a:t>
            </a:r>
            <a:r>
              <a:rPr lang="en-US" dirty="0" err="1"/>
              <a:t>instanceof</a:t>
            </a:r>
            <a:r>
              <a:rPr lang="en-US" dirty="0"/>
              <a:t> </a:t>
            </a:r>
            <a:r>
              <a:rPr lang="en-US" dirty="0" err="1"/>
              <a:t>MyPoint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return x == ((</a:t>
            </a:r>
            <a:r>
              <a:rPr lang="en-US" dirty="0" err="1"/>
              <a:t>MyPoint</a:t>
            </a:r>
            <a:r>
              <a:rPr lang="en-US" dirty="0"/>
              <a:t>) o).x &amp;&amp; y == ((</a:t>
            </a:r>
            <a:r>
              <a:rPr lang="en-US" dirty="0" err="1"/>
              <a:t>MyPoint</a:t>
            </a:r>
            <a:r>
              <a:rPr lang="en-US" dirty="0"/>
              <a:t>) o).y;</a:t>
            </a:r>
            <a:br>
              <a:rPr lang="en-US" dirty="0"/>
            </a:br>
            <a:r>
              <a:rPr lang="en-US" dirty="0"/>
              <a:t>    else </a:t>
            </a:r>
            <a:br>
              <a:rPr lang="en-US" dirty="0"/>
            </a:br>
            <a:r>
              <a:rPr lang="en-US" dirty="0"/>
              <a:t>     return false; 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  */</a:t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/*</a:t>
            </a:r>
            <a:br>
              <a:rPr lang="en-US" dirty="0"/>
            </a:br>
            <a:r>
              <a:rPr lang="en-US" dirty="0"/>
              <a:t>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hashCode</a:t>
            </a:r>
            <a:r>
              <a:rPr lang="en-US" dirty="0"/>
              <a:t>()   </a:t>
            </a:r>
            <a:br>
              <a:rPr lang="en-US" dirty="0"/>
            </a:br>
            <a:r>
              <a:rPr lang="en-US" dirty="0"/>
              <a:t>   {</a:t>
            </a:r>
            <a:br>
              <a:rPr lang="en-US" dirty="0"/>
            </a:br>
            <a:r>
              <a:rPr lang="en-US" dirty="0"/>
              <a:t>     return 79 * x + 11 * y; </a:t>
            </a:r>
            <a:br>
              <a:rPr lang="en-US" dirty="0"/>
            </a:br>
            <a:r>
              <a:rPr lang="en-US" dirty="0"/>
              <a:t>   }</a:t>
            </a:r>
          </a:p>
          <a:p>
            <a:pPr marL="114300" indent="0">
              <a:buNone/>
            </a:pPr>
            <a:r>
              <a:rPr lang="en-US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47473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Hashing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Day 3</a:t>
            </a:r>
          </a:p>
          <a:p>
            <a:r>
              <a:rPr lang="en-US" altLang="en-US" dirty="0"/>
              <a:t>Reading: 18.1</a:t>
            </a:r>
          </a:p>
        </p:txBody>
      </p:sp>
    </p:spTree>
    <p:extLst>
      <p:ext uri="{BB962C8B-B14F-4D97-AF65-F5344CB8AC3E}">
        <p14:creationId xmlns:p14="http://schemas.microsoft.com/office/powerpoint/2010/main" val="4234060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Hash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5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Hash set of objects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public class HashSet</a:t>
            </a:r>
            <a:r>
              <a:rPr lang="en-US" alt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&lt;E&gt;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implements Set&lt;E&gt;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   private class Node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en-US" alt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data;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       public Node next;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/>
              <a:t>It is easy to hash an integer </a:t>
            </a:r>
            <a:r>
              <a:rPr lang="en-US" altLang="en-US" i="1"/>
              <a:t>i</a:t>
            </a:r>
            <a:r>
              <a:rPr lang="en-US" altLang="en-US"/>
              <a:t>  (use index </a:t>
            </a:r>
            <a:r>
              <a:rPr lang="en-US" altLang="en-US" i="1">
                <a:solidFill>
                  <a:schemeClr val="accent2"/>
                </a:solidFill>
              </a:rPr>
              <a:t>abs(i) % length</a:t>
            </a:r>
            <a:r>
              <a:rPr lang="en-US" altLang="en-US" i="1"/>
              <a:t> </a:t>
            </a:r>
            <a:r>
              <a:rPr lang="en-US" altLang="en-US"/>
              <a:t>).</a:t>
            </a:r>
          </a:p>
          <a:p>
            <a:pPr lvl="1"/>
            <a:r>
              <a:rPr lang="en-US" altLang="en-US"/>
              <a:t>How can we hash other types of values (such as objects)?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6032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hashCode method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altLang="en-US" dirty="0"/>
              <a:t>All Java objects contain the following method:</a:t>
            </a:r>
          </a:p>
          <a:p>
            <a:pPr lvl="1">
              <a:buFontTx/>
              <a:buNone/>
            </a:pPr>
            <a:endParaRPr lang="en-US" altLang="en-US" sz="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chemeClr val="accent2"/>
                </a:solidFill>
              </a:rPr>
              <a:t>	</a:t>
            </a:r>
            <a:r>
              <a:rPr lang="en-US" altLang="en-US" dirty="0">
                <a:solidFill>
                  <a:schemeClr val="accent2"/>
                </a:solidFill>
                <a:latin typeface="Courier New" pitchFamily="49" charset="0"/>
              </a:rPr>
              <a:t>public </a:t>
            </a:r>
            <a:r>
              <a:rPr lang="en-US" altLang="en-US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altLang="en-US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altLang="en-US" b="1" dirty="0" err="1">
                <a:solidFill>
                  <a:schemeClr val="accent2"/>
                </a:solidFill>
                <a:latin typeface="Courier New" pitchFamily="49" charset="0"/>
              </a:rPr>
              <a:t>hashCode</a:t>
            </a:r>
            <a:r>
              <a:rPr lang="en-US" altLang="en-US" dirty="0">
                <a:solidFill>
                  <a:schemeClr val="accent2"/>
                </a:solidFill>
                <a:latin typeface="Courier New" pitchFamily="49" charset="0"/>
              </a:rPr>
              <a:t>()</a:t>
            </a:r>
          </a:p>
          <a:p>
            <a:pPr lvl="1">
              <a:buFontTx/>
              <a:buNone/>
            </a:pPr>
            <a:r>
              <a:rPr lang="en-US" altLang="en-US" dirty="0"/>
              <a:t>	Returns an integer hash code for this object.</a:t>
            </a:r>
          </a:p>
          <a:p>
            <a:pPr lvl="1"/>
            <a:endParaRPr lang="en-US" altLang="en-US" sz="800" dirty="0"/>
          </a:p>
          <a:p>
            <a:pPr lvl="1"/>
            <a:r>
              <a:rPr lang="en-US" altLang="en-US" dirty="0"/>
              <a:t>We can call </a:t>
            </a:r>
            <a:r>
              <a:rPr lang="en-US" altLang="en-US" dirty="0" err="1">
                <a:latin typeface="Courier New" pitchFamily="49" charset="0"/>
              </a:rPr>
              <a:t>hashCode</a:t>
            </a:r>
            <a:r>
              <a:rPr lang="en-US" altLang="en-US" dirty="0"/>
              <a:t> on any object to find its preferred index.</a:t>
            </a:r>
          </a:p>
          <a:p>
            <a:pPr lvl="1"/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HashSet</a:t>
            </a:r>
            <a:r>
              <a:rPr lang="en-US" altLang="en-US" dirty="0"/>
              <a:t>,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HashMap</a:t>
            </a:r>
            <a:r>
              <a:rPr lang="en-US" altLang="en-US" dirty="0"/>
              <a:t>, and the other built-in "hash" collections call </a:t>
            </a:r>
            <a:r>
              <a:rPr lang="en-US" altLang="en-US" dirty="0" err="1">
                <a:latin typeface="Courier New" pitchFamily="49" charset="0"/>
              </a:rPr>
              <a:t>hashCode</a:t>
            </a:r>
            <a:r>
              <a:rPr lang="en-US" altLang="en-US" dirty="0"/>
              <a:t> internally on their elements to store the data.</a:t>
            </a:r>
          </a:p>
          <a:p>
            <a:pPr lvl="1">
              <a:buFontTx/>
              <a:buNone/>
            </a:pPr>
            <a:endParaRPr lang="en-US" altLang="en-US" dirty="0"/>
          </a:p>
          <a:p>
            <a:r>
              <a:rPr lang="en-US" altLang="en-US" dirty="0"/>
              <a:t>We can modify our set's hash function to be the following: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8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hash(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E e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{</a:t>
            </a:r>
            <a:endParaRPr lang="en-US" altLang="en-US" sz="20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return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Math.abs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e.hashCode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) %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elements.length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7525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Issues with generics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305800" cy="5334000"/>
          </a:xfrm>
        </p:spPr>
        <p:txBody>
          <a:bodyPr>
            <a:normAutofit/>
          </a:bodyPr>
          <a:lstStyle/>
          <a:p>
            <a:r>
              <a:rPr lang="en-US" altLang="en-US" dirty="0"/>
              <a:t>You must make an unusual cast on your array of generic nodes: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HashSet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&lt;E&gt; implements Set&lt;E&gt;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   private Node[] elements;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HashSet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       elements = 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(Node[]) new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HashSet.Node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[10]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>
              <a:lnSpc>
                <a:spcPct val="80000"/>
              </a:lnSpc>
            </a:pP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en-US" dirty="0"/>
              <a:t>Perform all element comparisons using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altLang="en-US" dirty="0"/>
              <a:t>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public </a:t>
            </a:r>
            <a:r>
              <a:rPr lang="en-US" altLang="en-US" sz="2000" dirty="0" err="1">
                <a:latin typeface="Courier New" pitchFamily="49" charset="0"/>
              </a:rPr>
              <a:t>boolean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b="1" dirty="0">
                <a:latin typeface="Courier New" pitchFamily="49" charset="0"/>
              </a:rPr>
              <a:t>contains</a:t>
            </a:r>
            <a:r>
              <a:rPr lang="en-US" altLang="en-US" sz="2000" dirty="0">
                <a:latin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</a:rPr>
              <a:t> value) {</a:t>
            </a:r>
            <a:endParaRPr lang="en-US" altLang="en-US" sz="2000" dirty="0">
              <a:solidFill>
                <a:srgbClr val="008000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</a:t>
            </a:r>
            <a:r>
              <a:rPr lang="en-US" altLang="en-US" sz="2000" dirty="0">
                <a:solidFill>
                  <a:srgbClr val="006600"/>
                </a:solidFill>
                <a:latin typeface="Courier New" pitchFamily="49" charset="0"/>
              </a:rPr>
              <a:t>// if (</a:t>
            </a:r>
            <a:r>
              <a:rPr lang="en-US" altLang="en-US" sz="2000" dirty="0" err="1">
                <a:solidFill>
                  <a:srgbClr val="006600"/>
                </a:solidFill>
                <a:latin typeface="Courier New" pitchFamily="49" charset="0"/>
              </a:rPr>
              <a:t>current.data</a:t>
            </a:r>
            <a:r>
              <a:rPr lang="en-US" altLang="en-US" sz="2000" dirty="0">
                <a:solidFill>
                  <a:srgbClr val="006600"/>
                </a:solidFill>
                <a:latin typeface="Courier New" pitchFamily="49" charset="0"/>
              </a:rPr>
              <a:t> == value)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if (</a:t>
            </a:r>
            <a:r>
              <a:rPr lang="en-US" altLang="en-US" sz="2000" dirty="0" err="1">
                <a:latin typeface="Courier New" pitchFamily="49" charset="0"/>
              </a:rPr>
              <a:t>current.data.</a:t>
            </a:r>
            <a:r>
              <a:rPr lang="en-US" altLang="en-US" sz="2000" b="1" dirty="0" err="1">
                <a:latin typeface="Courier New" pitchFamily="49" charset="0"/>
              </a:rPr>
              <a:t>equals</a:t>
            </a:r>
            <a:r>
              <a:rPr lang="en-US" altLang="en-US" sz="2000" dirty="0">
                <a:latin typeface="Courier New" pitchFamily="49" charset="0"/>
              </a:rPr>
              <a:t>(value))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    return true;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...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540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hashCode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153400" cy="5257800"/>
          </a:xfrm>
        </p:spPr>
        <p:txBody>
          <a:bodyPr>
            <a:normAutofit/>
          </a:bodyPr>
          <a:lstStyle/>
          <a:p>
            <a:r>
              <a:rPr lang="en-US" altLang="en-US" dirty="0"/>
              <a:t>You can write your own </a:t>
            </a:r>
            <a:r>
              <a:rPr lang="en-US" altLang="en-US" dirty="0" err="1">
                <a:latin typeface="Courier New" pitchFamily="49" charset="0"/>
              </a:rPr>
              <a:t>hashCode</a:t>
            </a:r>
            <a:r>
              <a:rPr lang="en-US" altLang="en-US" dirty="0"/>
              <a:t> methods in classes you write.</a:t>
            </a:r>
          </a:p>
          <a:p>
            <a:pPr lvl="1"/>
            <a:r>
              <a:rPr lang="en-US" altLang="en-US" dirty="0"/>
              <a:t>All classes come with a default version based </a:t>
            </a:r>
            <a:r>
              <a:rPr lang="en-US" altLang="en-US" b="1" dirty="0">
                <a:solidFill>
                  <a:srgbClr val="FF0000"/>
                </a:solidFill>
              </a:rPr>
              <a:t>on memory address.</a:t>
            </a:r>
          </a:p>
          <a:p>
            <a:pPr lvl="1"/>
            <a:r>
              <a:rPr lang="en-US" altLang="en-US" dirty="0"/>
              <a:t>Your overridden version should somehow "add up" the object's state.</a:t>
            </a:r>
          </a:p>
          <a:p>
            <a:pPr lvl="2"/>
            <a:r>
              <a:rPr lang="en-US" altLang="en-US" dirty="0"/>
              <a:t>Often you scale/multiply parts of the result to distribute the results.</a:t>
            </a:r>
          </a:p>
          <a:p>
            <a:pPr lvl="2"/>
            <a:endParaRPr lang="en-US" altLang="en-US" dirty="0"/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public class </a:t>
            </a:r>
            <a:r>
              <a:rPr lang="en-US" altLang="en-US" sz="2000" b="1" dirty="0">
                <a:latin typeface="Courier New" pitchFamily="49" charset="0"/>
              </a:rPr>
              <a:t>Point</a:t>
            </a:r>
            <a:r>
              <a:rPr lang="en-US" altLang="en-US" sz="2000" dirty="0">
                <a:latin typeface="Courier New" pitchFamily="49" charset="0"/>
              </a:rPr>
              <a:t>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private </a:t>
            </a:r>
            <a:r>
              <a:rPr lang="en-US" altLang="en-US" sz="2000" dirty="0" err="1">
                <a:latin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b="1" dirty="0">
                <a:latin typeface="Courier New" pitchFamily="49" charset="0"/>
              </a:rPr>
              <a:t>x</a:t>
            </a:r>
            <a:r>
              <a:rPr lang="en-US" altLang="en-US" sz="2000" dirty="0">
                <a:latin typeface="Courier New" pitchFamily="49" charset="0"/>
              </a:rPr>
              <a:t>;</a:t>
            </a:r>
            <a:endParaRPr lang="en-US" altLang="en-US" sz="2000" dirty="0">
              <a:solidFill>
                <a:srgbClr val="006600"/>
              </a:solidFill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private </a:t>
            </a:r>
            <a:r>
              <a:rPr lang="en-US" altLang="en-US" sz="2000" dirty="0" err="1">
                <a:latin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b="1" dirty="0">
                <a:latin typeface="Courier New" pitchFamily="49" charset="0"/>
              </a:rPr>
              <a:t>y</a:t>
            </a:r>
            <a:r>
              <a:rPr lang="en-US" altLang="en-US" sz="2000" dirty="0">
                <a:latin typeface="Courier New" pitchFamily="49" charset="0"/>
              </a:rPr>
              <a:t>;</a:t>
            </a:r>
            <a:endParaRPr lang="en-US" altLang="en-US" sz="900" dirty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...</a:t>
            </a:r>
            <a:endParaRPr lang="en-US" altLang="en-US" sz="900" dirty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public </a:t>
            </a:r>
            <a:r>
              <a:rPr lang="en-US" altLang="en-US" sz="2000" dirty="0" err="1">
                <a:latin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b="1" dirty="0" err="1">
                <a:latin typeface="Courier New" pitchFamily="49" charset="0"/>
              </a:rPr>
              <a:t>hashCode</a:t>
            </a:r>
            <a:r>
              <a:rPr lang="en-US" altLang="en-US" sz="2000" dirty="0">
                <a:latin typeface="Courier New" pitchFamily="49" charset="0"/>
              </a:rPr>
              <a:t>()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solidFill>
                  <a:srgbClr val="006600"/>
                </a:solidFill>
                <a:latin typeface="Courier New" pitchFamily="49" charset="0"/>
              </a:rPr>
              <a:t>        // better than just returning (x + y);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solidFill>
                  <a:srgbClr val="006600"/>
                </a:solidFill>
                <a:latin typeface="Courier New" pitchFamily="49" charset="0"/>
              </a:rPr>
              <a:t>        // spreads out numbers, fewer collisions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return 137 * x + 23 * y;</a:t>
            </a:r>
            <a:endParaRPr lang="en-US" altLang="en-US" sz="2000" dirty="0">
              <a:solidFill>
                <a:srgbClr val="006600"/>
              </a:solidFill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}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}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136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Good hashCode behavior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7772400" cy="5257800"/>
          </a:xfrm>
        </p:spPr>
        <p:txBody>
          <a:bodyPr/>
          <a:lstStyle/>
          <a:p>
            <a:r>
              <a:rPr lang="en-GB" altLang="en-US" dirty="0"/>
              <a:t>A well-written </a:t>
            </a:r>
            <a:r>
              <a:rPr lang="en-GB" altLang="en-US" dirty="0" err="1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GB" altLang="en-US" dirty="0"/>
              <a:t> method has:</a:t>
            </a:r>
            <a:endParaRPr lang="en-GB" altLang="en-US" sz="800" i="1" dirty="0"/>
          </a:p>
          <a:p>
            <a:pPr lvl="1"/>
            <a:r>
              <a:rPr lang="en-GB" altLang="en-US" i="1" dirty="0"/>
              <a:t>Consistently with itself</a:t>
            </a:r>
            <a:r>
              <a:rPr lang="en-GB" altLang="en-US" dirty="0"/>
              <a:t>   (must produce same results on each call):</a:t>
            </a:r>
          </a:p>
          <a:p>
            <a:pPr lvl="2">
              <a:buFontTx/>
              <a:buNone/>
            </a:pPr>
            <a:r>
              <a:rPr lang="en-GB" altLang="en-US" b="1" dirty="0" err="1">
                <a:latin typeface="Courier New" pitchFamily="49" charset="0"/>
                <a:cs typeface="Courier New" pitchFamily="49" charset="0"/>
              </a:rPr>
              <a:t>o.hashCode</a:t>
            </a:r>
            <a:r>
              <a:rPr lang="en-GB" altLang="en-US" b="1" dirty="0">
                <a:latin typeface="Courier New" pitchFamily="49" charset="0"/>
                <a:cs typeface="Courier New" pitchFamily="49" charset="0"/>
              </a:rPr>
              <a:t>() == </a:t>
            </a:r>
            <a:r>
              <a:rPr lang="en-GB" altLang="en-US" b="1" dirty="0" err="1">
                <a:latin typeface="Courier New" pitchFamily="49" charset="0"/>
                <a:cs typeface="Courier New" pitchFamily="49" charset="0"/>
              </a:rPr>
              <a:t>o.hashCode</a:t>
            </a:r>
            <a:r>
              <a:rPr lang="en-GB" altLang="en-US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altLang="en-US" dirty="0"/>
              <a:t>, if </a:t>
            </a:r>
            <a:r>
              <a:rPr lang="en-GB" altLang="en-US" b="1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en-GB" altLang="en-US" dirty="0"/>
              <a:t>'s state doesn't change</a:t>
            </a:r>
          </a:p>
          <a:p>
            <a:pPr lvl="1"/>
            <a:endParaRPr lang="en-US" altLang="en-US" sz="1200" dirty="0"/>
          </a:p>
          <a:p>
            <a:pPr lvl="1"/>
            <a:r>
              <a:rPr lang="en-GB" altLang="en-US" i="1" dirty="0"/>
              <a:t>Consistently with equality</a:t>
            </a:r>
            <a:r>
              <a:rPr lang="en-GB" altLang="en-US" dirty="0"/>
              <a:t>:</a:t>
            </a:r>
          </a:p>
          <a:p>
            <a:pPr lvl="2">
              <a:buFontTx/>
              <a:buNone/>
            </a:pPr>
            <a:r>
              <a:rPr lang="en-GB" altLang="en-US" b="1" dirty="0" err="1">
                <a:latin typeface="Courier New" pitchFamily="49" charset="0"/>
                <a:cs typeface="Courier New" pitchFamily="49" charset="0"/>
              </a:rPr>
              <a:t>a.equals</a:t>
            </a:r>
            <a:r>
              <a:rPr lang="en-GB" altLang="en-US" b="1" dirty="0">
                <a:latin typeface="Courier New" pitchFamily="49" charset="0"/>
                <a:cs typeface="Courier New" pitchFamily="49" charset="0"/>
              </a:rPr>
              <a:t>(b)</a:t>
            </a:r>
            <a:r>
              <a:rPr lang="en-GB" altLang="en-US" dirty="0">
                <a:cs typeface="Courier New" pitchFamily="49" charset="0"/>
              </a:rPr>
              <a:t> must imply that</a:t>
            </a:r>
            <a:r>
              <a:rPr lang="en-GB" altLang="en-US" dirty="0"/>
              <a:t> </a:t>
            </a:r>
            <a:r>
              <a:rPr lang="en-GB" altLang="en-US" b="1" dirty="0" err="1">
                <a:latin typeface="Courier New" pitchFamily="49" charset="0"/>
                <a:cs typeface="Courier New" pitchFamily="49" charset="0"/>
              </a:rPr>
              <a:t>a.hashCode</a:t>
            </a:r>
            <a:r>
              <a:rPr lang="en-GB" altLang="en-US" b="1" dirty="0">
                <a:latin typeface="Courier New" pitchFamily="49" charset="0"/>
                <a:cs typeface="Courier New" pitchFamily="49" charset="0"/>
              </a:rPr>
              <a:t>() == </a:t>
            </a:r>
            <a:r>
              <a:rPr lang="en-GB" altLang="en-US" b="1" dirty="0" err="1">
                <a:latin typeface="Courier New" pitchFamily="49" charset="0"/>
                <a:cs typeface="Courier New" pitchFamily="49" charset="0"/>
              </a:rPr>
              <a:t>b.hashCode</a:t>
            </a:r>
            <a:r>
              <a:rPr lang="en-GB" altLang="en-US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altLang="en-US" dirty="0">
                <a:cs typeface="Courier New" pitchFamily="49" charset="0"/>
              </a:rPr>
              <a:t>,</a:t>
            </a:r>
            <a:endParaRPr lang="en-GB" altLang="en-US" b="1" dirty="0"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</a:pPr>
            <a:endParaRPr lang="en-GB" altLang="en-US" sz="800" b="1" dirty="0"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</a:pPr>
            <a:r>
              <a:rPr lang="en-GB" altLang="en-US" b="1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GB" altLang="en-US" b="1" dirty="0" err="1">
                <a:latin typeface="Courier New" pitchFamily="49" charset="0"/>
                <a:cs typeface="Courier New" pitchFamily="49" charset="0"/>
              </a:rPr>
              <a:t>a.equals</a:t>
            </a:r>
            <a:r>
              <a:rPr lang="en-GB" altLang="en-US" b="1" dirty="0">
                <a:latin typeface="Courier New" pitchFamily="49" charset="0"/>
                <a:cs typeface="Courier New" pitchFamily="49" charset="0"/>
              </a:rPr>
              <a:t>(b) </a:t>
            </a:r>
            <a:r>
              <a:rPr lang="en-GB" altLang="en-US" dirty="0">
                <a:cs typeface="Courier New" pitchFamily="49" charset="0"/>
              </a:rPr>
              <a:t>does NOT necessarily imply that</a:t>
            </a:r>
            <a:r>
              <a:rPr lang="en-GB" altLang="en-US" dirty="0"/>
              <a:t> </a:t>
            </a:r>
            <a:endParaRPr lang="en-GB" altLang="en-US" dirty="0">
              <a:cs typeface="Courier New" pitchFamily="49" charset="0"/>
            </a:endParaRPr>
          </a:p>
          <a:p>
            <a:pPr lvl="2">
              <a:buFontTx/>
              <a:buNone/>
            </a:pPr>
            <a:r>
              <a:rPr lang="en-GB" altLang="en-US" b="1" dirty="0" err="1">
                <a:latin typeface="Courier New" pitchFamily="49" charset="0"/>
                <a:cs typeface="Courier New" pitchFamily="49" charset="0"/>
              </a:rPr>
              <a:t>a.hashCode</a:t>
            </a:r>
            <a:r>
              <a:rPr lang="en-GB" altLang="en-US" b="1" dirty="0">
                <a:latin typeface="Courier New" pitchFamily="49" charset="0"/>
                <a:cs typeface="Courier New" pitchFamily="49" charset="0"/>
              </a:rPr>
              <a:t>() != </a:t>
            </a:r>
            <a:r>
              <a:rPr lang="en-GB" altLang="en-US" b="1" dirty="0" err="1">
                <a:latin typeface="Courier New" pitchFamily="49" charset="0"/>
                <a:cs typeface="Courier New" pitchFamily="49" charset="0"/>
              </a:rPr>
              <a:t>b.hashCode</a:t>
            </a:r>
            <a:r>
              <a:rPr lang="en-GB" altLang="en-US" b="1" dirty="0">
                <a:latin typeface="Courier New" pitchFamily="49" charset="0"/>
                <a:cs typeface="Courier New" pitchFamily="49" charset="0"/>
              </a:rPr>
              <a:t>()  </a:t>
            </a:r>
            <a:r>
              <a:rPr lang="en-GB" altLang="en-US" i="1" dirty="0">
                <a:cs typeface="Courier New" pitchFamily="49" charset="0"/>
              </a:rPr>
              <a:t>(why not?)</a:t>
            </a:r>
            <a:endParaRPr lang="en-US" altLang="en-US" i="1" dirty="0">
              <a:cs typeface="Courier New" pitchFamily="49" charset="0"/>
            </a:endParaRPr>
          </a:p>
          <a:p>
            <a:pPr lvl="2">
              <a:buFontTx/>
              <a:buNone/>
            </a:pPr>
            <a:endParaRPr lang="en-GB" altLang="en-US" sz="800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en-US" dirty="0">
                <a:solidFill>
                  <a:srgbClr val="FF0000"/>
                </a:solidFill>
              </a:rPr>
              <a:t>When your class has an </a:t>
            </a:r>
            <a:r>
              <a:rPr lang="en-US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altLang="en-US" dirty="0">
                <a:solidFill>
                  <a:srgbClr val="FF0000"/>
                </a:solidFill>
              </a:rPr>
              <a:t> or </a:t>
            </a:r>
            <a:r>
              <a:rPr lang="en-US" alt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altLang="en-US" dirty="0">
                <a:solidFill>
                  <a:srgbClr val="FF0000"/>
                </a:solidFill>
              </a:rPr>
              <a:t>, it should have both.</a:t>
            </a:r>
          </a:p>
          <a:p>
            <a:pPr lvl="1"/>
            <a:endParaRPr lang="en-US" altLang="en-US" sz="1200" dirty="0"/>
          </a:p>
          <a:p>
            <a:pPr lvl="1"/>
            <a:r>
              <a:rPr lang="en-GB" altLang="en-US" i="1" dirty="0"/>
              <a:t>Good distribution of hash codes</a:t>
            </a:r>
            <a:r>
              <a:rPr lang="en-GB" altLang="en-US" dirty="0"/>
              <a:t>:</a:t>
            </a:r>
          </a:p>
          <a:p>
            <a:pPr lvl="2"/>
            <a:r>
              <a:rPr lang="en-GB" altLang="en-US" dirty="0"/>
              <a:t>For a large set of objects with distinct states, they will generally return unique hash codes rather than all colliding into the same hash bucket.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5619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String hashCode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3058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dirty="0" err="1">
                <a:latin typeface="Courier New" pitchFamily="49" charset="0"/>
              </a:rPr>
              <a:t>hashCode</a:t>
            </a:r>
            <a:r>
              <a:rPr lang="en-US" altLang="en-US" dirty="0"/>
              <a:t> function inside a </a:t>
            </a:r>
            <a:r>
              <a:rPr lang="en-US" altLang="en-US" dirty="0">
                <a:latin typeface="Courier New" pitchFamily="49" charset="0"/>
              </a:rPr>
              <a:t>String</a:t>
            </a:r>
            <a:r>
              <a:rPr lang="en-US" altLang="en-US" dirty="0"/>
              <a:t> object looks like this: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8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public </a:t>
            </a:r>
            <a:r>
              <a:rPr lang="en-US" altLang="en-US" sz="2000" dirty="0" err="1">
                <a:latin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b="1" dirty="0" err="1">
                <a:latin typeface="Courier New" pitchFamily="49" charset="0"/>
              </a:rPr>
              <a:t>hashCode</a:t>
            </a:r>
            <a:r>
              <a:rPr lang="en-US" altLang="en-US" sz="2000" dirty="0">
                <a:latin typeface="Courier New" pitchFamily="49" charset="0"/>
              </a:rPr>
              <a:t>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</a:t>
            </a:r>
            <a:r>
              <a:rPr lang="en-US" altLang="en-US" sz="2000" dirty="0" err="1">
                <a:latin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</a:rPr>
              <a:t> hash = 0;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for (</a:t>
            </a:r>
            <a:r>
              <a:rPr lang="en-US" altLang="en-US" sz="2000" dirty="0" err="1">
                <a:latin typeface="Courier New" pitchFamily="49" charset="0"/>
              </a:rPr>
              <a:t>int</a:t>
            </a:r>
            <a:r>
              <a:rPr lang="en-US" altLang="en-US" sz="2000" dirty="0">
                <a:latin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</a:rPr>
              <a:t>i</a:t>
            </a:r>
            <a:r>
              <a:rPr lang="en-US" altLang="en-US" sz="2000" dirty="0">
                <a:latin typeface="Courier New" pitchFamily="49" charset="0"/>
              </a:rPr>
              <a:t> = 0; </a:t>
            </a:r>
            <a:r>
              <a:rPr lang="en-US" altLang="en-US" sz="2000" dirty="0" err="1">
                <a:latin typeface="Courier New" pitchFamily="49" charset="0"/>
              </a:rPr>
              <a:t>i</a:t>
            </a:r>
            <a:r>
              <a:rPr lang="en-US" altLang="en-US" sz="2000" dirty="0">
                <a:latin typeface="Courier New" pitchFamily="49" charset="0"/>
              </a:rPr>
              <a:t> &lt; </a:t>
            </a:r>
            <a:r>
              <a:rPr lang="en-US" altLang="en-US" sz="2000" dirty="0" err="1">
                <a:latin typeface="Courier New" pitchFamily="49" charset="0"/>
              </a:rPr>
              <a:t>this.length</a:t>
            </a:r>
            <a:r>
              <a:rPr lang="en-US" altLang="en-US" sz="2000" dirty="0">
                <a:latin typeface="Courier New" pitchFamily="49" charset="0"/>
              </a:rPr>
              <a:t>(); </a:t>
            </a:r>
            <a:r>
              <a:rPr lang="en-US" altLang="en-US" sz="2000" dirty="0" err="1">
                <a:latin typeface="Courier New" pitchFamily="49" charset="0"/>
              </a:rPr>
              <a:t>i</a:t>
            </a:r>
            <a:r>
              <a:rPr lang="en-US" altLang="en-US" sz="2000" dirty="0">
                <a:latin typeface="Courier New" pitchFamily="49" charset="0"/>
              </a:rPr>
              <a:t>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    hash = 31 * hash + </a:t>
            </a:r>
            <a:r>
              <a:rPr lang="en-US" altLang="en-US" sz="2000" b="1" dirty="0" err="1">
                <a:latin typeface="Courier New" pitchFamily="49" charset="0"/>
              </a:rPr>
              <a:t>this.charAt</a:t>
            </a:r>
            <a:r>
              <a:rPr lang="en-US" altLang="en-US" sz="2000" b="1" dirty="0">
                <a:latin typeface="Courier New" pitchFamily="49" charset="0"/>
              </a:rPr>
              <a:t>(</a:t>
            </a:r>
            <a:r>
              <a:rPr lang="en-US" altLang="en-US" sz="2000" b="1" dirty="0" err="1">
                <a:latin typeface="Courier New" pitchFamily="49" charset="0"/>
              </a:rPr>
              <a:t>i</a:t>
            </a:r>
            <a:r>
              <a:rPr lang="en-US" altLang="en-US" sz="2000" b="1" dirty="0">
                <a:latin typeface="Courier New" pitchFamily="49" charset="0"/>
              </a:rPr>
              <a:t>)</a:t>
            </a:r>
            <a:r>
              <a:rPr lang="en-US" altLang="en-US" sz="2000" dirty="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    return hash;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As with any general hashing function, collisions are possible.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Example: "</a:t>
            </a:r>
            <a:r>
              <a:rPr lang="en-US" altLang="en-US" dirty="0" err="1"/>
              <a:t>Ea</a:t>
            </a:r>
            <a:r>
              <a:rPr lang="en-US" altLang="en-US" dirty="0"/>
              <a:t>" and "FB" have the same hash value. </a:t>
            </a:r>
          </a:p>
          <a:p>
            <a:pPr lvl="2">
              <a:lnSpc>
                <a:spcPct val="90000"/>
              </a:lnSpc>
            </a:pPr>
            <a:endParaRPr lang="en-US" altLang="en-US" sz="8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Early versions of the Java examined only the first 16 characters.</a:t>
            </a:r>
            <a:br>
              <a:rPr lang="en-US" altLang="en-US" dirty="0"/>
            </a:br>
            <a:r>
              <a:rPr lang="en-US" altLang="en-US" dirty="0"/>
              <a:t>For some common data this led to poor hash table performance.</a:t>
            </a:r>
          </a:p>
        </p:txBody>
      </p:sp>
      <p:pic>
        <p:nvPicPr>
          <p:cNvPr id="625668" name="Picture 4" descr="string-hash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76600"/>
            <a:ext cx="261937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516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3777</TotalTime>
  <Words>896</Words>
  <Application>Microsoft Office PowerPoint</Application>
  <PresentationFormat>On-screen Show (4:3)</PresentationFormat>
  <Paragraphs>206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</vt:lpstr>
      <vt:lpstr>Courier New</vt:lpstr>
      <vt:lpstr>Tahoma</vt:lpstr>
      <vt:lpstr>Verdana</vt:lpstr>
      <vt:lpstr>Adjacency</vt:lpstr>
      <vt:lpstr>Building Java Programs Chapter 18</vt:lpstr>
      <vt:lpstr>Hashing</vt:lpstr>
      <vt:lpstr>The Hash</vt:lpstr>
      <vt:lpstr>Hash set of objects</vt:lpstr>
      <vt:lpstr>The hashCode method</vt:lpstr>
      <vt:lpstr>Issues with generics</vt:lpstr>
      <vt:lpstr>Implementing hashCode</vt:lpstr>
      <vt:lpstr>Good hashCode behavior</vt:lpstr>
      <vt:lpstr>Example: String hashCode</vt:lpstr>
      <vt:lpstr>hashCode tricks</vt:lpstr>
      <vt:lpstr>Implementing a hash map</vt:lpstr>
      <vt:lpstr>Map ADT interface</vt:lpstr>
      <vt:lpstr>Hash map vs. hash set</vt:lpstr>
      <vt:lpstr>Examples</vt:lpstr>
      <vt:lpstr>Examples</vt:lpstr>
      <vt:lpstr>Examples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Java</cp:keywords>
  <dc:description>CS145</dc:description>
  <cp:lastModifiedBy>Michael Wood</cp:lastModifiedBy>
  <cp:revision>1</cp:revision>
  <dcterms:created xsi:type="dcterms:W3CDTF">2008-06-28T20:57:21Z</dcterms:created>
  <dcterms:modified xsi:type="dcterms:W3CDTF">2020-06-01T15:56:40Z</dcterms:modified>
</cp:coreProperties>
</file>