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308" r:id="rId3"/>
    <p:sldId id="304" r:id="rId4"/>
    <p:sldId id="291" r:id="rId5"/>
    <p:sldId id="292" r:id="rId6"/>
    <p:sldId id="309" r:id="rId7"/>
    <p:sldId id="295" r:id="rId8"/>
    <p:sldId id="296" r:id="rId9"/>
    <p:sldId id="297" r:id="rId10"/>
    <p:sldId id="326" r:id="rId11"/>
    <p:sldId id="327" r:id="rId12"/>
    <p:sldId id="315" r:id="rId13"/>
    <p:sldId id="316" r:id="rId14"/>
    <p:sldId id="310" r:id="rId15"/>
    <p:sldId id="312" r:id="rId16"/>
    <p:sldId id="313" r:id="rId17"/>
    <p:sldId id="314" r:id="rId18"/>
    <p:sldId id="311" r:id="rId19"/>
    <p:sldId id="298" r:id="rId20"/>
    <p:sldId id="299" r:id="rId21"/>
    <p:sldId id="317" r:id="rId22"/>
    <p:sldId id="318" r:id="rId23"/>
    <p:sldId id="319" r:id="rId24"/>
    <p:sldId id="321" r:id="rId25"/>
    <p:sldId id="322" r:id="rId26"/>
    <p:sldId id="324" r:id="rId27"/>
    <p:sldId id="323" r:id="rId28"/>
    <p:sldId id="32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5556" autoAdjust="0"/>
  </p:normalViewPr>
  <p:slideViewPr>
    <p:cSldViewPr>
      <p:cViewPr varScale="1">
        <p:scale>
          <a:sx n="59" d="100"/>
          <a:sy n="59" d="100"/>
        </p:scale>
        <p:origin x="205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BB96B-3715-4960-AFE0-AA6C68A8025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2103C-4048-4828-BB3E-BB11DA7B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3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java.util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.*;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HelpMe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Set&lt;Employee&gt;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myCompany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TreeSet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&lt;&gt;();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 bob = new Employee();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bob.name = "BOB";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bob.ID = 666;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myCompany.add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(new Employee());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Employee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name;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ID;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2103C-4048-4828-BB3E-BB11DA7B6F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84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37AE-B3C1-4766-9C60-FD3C5CFFABE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A3E9-16C8-4601-99E9-72A3CBB4F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37AE-B3C1-4766-9C60-FD3C5CFFABE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A3E9-16C8-4601-99E9-72A3CBB4F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37AE-B3C1-4766-9C60-FD3C5CFFABE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A3E9-16C8-4601-99E9-72A3CBB4F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37AE-B3C1-4766-9C60-FD3C5CFFABE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A3E9-16C8-4601-99E9-72A3CBB4F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37AE-B3C1-4766-9C60-FD3C5CFFABE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A3E9-16C8-4601-99E9-72A3CBB4F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37AE-B3C1-4766-9C60-FD3C5CFFABE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A3E9-16C8-4601-99E9-72A3CBB4F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37AE-B3C1-4766-9C60-FD3C5CFFABE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A3E9-16C8-4601-99E9-72A3CBB4F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37AE-B3C1-4766-9C60-FD3C5CFFABE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A3E9-16C8-4601-99E9-72A3CBB4F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37AE-B3C1-4766-9C60-FD3C5CFFABE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A3E9-16C8-4601-99E9-72A3CBB4F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37AE-B3C1-4766-9C60-FD3C5CFFABE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A3E9-16C8-4601-99E9-72A3CBB4F1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37AE-B3C1-4766-9C60-FD3C5CFFABEB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9EA3E9-16C8-4601-99E9-72A3CBB4F1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39EA3E9-16C8-4601-99E9-72A3CBB4F10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1F937AE-B3C1-4766-9C60-FD3C5CFFABEB}" type="datetimeFigureOut">
              <a:rPr lang="en-US" smtClean="0"/>
              <a:t>10/11/2018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145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Comparable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</a:rPr>
              <a:t>compareTo</a:t>
            </a:r>
            <a:r>
              <a:rPr lang="en-US" altLang="en-US" smtClean="0"/>
              <a:t> and collections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305800" cy="48006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Java's </a:t>
            </a:r>
            <a:r>
              <a:rPr lang="en-US" altLang="en-US" dirty="0" err="1">
                <a:latin typeface="Courier New" pitchFamily="49" charset="0"/>
              </a:rPr>
              <a:t>TreeSet</a:t>
            </a:r>
            <a:r>
              <a:rPr lang="en-US" altLang="en-US" dirty="0"/>
              <a:t>/</a:t>
            </a:r>
            <a:r>
              <a:rPr lang="en-US" altLang="en-US" dirty="0">
                <a:latin typeface="Courier New" pitchFamily="49" charset="0"/>
              </a:rPr>
              <a:t>Map</a:t>
            </a:r>
            <a:r>
              <a:rPr lang="en-US" altLang="en-US" dirty="0"/>
              <a:t> uses </a:t>
            </a:r>
            <a:r>
              <a:rPr lang="en-US" altLang="en-US" dirty="0" err="1" smtClean="0">
                <a:latin typeface="Courier New" pitchFamily="49" charset="0"/>
              </a:rPr>
              <a:t>compareTo</a:t>
            </a:r>
            <a:r>
              <a:rPr lang="en-US" altLang="en-US" dirty="0" smtClean="0"/>
              <a:t> internally for ordering.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800" dirty="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Set&lt;String&gt; set = </a:t>
            </a:r>
            <a:r>
              <a:rPr lang="en-US" altLang="en-US" b="1" dirty="0" smtClean="0">
                <a:latin typeface="Courier New" pitchFamily="49" charset="0"/>
              </a:rPr>
              <a:t>new </a:t>
            </a:r>
            <a:r>
              <a:rPr lang="en-US" altLang="en-US" b="1" dirty="0" err="1" smtClean="0">
                <a:latin typeface="Courier New" pitchFamily="49" charset="0"/>
              </a:rPr>
              <a:t>TreeMap</a:t>
            </a:r>
            <a:r>
              <a:rPr lang="en-US" altLang="en-US" b="1" dirty="0" smtClean="0">
                <a:latin typeface="Courier New" pitchFamily="49" charset="0"/>
              </a:rPr>
              <a:t> &lt;String&gt;()</a:t>
            </a:r>
            <a:r>
              <a:rPr lang="en-US" altLang="en-US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for (String s : a)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    </a:t>
            </a:r>
            <a:r>
              <a:rPr lang="en-US" altLang="en-US" dirty="0" err="1" smtClean="0">
                <a:latin typeface="Courier New" pitchFamily="49" charset="0"/>
              </a:rPr>
              <a:t>set.add</a:t>
            </a:r>
            <a:r>
              <a:rPr lang="en-US" altLang="en-US" dirty="0" smtClean="0">
                <a:latin typeface="Courier New" pitchFamily="49" charset="0"/>
              </a:rPr>
              <a:t>(s);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err="1" smtClean="0">
                <a:latin typeface="Courier New" pitchFamily="49" charset="0"/>
              </a:rPr>
              <a:t>System.out.println</a:t>
            </a:r>
            <a:r>
              <a:rPr lang="en-US" altLang="en-US" dirty="0" smtClean="0">
                <a:latin typeface="Courier New" pitchFamily="49" charset="0"/>
              </a:rPr>
              <a:t>(s);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dirty="0" smtClean="0">
                <a:solidFill>
                  <a:srgbClr val="008000"/>
                </a:solidFill>
                <a:latin typeface="Courier New" pitchFamily="49" charset="0"/>
              </a:rPr>
              <a:t>// [al, bob, </a:t>
            </a:r>
            <a:r>
              <a:rPr lang="en-US" altLang="en-US" b="1" dirty="0" err="1" smtClean="0">
                <a:solidFill>
                  <a:srgbClr val="008000"/>
                </a:solidFill>
                <a:latin typeface="Courier New" pitchFamily="49" charset="0"/>
              </a:rPr>
              <a:t>cari</a:t>
            </a:r>
            <a:r>
              <a:rPr lang="en-US" altLang="en-US" b="1" dirty="0" smtClean="0">
                <a:solidFill>
                  <a:srgbClr val="008000"/>
                </a:solidFill>
                <a:latin typeface="Courier New" pitchFamily="49" charset="0"/>
              </a:rPr>
              <a:t>, </a:t>
            </a:r>
            <a:r>
              <a:rPr lang="en-US" altLang="en-US" b="1" dirty="0" err="1" smtClean="0">
                <a:solidFill>
                  <a:srgbClr val="008000"/>
                </a:solidFill>
                <a:latin typeface="Courier New" pitchFamily="49" charset="0"/>
              </a:rPr>
              <a:t>dan</a:t>
            </a:r>
            <a:r>
              <a:rPr lang="en-US" altLang="en-US" b="1" dirty="0" smtClean="0">
                <a:solidFill>
                  <a:srgbClr val="008000"/>
                </a:solidFill>
                <a:latin typeface="Courier New" pitchFamily="49" charset="0"/>
              </a:rPr>
              <a:t>, mike]</a:t>
            </a:r>
          </a:p>
        </p:txBody>
      </p:sp>
    </p:spTree>
    <p:extLst>
      <p:ext uri="{BB962C8B-B14F-4D97-AF65-F5344CB8AC3E}">
        <p14:creationId xmlns:p14="http://schemas.microsoft.com/office/powerpoint/2010/main" val="337837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Ordering our own types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1534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We cannot binary search or make a </a:t>
            </a:r>
            <a:r>
              <a:rPr lang="en-US" altLang="en-US" dirty="0" err="1" smtClean="0">
                <a:latin typeface="Courier New" pitchFamily="49" charset="0"/>
              </a:rPr>
              <a:t>TreeSet</a:t>
            </a:r>
            <a:r>
              <a:rPr lang="en-US" altLang="en-US" dirty="0" smtClean="0"/>
              <a:t>/</a:t>
            </a:r>
            <a:r>
              <a:rPr lang="en-US" altLang="en-US" dirty="0" smtClean="0">
                <a:latin typeface="Courier New" pitchFamily="49" charset="0"/>
              </a:rPr>
              <a:t>Map</a:t>
            </a:r>
            <a:r>
              <a:rPr lang="en-US" altLang="en-US" dirty="0" smtClean="0"/>
              <a:t> of arbitrary types, because Java doesn't know how to order the elements.</a:t>
            </a:r>
          </a:p>
          <a:p>
            <a:pPr lvl="1" eaLnBrk="1" hangingPunct="1"/>
            <a:endParaRPr lang="en-US" altLang="en-US" sz="800" dirty="0" smtClean="0"/>
          </a:p>
          <a:p>
            <a:pPr lvl="1" eaLnBrk="1" hangingPunct="1"/>
            <a:r>
              <a:rPr lang="en-US" altLang="en-US" dirty="0" smtClean="0"/>
              <a:t>The program compiles but crashes when we run it.</a:t>
            </a:r>
          </a:p>
          <a:p>
            <a:pPr lvl="1" eaLnBrk="1" hangingPunct="1">
              <a:buFontTx/>
              <a:buNone/>
            </a:pPr>
            <a:endParaRPr lang="en-US" altLang="en-US" dirty="0" smtClean="0"/>
          </a:p>
          <a:p>
            <a:pPr lvl="1" eaLnBrk="1" hangingPunct="1">
              <a:buFontTx/>
              <a:buNone/>
            </a:pPr>
            <a:endParaRPr lang="en-US" altLang="en-US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Set&lt;</a:t>
            </a:r>
            <a:r>
              <a:rPr lang="en-US" altLang="en-US" sz="2000" dirty="0" err="1" smtClean="0">
                <a:latin typeface="Courier New" pitchFamily="49" charset="0"/>
              </a:rPr>
              <a:t>MyClass</a:t>
            </a:r>
            <a:r>
              <a:rPr lang="en-US" altLang="en-US" sz="2000" dirty="0" smtClean="0">
                <a:latin typeface="Courier New" pitchFamily="49" charset="0"/>
              </a:rPr>
              <a:t>&gt; tags = </a:t>
            </a:r>
            <a:r>
              <a:rPr lang="en-US" altLang="en-US" sz="2000" b="1" dirty="0" smtClean="0">
                <a:solidFill>
                  <a:srgbClr val="800000"/>
                </a:solidFill>
                <a:latin typeface="Courier New" pitchFamily="49" charset="0"/>
              </a:rPr>
              <a:t>new </a:t>
            </a:r>
            <a:r>
              <a:rPr lang="en-US" altLang="en-US" sz="2000" b="1" dirty="0" err="1" smtClean="0">
                <a:solidFill>
                  <a:srgbClr val="800000"/>
                </a:solidFill>
                <a:latin typeface="Courier New" pitchFamily="49" charset="0"/>
              </a:rPr>
              <a:t>TreeSet</a:t>
            </a:r>
            <a:r>
              <a:rPr lang="en-US" altLang="en-US" sz="2000" b="1" dirty="0" smtClean="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altLang="en-US" sz="2000" b="1" dirty="0" err="1" smtClean="0">
                <a:solidFill>
                  <a:srgbClr val="800000"/>
                </a:solidFill>
                <a:latin typeface="Courier New" pitchFamily="49" charset="0"/>
              </a:rPr>
              <a:t>MyClass</a:t>
            </a:r>
            <a:r>
              <a:rPr lang="en-US" altLang="en-US" sz="2000" b="1" dirty="0" smtClean="0">
                <a:solidFill>
                  <a:srgbClr val="800000"/>
                </a:solidFill>
                <a:latin typeface="Courier New" pitchFamily="49" charset="0"/>
              </a:rPr>
              <a:t>&gt;</a:t>
            </a:r>
            <a:r>
              <a:rPr lang="en-US" altLang="en-US" sz="2000" dirty="0" smtClean="0">
                <a:latin typeface="Courier New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err="1" smtClean="0">
                <a:latin typeface="Courier New" pitchFamily="49" charset="0"/>
              </a:rPr>
              <a:t>tags.add</a:t>
            </a:r>
            <a:r>
              <a:rPr lang="en-US" altLang="en-US" sz="2000" dirty="0" smtClean="0">
                <a:latin typeface="Courier New" pitchFamily="49" charset="0"/>
              </a:rPr>
              <a:t>(new </a:t>
            </a:r>
            <a:r>
              <a:rPr lang="en-US" altLang="en-US" sz="2000" dirty="0" err="1" smtClean="0">
                <a:latin typeface="Courier New" pitchFamily="49" charset="0"/>
              </a:rPr>
              <a:t>MyClass</a:t>
            </a:r>
            <a:r>
              <a:rPr lang="en-US" altLang="en-US" sz="2000" dirty="0" smtClean="0">
                <a:latin typeface="Courier New" pitchFamily="49" charset="0"/>
              </a:rPr>
              <a:t>("body", true));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err="1" smtClean="0">
                <a:latin typeface="Courier New" pitchFamily="49" charset="0"/>
              </a:rPr>
              <a:t>tags.add</a:t>
            </a:r>
            <a:r>
              <a:rPr lang="en-US" altLang="en-US" sz="2000" dirty="0" smtClean="0">
                <a:latin typeface="Courier New" pitchFamily="49" charset="0"/>
              </a:rPr>
              <a:t>(new </a:t>
            </a:r>
            <a:r>
              <a:rPr lang="en-US" altLang="en-US" dirty="0" err="1" smtClean="0">
                <a:latin typeface="Courier New" pitchFamily="49" charset="0"/>
              </a:rPr>
              <a:t>MyClass</a:t>
            </a:r>
            <a:r>
              <a:rPr lang="en-US" altLang="en-US" sz="2000" dirty="0" smtClean="0">
                <a:latin typeface="Courier New" pitchFamily="49" charset="0"/>
              </a:rPr>
              <a:t>("b", false));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8987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Rules for Compare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dirty="0" err="1"/>
              <a:t>compareTo</a:t>
            </a:r>
            <a:r>
              <a:rPr lang="en-US" dirty="0"/>
              <a:t> method </a:t>
            </a:r>
            <a:r>
              <a:rPr lang="en-US" dirty="0" smtClean="0"/>
              <a:t>needs/should </a:t>
            </a:r>
            <a:r>
              <a:rPr lang="en-US" dirty="0"/>
              <a:t>satisfy the following conditions.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conditions have the goal of allowing objects to be fully sorted, much like the sorting of a database result set on all fields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>
                <a:solidFill>
                  <a:srgbClr val="FF0000"/>
                </a:solidFill>
              </a:rPr>
              <a:t>anticommutation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:  </a:t>
            </a:r>
            <a:r>
              <a:rPr lang="en-US" dirty="0" err="1">
                <a:solidFill>
                  <a:srgbClr val="FF0000"/>
                </a:solidFill>
              </a:rPr>
              <a:t>x.compareTo</a:t>
            </a:r>
            <a:r>
              <a:rPr lang="en-US" dirty="0">
                <a:solidFill>
                  <a:srgbClr val="FF0000"/>
                </a:solidFill>
              </a:rPr>
              <a:t>(y) is the opposite sign of </a:t>
            </a:r>
            <a:r>
              <a:rPr lang="en-US" dirty="0" err="1">
                <a:solidFill>
                  <a:srgbClr val="FF0000"/>
                </a:solidFill>
              </a:rPr>
              <a:t>y.compareTo</a:t>
            </a:r>
            <a:r>
              <a:rPr lang="en-US" dirty="0">
                <a:solidFill>
                  <a:srgbClr val="FF0000"/>
                </a:solidFill>
              </a:rPr>
              <a:t>(x)</a:t>
            </a:r>
          </a:p>
          <a:p>
            <a:r>
              <a:rPr lang="en-US" dirty="0">
                <a:solidFill>
                  <a:srgbClr val="7030A0"/>
                </a:solidFill>
              </a:rPr>
              <a:t>exception symmetry : </a:t>
            </a:r>
            <a:r>
              <a:rPr lang="en-US" dirty="0" err="1">
                <a:solidFill>
                  <a:srgbClr val="7030A0"/>
                </a:solidFill>
              </a:rPr>
              <a:t>x.compareTo</a:t>
            </a:r>
            <a:r>
              <a:rPr lang="en-US" dirty="0">
                <a:solidFill>
                  <a:srgbClr val="7030A0"/>
                </a:solidFill>
              </a:rPr>
              <a:t>(y) throws exactly the same exceptions as </a:t>
            </a:r>
            <a:r>
              <a:rPr lang="en-US" dirty="0" err="1">
                <a:solidFill>
                  <a:srgbClr val="7030A0"/>
                </a:solidFill>
              </a:rPr>
              <a:t>y.compareTo</a:t>
            </a:r>
            <a:r>
              <a:rPr lang="en-US" dirty="0">
                <a:solidFill>
                  <a:srgbClr val="7030A0"/>
                </a:solidFill>
              </a:rPr>
              <a:t>(x)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69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Rules for Compare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transitivity </a:t>
            </a:r>
            <a:r>
              <a:rPr lang="en-US" dirty="0">
                <a:solidFill>
                  <a:srgbClr val="0070C0"/>
                </a:solidFill>
              </a:rPr>
              <a:t>:  if </a:t>
            </a:r>
            <a:r>
              <a:rPr lang="en-US" dirty="0" err="1">
                <a:solidFill>
                  <a:srgbClr val="0070C0"/>
                </a:solidFill>
              </a:rPr>
              <a:t>x.compareTo</a:t>
            </a:r>
            <a:r>
              <a:rPr lang="en-US" dirty="0">
                <a:solidFill>
                  <a:srgbClr val="0070C0"/>
                </a:solidFill>
              </a:rPr>
              <a:t>(y)&gt;0 and </a:t>
            </a:r>
            <a:r>
              <a:rPr lang="en-US" dirty="0" err="1">
                <a:solidFill>
                  <a:srgbClr val="0070C0"/>
                </a:solidFill>
              </a:rPr>
              <a:t>y.compareTo</a:t>
            </a:r>
            <a:r>
              <a:rPr lang="en-US" dirty="0">
                <a:solidFill>
                  <a:srgbClr val="0070C0"/>
                </a:solidFill>
              </a:rPr>
              <a:t>(z)&gt;0, then </a:t>
            </a:r>
            <a:r>
              <a:rPr lang="en-US" dirty="0" err="1">
                <a:solidFill>
                  <a:srgbClr val="0070C0"/>
                </a:solidFill>
              </a:rPr>
              <a:t>x.compareTo</a:t>
            </a:r>
            <a:r>
              <a:rPr lang="en-US" dirty="0">
                <a:solidFill>
                  <a:srgbClr val="0070C0"/>
                </a:solidFill>
              </a:rPr>
              <a:t>(z)&gt;0  (and same for less than)</a:t>
            </a:r>
          </a:p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if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en-US" dirty="0" err="1">
                <a:solidFill>
                  <a:srgbClr val="00B050"/>
                </a:solidFill>
              </a:rPr>
              <a:t>x.compareTo</a:t>
            </a:r>
            <a:r>
              <a:rPr lang="en-US" dirty="0">
                <a:solidFill>
                  <a:srgbClr val="00B050"/>
                </a:solidFill>
              </a:rPr>
              <a:t>(y)==0, then </a:t>
            </a:r>
            <a:r>
              <a:rPr lang="en-US" dirty="0" err="1">
                <a:solidFill>
                  <a:srgbClr val="00B050"/>
                </a:solidFill>
              </a:rPr>
              <a:t>x.compareTo</a:t>
            </a:r>
            <a:r>
              <a:rPr lang="en-US" dirty="0">
                <a:solidFill>
                  <a:srgbClr val="00B050"/>
                </a:solidFill>
              </a:rPr>
              <a:t>(z) has the same sign as </a:t>
            </a:r>
            <a:r>
              <a:rPr lang="en-US" dirty="0" err="1">
                <a:solidFill>
                  <a:srgbClr val="00B050"/>
                </a:solidFill>
              </a:rPr>
              <a:t>y.compareTo</a:t>
            </a:r>
            <a:r>
              <a:rPr lang="en-US" dirty="0">
                <a:solidFill>
                  <a:srgbClr val="00B050"/>
                </a:solidFill>
              </a:rPr>
              <a:t>(z)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consistency </a:t>
            </a:r>
            <a:r>
              <a:rPr lang="en-US" dirty="0">
                <a:solidFill>
                  <a:srgbClr val="C00000"/>
                </a:solidFill>
              </a:rPr>
              <a:t>with equals is highly recommended, but not required : </a:t>
            </a:r>
            <a:r>
              <a:rPr lang="en-US" dirty="0" err="1">
                <a:solidFill>
                  <a:srgbClr val="C00000"/>
                </a:solidFill>
              </a:rPr>
              <a:t>x.compareTo</a:t>
            </a:r>
            <a:r>
              <a:rPr lang="en-US" dirty="0">
                <a:solidFill>
                  <a:srgbClr val="C00000"/>
                </a:solidFill>
              </a:rPr>
              <a:t>(y)==0, if and only if </a:t>
            </a:r>
            <a:r>
              <a:rPr lang="en-US" dirty="0" err="1">
                <a:solidFill>
                  <a:srgbClr val="C00000"/>
                </a:solidFill>
              </a:rPr>
              <a:t>x.equals</a:t>
            </a:r>
            <a:r>
              <a:rPr lang="en-US" dirty="0">
                <a:solidFill>
                  <a:srgbClr val="C00000"/>
                </a:solidFill>
              </a:rPr>
              <a:t>(y) ; consistency with equals is required for ensuring sorted collections (such as </a:t>
            </a:r>
            <a:r>
              <a:rPr lang="en-US" dirty="0" err="1">
                <a:solidFill>
                  <a:srgbClr val="C00000"/>
                </a:solidFill>
              </a:rPr>
              <a:t>TreeSet</a:t>
            </a:r>
            <a:r>
              <a:rPr lang="en-US" dirty="0">
                <a:solidFill>
                  <a:srgbClr val="C00000"/>
                </a:solidFill>
              </a:rPr>
              <a:t>) are well-behaved.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5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comparable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</a:t>
            </a:r>
          </a:p>
          <a:p>
            <a:endParaRPr lang="en-US" dirty="0"/>
          </a:p>
          <a:p>
            <a:r>
              <a:rPr lang="en-US" dirty="0" smtClean="0"/>
              <a:t>If you have a class of your own design, and you want to be able to</a:t>
            </a:r>
          </a:p>
          <a:p>
            <a:pPr lvl="1"/>
            <a:r>
              <a:rPr lang="en-US" dirty="0" smtClean="0"/>
              <a:t>put it into a </a:t>
            </a:r>
            <a:r>
              <a:rPr lang="en-US" dirty="0" err="1" smtClean="0"/>
              <a:t>treeSet</a:t>
            </a:r>
            <a:endParaRPr lang="en-US" dirty="0" smtClean="0"/>
          </a:p>
          <a:p>
            <a:pPr lvl="1"/>
            <a:r>
              <a:rPr lang="en-US" dirty="0" smtClean="0"/>
              <a:t>put it into a </a:t>
            </a:r>
            <a:r>
              <a:rPr lang="en-US" dirty="0" err="1" smtClean="0"/>
              <a:t>treeMap</a:t>
            </a:r>
            <a:r>
              <a:rPr lang="en-US" dirty="0" smtClean="0"/>
              <a:t> as a key</a:t>
            </a:r>
          </a:p>
          <a:p>
            <a:pPr lvl="1"/>
            <a:r>
              <a:rPr lang="en-US" dirty="0" smtClean="0"/>
              <a:t>put it into a list and sort it.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binarySearch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You need to make sure your class implements a comparable interface.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22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Extends vs Implements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a class can do both </a:t>
            </a:r>
          </a:p>
          <a:p>
            <a:pPr lvl="1"/>
            <a:r>
              <a:rPr lang="en-US" dirty="0" smtClean="0"/>
              <a:t>EXTENDS</a:t>
            </a:r>
          </a:p>
          <a:p>
            <a:pPr lvl="2"/>
            <a:r>
              <a:rPr lang="en-US" dirty="0" smtClean="0"/>
              <a:t>Means that this class is a subclass of another method, and is a special version of that class.</a:t>
            </a:r>
          </a:p>
          <a:p>
            <a:pPr lvl="1"/>
            <a:r>
              <a:rPr lang="en-US" dirty="0" smtClean="0"/>
              <a:t>IMPLEMENTS</a:t>
            </a:r>
          </a:p>
          <a:p>
            <a:pPr lvl="2"/>
            <a:r>
              <a:rPr lang="en-US" dirty="0" smtClean="0"/>
              <a:t>Means that this class has special abilities that are useful.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6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976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458200" cy="53340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Point3D </a:t>
            </a:r>
            <a:r>
              <a:rPr lang="en-US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Point implements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Comparable&lt;Point3D&gt;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private 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x,y,z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public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(Point3D o) {</a:t>
            </a:r>
          </a:p>
          <a:p>
            <a:pPr marL="11430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temp1 = 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x+y+z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temp2 = 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o.getX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+ 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o.getY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+ 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o.getZ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14300" indent="0">
              <a:buNone/>
            </a:pP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return temp1 – temp2;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endParaRPr lang="en-US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76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9762"/>
          </a:xfrm>
        </p:spPr>
        <p:txBody>
          <a:bodyPr/>
          <a:lstStyle/>
          <a:p>
            <a:r>
              <a:rPr lang="en-US" dirty="0" smtClean="0"/>
              <a:t>Example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763000" cy="53340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A extends B implements 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C,D,Comparable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&lt;A&gt;  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14300" indent="0">
              <a:buNone/>
            </a:pPr>
            <a:endParaRPr lang="en-US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	public 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C(…)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{}</a:t>
            </a:r>
          </a:p>
          <a:p>
            <a:pPr marL="114300" indent="0">
              <a:buNone/>
            </a:pP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 void D()</a:t>
            </a:r>
          </a:p>
          <a:p>
            <a:pPr marL="11430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{}</a:t>
            </a:r>
          </a:p>
          <a:p>
            <a:pPr marL="114300" indent="0">
              <a:buNone/>
            </a:pPr>
            <a:endParaRPr lang="en-US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alpha)</a:t>
            </a:r>
            <a:b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{}</a:t>
            </a:r>
          </a:p>
          <a:p>
            <a:pPr marL="114300" indent="0">
              <a:buNone/>
            </a:pPr>
            <a:endParaRPr lang="en-US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26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To Tricks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6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</a:rPr>
              <a:t>compareTo</a:t>
            </a:r>
            <a:r>
              <a:rPr lang="en-US" altLang="en-US" smtClean="0"/>
              <a:t> tricks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tabLst>
                <a:tab pos="3200400" algn="l"/>
              </a:tabLst>
            </a:pPr>
            <a:r>
              <a:rPr lang="en-US" altLang="en-US" i="1" dirty="0" smtClean="0"/>
              <a:t>subtraction trick </a:t>
            </a:r>
            <a:r>
              <a:rPr lang="en-US" altLang="en-US" dirty="0" smtClean="0"/>
              <a:t>- Subtracting related numeric values produces the right result for what you want </a:t>
            </a:r>
            <a:r>
              <a:rPr lang="en-US" altLang="en-US" dirty="0" err="1" smtClean="0">
                <a:latin typeface="Courier New" pitchFamily="49" charset="0"/>
              </a:rPr>
              <a:t>compareTo</a:t>
            </a:r>
            <a:r>
              <a:rPr lang="en-US" altLang="en-US" dirty="0" smtClean="0"/>
              <a:t> to return:</a:t>
            </a:r>
            <a:endParaRPr lang="en-US" altLang="en-US" sz="2200" b="1" dirty="0" smtClean="0">
              <a:solidFill>
                <a:srgbClr val="008000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3200400" algn="l"/>
              </a:tabLst>
            </a:pPr>
            <a:endParaRPr lang="en-US" altLang="en-US" sz="800" b="1" dirty="0" smtClean="0">
              <a:solidFill>
                <a:srgbClr val="008000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tabLst>
                <a:tab pos="3200400" algn="l"/>
              </a:tabLst>
            </a:pPr>
            <a:r>
              <a:rPr lang="en-US" altLang="en-US" sz="2000" b="1" dirty="0" smtClean="0">
                <a:solidFill>
                  <a:srgbClr val="008000"/>
                </a:solidFill>
                <a:latin typeface="Courier New" pitchFamily="49" charset="0"/>
              </a:rPr>
              <a:t>// sort by x and break ties by y</a:t>
            </a:r>
          </a:p>
          <a:p>
            <a:pPr lvl="1" eaLnBrk="1" hangingPunct="1">
              <a:lnSpc>
                <a:spcPct val="70000"/>
              </a:lnSpc>
              <a:buFontTx/>
              <a:buNone/>
              <a:tabLst>
                <a:tab pos="3200400" algn="l"/>
              </a:tabLst>
            </a:pPr>
            <a:r>
              <a:rPr lang="en-US" altLang="en-US" sz="2000" dirty="0" smtClean="0">
                <a:latin typeface="Courier New" pitchFamily="49" charset="0"/>
              </a:rPr>
              <a:t>public </a:t>
            </a:r>
            <a:r>
              <a:rPr lang="en-US" altLang="en-US" sz="2000" dirty="0" err="1" smtClean="0">
                <a:latin typeface="Courier New" pitchFamily="49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</a:rPr>
              <a:t>compareTo</a:t>
            </a:r>
            <a:r>
              <a:rPr lang="en-US" altLang="en-US" sz="2000" dirty="0" smtClean="0">
                <a:latin typeface="Courier New" pitchFamily="49" charset="0"/>
              </a:rPr>
              <a:t>(Point other) {</a:t>
            </a:r>
          </a:p>
          <a:p>
            <a:pPr lvl="1" eaLnBrk="1" hangingPunct="1">
              <a:lnSpc>
                <a:spcPct val="70000"/>
              </a:lnSpc>
              <a:buFontTx/>
              <a:buNone/>
              <a:tabLst>
                <a:tab pos="3200400" algn="l"/>
              </a:tabLst>
            </a:pPr>
            <a:r>
              <a:rPr lang="en-US" altLang="en-US" sz="2000" dirty="0" smtClean="0">
                <a:latin typeface="Courier New" pitchFamily="49" charset="0"/>
              </a:rPr>
              <a:t>    if (x != </a:t>
            </a:r>
            <a:r>
              <a:rPr lang="en-US" altLang="en-US" sz="2000" dirty="0" err="1" smtClean="0">
                <a:latin typeface="Courier New" pitchFamily="49" charset="0"/>
              </a:rPr>
              <a:t>other.x</a:t>
            </a:r>
            <a:r>
              <a:rPr lang="en-US" altLang="en-US" sz="2000" dirty="0" smtClean="0">
                <a:latin typeface="Courier New" pitchFamily="49" charset="0"/>
              </a:rPr>
              <a:t>) {</a:t>
            </a:r>
          </a:p>
          <a:p>
            <a:pPr lvl="1" eaLnBrk="1" hangingPunct="1">
              <a:lnSpc>
                <a:spcPct val="70000"/>
              </a:lnSpc>
              <a:buFontTx/>
              <a:buNone/>
              <a:tabLst>
                <a:tab pos="3200400" algn="l"/>
              </a:tabLst>
            </a:pPr>
            <a:r>
              <a:rPr lang="en-US" altLang="en-US" sz="2000" b="1" dirty="0" smtClean="0">
                <a:latin typeface="Courier New" pitchFamily="49" charset="0"/>
              </a:rPr>
              <a:t>        return x - </a:t>
            </a:r>
            <a:r>
              <a:rPr lang="en-US" altLang="en-US" sz="2000" b="1" dirty="0" err="1" smtClean="0">
                <a:latin typeface="Courier New" pitchFamily="49" charset="0"/>
              </a:rPr>
              <a:t>other.x</a:t>
            </a:r>
            <a:r>
              <a:rPr lang="en-US" altLang="en-US" sz="2000" b="1" dirty="0" smtClean="0">
                <a:latin typeface="Courier New" pitchFamily="49" charset="0"/>
              </a:rPr>
              <a:t>;   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itchFamily="49" charset="0"/>
              </a:rPr>
              <a:t>// different x</a:t>
            </a:r>
          </a:p>
          <a:p>
            <a:pPr lvl="1" eaLnBrk="1" hangingPunct="1">
              <a:lnSpc>
                <a:spcPct val="70000"/>
              </a:lnSpc>
              <a:buFontTx/>
              <a:buNone/>
              <a:tabLst>
                <a:tab pos="3200400" algn="l"/>
              </a:tabLst>
            </a:pPr>
            <a:r>
              <a:rPr lang="en-US" altLang="en-US" sz="2000" dirty="0" smtClean="0">
                <a:latin typeface="Courier New" pitchFamily="49" charset="0"/>
              </a:rPr>
              <a:t>    } else {</a:t>
            </a:r>
          </a:p>
          <a:p>
            <a:pPr lvl="1" eaLnBrk="1" hangingPunct="1">
              <a:lnSpc>
                <a:spcPct val="70000"/>
              </a:lnSpc>
              <a:buFontTx/>
              <a:buNone/>
              <a:tabLst>
                <a:tab pos="3200400" algn="l"/>
              </a:tabLst>
            </a:pPr>
            <a:r>
              <a:rPr lang="en-US" altLang="en-US" sz="2000" b="1" dirty="0" smtClean="0">
                <a:latin typeface="Courier New" pitchFamily="49" charset="0"/>
              </a:rPr>
              <a:t>        return y - </a:t>
            </a:r>
            <a:r>
              <a:rPr lang="en-US" altLang="en-US" sz="2000" b="1" dirty="0" err="1" smtClean="0">
                <a:latin typeface="Courier New" pitchFamily="49" charset="0"/>
              </a:rPr>
              <a:t>other.y</a:t>
            </a:r>
            <a:r>
              <a:rPr lang="en-US" altLang="en-US" sz="2000" b="1" dirty="0" smtClean="0">
                <a:latin typeface="Courier New" pitchFamily="49" charset="0"/>
              </a:rPr>
              <a:t>;   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itchFamily="49" charset="0"/>
              </a:rPr>
              <a:t>// same x; compare y</a:t>
            </a:r>
          </a:p>
          <a:p>
            <a:pPr lvl="1" eaLnBrk="1" hangingPunct="1">
              <a:lnSpc>
                <a:spcPct val="70000"/>
              </a:lnSpc>
              <a:buFontTx/>
              <a:buNone/>
              <a:tabLst>
                <a:tab pos="3200400" algn="l"/>
              </a:tabLst>
            </a:pPr>
            <a:r>
              <a:rPr lang="en-US" altLang="en-US" sz="2000" dirty="0" smtClean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70000"/>
              </a:lnSpc>
              <a:buFontTx/>
              <a:buNone/>
              <a:tabLst>
                <a:tab pos="3200400" algn="l"/>
              </a:tabLst>
            </a:pPr>
            <a:r>
              <a:rPr lang="en-US" altLang="en-US" sz="2000" dirty="0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70000"/>
              </a:lnSpc>
              <a:buFontTx/>
              <a:buNone/>
              <a:tabLst>
                <a:tab pos="3200400" algn="l"/>
              </a:tabLst>
            </a:pPr>
            <a:endParaRPr lang="en-US" altLang="en-US" sz="2000" dirty="0" smtClean="0">
              <a:latin typeface="Courier New" pitchFamily="49" charset="0"/>
            </a:endParaRPr>
          </a:p>
          <a:p>
            <a:pPr lvl="1" eaLnBrk="1" hangingPunct="1">
              <a:tabLst>
                <a:tab pos="3200400" algn="l"/>
              </a:tabLst>
            </a:pPr>
            <a:r>
              <a:rPr lang="en-US" altLang="en-US" dirty="0" smtClean="0"/>
              <a:t>The idea:</a:t>
            </a:r>
          </a:p>
          <a:p>
            <a:pPr lvl="2" eaLnBrk="1" hangingPunct="1">
              <a:tabLst>
                <a:tab pos="3200400" algn="l"/>
              </a:tabLst>
            </a:pPr>
            <a:r>
              <a:rPr lang="en-US" altLang="en-US" dirty="0" smtClean="0"/>
              <a:t>if </a:t>
            </a:r>
            <a:r>
              <a:rPr lang="en-US" altLang="en-US" dirty="0" smtClean="0">
                <a:latin typeface="Courier New" pitchFamily="49" charset="0"/>
              </a:rPr>
              <a:t>x &gt; </a:t>
            </a:r>
            <a:r>
              <a:rPr lang="en-US" altLang="en-US" dirty="0" err="1" smtClean="0">
                <a:latin typeface="Courier New" pitchFamily="49" charset="0"/>
              </a:rPr>
              <a:t>other.x</a:t>
            </a:r>
            <a:r>
              <a:rPr lang="en-US" altLang="en-US" dirty="0" smtClean="0"/>
              <a:t>,	then </a:t>
            </a:r>
            <a:r>
              <a:rPr lang="en-US" altLang="en-US" dirty="0" smtClean="0">
                <a:latin typeface="Courier New" pitchFamily="49" charset="0"/>
              </a:rPr>
              <a:t>x - </a:t>
            </a:r>
            <a:r>
              <a:rPr lang="en-US" altLang="en-US" dirty="0" err="1" smtClean="0">
                <a:latin typeface="Courier New" pitchFamily="49" charset="0"/>
              </a:rPr>
              <a:t>other.x</a:t>
            </a:r>
            <a:r>
              <a:rPr lang="en-US" altLang="en-US" dirty="0" smtClean="0">
                <a:latin typeface="Courier New" pitchFamily="49" charset="0"/>
              </a:rPr>
              <a:t> &gt; 0</a:t>
            </a:r>
            <a:endParaRPr lang="en-US" altLang="en-US" dirty="0" smtClean="0"/>
          </a:p>
          <a:p>
            <a:pPr lvl="2" eaLnBrk="1" hangingPunct="1">
              <a:tabLst>
                <a:tab pos="3200400" algn="l"/>
              </a:tabLst>
            </a:pPr>
            <a:r>
              <a:rPr lang="en-US" altLang="en-US" dirty="0" smtClean="0"/>
              <a:t>if </a:t>
            </a:r>
            <a:r>
              <a:rPr lang="en-US" altLang="en-US" dirty="0" smtClean="0">
                <a:latin typeface="Courier New" pitchFamily="49" charset="0"/>
              </a:rPr>
              <a:t>x &lt; </a:t>
            </a:r>
            <a:r>
              <a:rPr lang="en-US" altLang="en-US" dirty="0" err="1" smtClean="0">
                <a:latin typeface="Courier New" pitchFamily="49" charset="0"/>
              </a:rPr>
              <a:t>other.x</a:t>
            </a:r>
            <a:r>
              <a:rPr lang="en-US" altLang="en-US" dirty="0" smtClean="0"/>
              <a:t>,	then </a:t>
            </a:r>
            <a:r>
              <a:rPr lang="en-US" altLang="en-US" dirty="0" smtClean="0">
                <a:latin typeface="Courier New" pitchFamily="49" charset="0"/>
              </a:rPr>
              <a:t>x - </a:t>
            </a:r>
            <a:r>
              <a:rPr lang="en-US" altLang="en-US" dirty="0" err="1" smtClean="0">
                <a:latin typeface="Courier New" pitchFamily="49" charset="0"/>
              </a:rPr>
              <a:t>other.x</a:t>
            </a:r>
            <a:r>
              <a:rPr lang="en-US" altLang="en-US" dirty="0" smtClean="0">
                <a:latin typeface="Courier New" pitchFamily="49" charset="0"/>
              </a:rPr>
              <a:t> &lt; 0</a:t>
            </a:r>
            <a:endParaRPr lang="en-US" altLang="en-US" dirty="0" smtClean="0"/>
          </a:p>
          <a:p>
            <a:pPr lvl="2" eaLnBrk="1" hangingPunct="1">
              <a:tabLst>
                <a:tab pos="3200400" algn="l"/>
              </a:tabLst>
            </a:pPr>
            <a:r>
              <a:rPr lang="en-US" altLang="en-US" dirty="0" smtClean="0"/>
              <a:t>if </a:t>
            </a:r>
            <a:r>
              <a:rPr lang="en-US" altLang="en-US" dirty="0" smtClean="0">
                <a:latin typeface="Courier New" pitchFamily="49" charset="0"/>
              </a:rPr>
              <a:t>x == </a:t>
            </a:r>
            <a:r>
              <a:rPr lang="en-US" altLang="en-US" dirty="0" err="1" smtClean="0">
                <a:latin typeface="Courier New" pitchFamily="49" charset="0"/>
              </a:rPr>
              <a:t>other.x</a:t>
            </a:r>
            <a:r>
              <a:rPr lang="en-US" altLang="en-US" dirty="0" smtClean="0"/>
              <a:t>,	then </a:t>
            </a:r>
            <a:r>
              <a:rPr lang="en-US" altLang="en-US" dirty="0" smtClean="0">
                <a:latin typeface="Courier New" pitchFamily="49" charset="0"/>
              </a:rPr>
              <a:t>x - </a:t>
            </a:r>
            <a:r>
              <a:rPr lang="en-US" altLang="en-US" dirty="0" err="1" smtClean="0">
                <a:latin typeface="Courier New" pitchFamily="49" charset="0"/>
              </a:rPr>
              <a:t>other.x</a:t>
            </a:r>
            <a:r>
              <a:rPr lang="en-US" altLang="en-US" dirty="0" smtClean="0">
                <a:latin typeface="Courier New" pitchFamily="49" charset="0"/>
              </a:rPr>
              <a:t> == 0</a:t>
            </a:r>
          </a:p>
          <a:p>
            <a:pPr lvl="3" eaLnBrk="1" hangingPunct="1">
              <a:tabLst>
                <a:tab pos="3200400" algn="l"/>
              </a:tabLst>
            </a:pPr>
            <a:endParaRPr lang="en-US" altLang="en-US" sz="1000" dirty="0" smtClean="0"/>
          </a:p>
          <a:p>
            <a:pPr lvl="3" eaLnBrk="1" hangingPunct="1">
              <a:tabLst>
                <a:tab pos="3200400" algn="l"/>
              </a:tabLst>
            </a:pPr>
            <a:r>
              <a:rPr lang="en-US" altLang="en-US" dirty="0" smtClean="0">
                <a:solidFill>
                  <a:srgbClr val="C00000"/>
                </a:solidFill>
              </a:rPr>
              <a:t>NOTE: This trick doesn't work for </a:t>
            </a:r>
            <a:r>
              <a:rPr lang="en-US" altLang="en-US" dirty="0" smtClean="0">
                <a:solidFill>
                  <a:srgbClr val="C00000"/>
                </a:solidFill>
                <a:latin typeface="Courier New" pitchFamily="49" charset="0"/>
              </a:rPr>
              <a:t>double</a:t>
            </a:r>
            <a:r>
              <a:rPr lang="en-US" altLang="en-US" dirty="0" smtClean="0">
                <a:solidFill>
                  <a:srgbClr val="C00000"/>
                </a:solidFill>
              </a:rPr>
              <a:t>s   (but see </a:t>
            </a:r>
            <a:r>
              <a:rPr lang="en-US" altLang="en-US" dirty="0" err="1" smtClean="0">
                <a:solidFill>
                  <a:srgbClr val="C00000"/>
                </a:solidFill>
                <a:latin typeface="Courier New" pitchFamily="49" charset="0"/>
              </a:rPr>
              <a:t>Math.signum</a:t>
            </a:r>
            <a:r>
              <a:rPr lang="en-US" altLang="en-US" dirty="0" smtClean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048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TreeSets</a:t>
            </a:r>
            <a:r>
              <a:rPr lang="en-US" dirty="0" smtClean="0"/>
              <a:t>/Map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Remember how we mentioned that </a:t>
            </a:r>
            <a:r>
              <a:rPr lang="en-US" dirty="0" err="1" smtClean="0"/>
              <a:t>TreeSets</a:t>
            </a:r>
            <a:r>
              <a:rPr lang="en-US" dirty="0" smtClean="0"/>
              <a:t>/Maps have a side effect of ordering things,</a:t>
            </a:r>
          </a:p>
          <a:p>
            <a:endParaRPr lang="en-US" dirty="0"/>
          </a:p>
          <a:p>
            <a:r>
              <a:rPr lang="en-US" dirty="0" smtClean="0"/>
              <a:t>What if there is no order?</a:t>
            </a:r>
          </a:p>
          <a:p>
            <a:endParaRPr lang="en-US" dirty="0"/>
          </a:p>
          <a:p>
            <a:r>
              <a:rPr lang="en-US" dirty="0" smtClean="0"/>
              <a:t>Imagine an employee Class and a set</a:t>
            </a:r>
          </a:p>
          <a:p>
            <a:pPr lvl="1"/>
            <a:r>
              <a:rPr lang="en-US" i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Show example here…  </a:t>
            </a:r>
            <a:r>
              <a:rPr lang="en-US" i="1" dirty="0" smtClean="0">
                <a:solidFill>
                  <a:schemeClr val="accent6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 </a:t>
            </a:r>
            <a:endParaRPr lang="en-US" i="1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Employee cannot be cast to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java.base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java.lang.Comparable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37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</a:rPr>
              <a:t>compareTo</a:t>
            </a:r>
            <a:r>
              <a:rPr lang="en-US" altLang="en-US" smtClean="0"/>
              <a:t> tricks 2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i="1" dirty="0" smtClean="0"/>
              <a:t>delegation trick</a:t>
            </a:r>
            <a:r>
              <a:rPr lang="en-US" altLang="en-US" dirty="0" smtClean="0"/>
              <a:t> - If your object's fields are comparable (such as strings), use their </a:t>
            </a:r>
            <a:r>
              <a:rPr lang="en-US" altLang="en-US" dirty="0" err="1" smtClean="0">
                <a:latin typeface="Courier New" pitchFamily="49" charset="0"/>
              </a:rPr>
              <a:t>compareTo</a:t>
            </a:r>
            <a:r>
              <a:rPr lang="en-US" altLang="en-US" dirty="0" smtClean="0"/>
              <a:t> results to help you:</a:t>
            </a:r>
            <a:endParaRPr lang="en-US" altLang="en-US" sz="800" b="1" dirty="0" smtClean="0">
              <a:solidFill>
                <a:srgbClr val="008000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800" b="1" dirty="0" smtClean="0">
              <a:solidFill>
                <a:srgbClr val="008000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800" b="1" dirty="0" smtClean="0">
              <a:solidFill>
                <a:srgbClr val="008000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b="1" dirty="0" smtClean="0">
                <a:solidFill>
                  <a:srgbClr val="008000"/>
                </a:solidFill>
                <a:latin typeface="Courier New" pitchFamily="49" charset="0"/>
              </a:rPr>
              <a:t>// sort by employee name, e.g. "Jim" &lt; "Susan"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public </a:t>
            </a:r>
            <a:r>
              <a:rPr lang="en-US" altLang="en-US" dirty="0" err="1" smtClean="0">
                <a:latin typeface="Courier New" pitchFamily="49" charset="0"/>
              </a:rPr>
              <a:t>int</a:t>
            </a:r>
            <a:r>
              <a:rPr lang="en-US" altLang="en-US" dirty="0" smtClean="0">
                <a:latin typeface="Courier New" pitchFamily="49" charset="0"/>
              </a:rPr>
              <a:t> </a:t>
            </a:r>
            <a:r>
              <a:rPr lang="en-US" altLang="en-US" dirty="0" err="1" smtClean="0">
                <a:latin typeface="Courier New" pitchFamily="49" charset="0"/>
              </a:rPr>
              <a:t>compareTo</a:t>
            </a:r>
            <a:r>
              <a:rPr lang="en-US" altLang="en-US" dirty="0" smtClean="0">
                <a:latin typeface="Courier New" pitchFamily="49" charset="0"/>
              </a:rPr>
              <a:t>(Employee other)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b="1" dirty="0" smtClean="0">
                <a:latin typeface="Courier New" pitchFamily="49" charset="0"/>
              </a:rPr>
              <a:t>    return </a:t>
            </a:r>
            <a:r>
              <a:rPr lang="en-US" altLang="en-US" b="1" dirty="0" err="1" smtClean="0">
                <a:latin typeface="Courier New" pitchFamily="49" charset="0"/>
              </a:rPr>
              <a:t>name.compareTo</a:t>
            </a:r>
            <a:r>
              <a:rPr lang="en-US" altLang="en-US" b="1" dirty="0" smtClean="0">
                <a:latin typeface="Courier New" pitchFamily="49" charset="0"/>
              </a:rPr>
              <a:t>(</a:t>
            </a:r>
            <a:r>
              <a:rPr lang="en-US" altLang="en-US" b="1" dirty="0" err="1" smtClean="0">
                <a:latin typeface="Courier New" pitchFamily="49" charset="0"/>
              </a:rPr>
              <a:t>other.getName</a:t>
            </a:r>
            <a:r>
              <a:rPr lang="en-US" altLang="en-US" b="1" dirty="0" smtClean="0">
                <a:latin typeface="Courier New" pitchFamily="49" charset="0"/>
              </a:rPr>
              <a:t>());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39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>
                <a:latin typeface="Courier New" pitchFamily="49" charset="0"/>
              </a:rPr>
              <a:t>compareTo</a:t>
            </a:r>
            <a:r>
              <a:rPr lang="en-US" altLang="en-US" dirty="0" smtClean="0"/>
              <a:t> tricks 3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i="1" dirty="0" err="1" smtClean="0">
                <a:latin typeface="Courier New" pitchFamily="49" charset="0"/>
              </a:rPr>
              <a:t>toString</a:t>
            </a:r>
            <a:r>
              <a:rPr lang="en-US" altLang="en-US" i="1" dirty="0" smtClean="0"/>
              <a:t> trick</a:t>
            </a:r>
            <a:r>
              <a:rPr lang="en-US" altLang="en-US" dirty="0" smtClean="0"/>
              <a:t> - If your object's </a:t>
            </a:r>
            <a:r>
              <a:rPr lang="en-US" altLang="en-US" dirty="0" err="1" smtClean="0">
                <a:latin typeface="Courier New" pitchFamily="49" charset="0"/>
              </a:rPr>
              <a:t>toString</a:t>
            </a:r>
            <a:r>
              <a:rPr lang="en-US" altLang="en-US" dirty="0" smtClean="0"/>
              <a:t> representation is related to the ordering, use that to help you:</a:t>
            </a:r>
            <a:endParaRPr lang="en-US" altLang="en-US" sz="800" b="1" dirty="0" smtClean="0">
              <a:solidFill>
                <a:srgbClr val="008000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800" b="1" dirty="0" smtClean="0">
              <a:solidFill>
                <a:srgbClr val="008000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800" b="1" dirty="0" smtClean="0">
              <a:solidFill>
                <a:srgbClr val="008000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b="1" dirty="0" smtClean="0">
                <a:solidFill>
                  <a:srgbClr val="008000"/>
                </a:solidFill>
                <a:latin typeface="Courier New" pitchFamily="49" charset="0"/>
              </a:rPr>
              <a:t>// sort by date, e.g. "09/19" &gt; "04/01"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public </a:t>
            </a:r>
            <a:r>
              <a:rPr lang="en-US" altLang="en-US" dirty="0" err="1" smtClean="0">
                <a:latin typeface="Courier New" pitchFamily="49" charset="0"/>
              </a:rPr>
              <a:t>int</a:t>
            </a:r>
            <a:r>
              <a:rPr lang="en-US" altLang="en-US" dirty="0" smtClean="0">
                <a:latin typeface="Courier New" pitchFamily="49" charset="0"/>
              </a:rPr>
              <a:t> </a:t>
            </a:r>
            <a:r>
              <a:rPr lang="en-US" altLang="en-US" dirty="0" err="1" smtClean="0">
                <a:latin typeface="Courier New" pitchFamily="49" charset="0"/>
              </a:rPr>
              <a:t>compareTo</a:t>
            </a:r>
            <a:r>
              <a:rPr lang="en-US" altLang="en-US" dirty="0" smtClean="0">
                <a:latin typeface="Courier New" pitchFamily="49" charset="0"/>
              </a:rPr>
              <a:t>(Date other)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b="1" dirty="0" smtClean="0">
                <a:latin typeface="Courier New" pitchFamily="49" charset="0"/>
              </a:rPr>
              <a:t>    return </a:t>
            </a:r>
            <a:r>
              <a:rPr lang="en-US" altLang="en-US" b="1" dirty="0" err="1" smtClean="0">
                <a:latin typeface="Courier New" pitchFamily="49" charset="0"/>
              </a:rPr>
              <a:t>toString</a:t>
            </a:r>
            <a:r>
              <a:rPr lang="en-US" altLang="en-US" b="1" dirty="0" smtClean="0">
                <a:latin typeface="Courier New" pitchFamily="49" charset="0"/>
              </a:rPr>
              <a:t>().</a:t>
            </a:r>
            <a:r>
              <a:rPr lang="en-US" altLang="en-US" b="1" dirty="0" err="1" smtClean="0">
                <a:latin typeface="Courier New" pitchFamily="49" charset="0"/>
              </a:rPr>
              <a:t>compareTo</a:t>
            </a:r>
            <a:r>
              <a:rPr lang="en-US" altLang="en-US" b="1" dirty="0" smtClean="0">
                <a:latin typeface="Courier New" pitchFamily="49" charset="0"/>
              </a:rPr>
              <a:t>(</a:t>
            </a:r>
            <a:r>
              <a:rPr lang="en-US" altLang="en-US" b="1" dirty="0" err="1" smtClean="0">
                <a:latin typeface="Courier New" pitchFamily="49" charset="0"/>
              </a:rPr>
              <a:t>other.toString</a:t>
            </a:r>
            <a:r>
              <a:rPr lang="en-US" altLang="en-US" b="1" dirty="0" smtClean="0">
                <a:latin typeface="Courier New" pitchFamily="49" charset="0"/>
              </a:rPr>
              <a:t>());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180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Topic - Equals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7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Equals()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many classes, we want to write an equals() method to compare two objects.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Comparing two points.</a:t>
            </a:r>
          </a:p>
          <a:p>
            <a:pPr lvl="1"/>
            <a:endParaRPr lang="en-US" dirty="0"/>
          </a:p>
          <a:p>
            <a:r>
              <a:rPr lang="en-US" dirty="0"/>
              <a:t>Most </a:t>
            </a:r>
            <a:r>
              <a:rPr lang="en-US" dirty="0" smtClean="0"/>
              <a:t>often we do this by creating a method called equals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Point.equals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(Point o);</a:t>
            </a:r>
          </a:p>
          <a:p>
            <a:pPr lvl="1"/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And for the most part, this has been fine. 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BUT…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1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Equals()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methods that we have been writing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Point.equals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(Point o);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Has NOT been overriding the equals() method,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It has been overloading it.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And this is not that big of a problem.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However, as we start to get deeper into the collections it is something that may or may not pop up.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Note, this is NOT a hint for </a:t>
            </a:r>
            <a:r>
              <a:rPr lang="en-US" i="1" dirty="0" err="1" smtClean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homeworks</a:t>
            </a:r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, don't overthink why I am teaching you this now.</a:t>
            </a:r>
          </a:p>
        </p:txBody>
      </p:sp>
    </p:spTree>
    <p:extLst>
      <p:ext uri="{BB962C8B-B14F-4D97-AF65-F5344CB8AC3E}">
        <p14:creationId xmlns:p14="http://schemas.microsoft.com/office/powerpoint/2010/main" val="154948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Equals() The proper way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many of the collections use .</a:t>
            </a:r>
            <a:r>
              <a:rPr lang="en-US" dirty="0" err="1" smtClean="0"/>
              <a:t>compareTo</a:t>
            </a:r>
            <a:r>
              <a:rPr lang="en-US" dirty="0" smtClean="0"/>
              <a:t>(</a:t>
            </a:r>
            <a:r>
              <a:rPr lang="en-US" dirty="0" err="1" smtClean="0"/>
              <a:t>YourClass</a:t>
            </a:r>
            <a:r>
              <a:rPr lang="en-US" dirty="0" smtClean="0"/>
              <a:t> a), </a:t>
            </a:r>
          </a:p>
          <a:p>
            <a:r>
              <a:rPr lang="en-US" dirty="0" smtClean="0"/>
              <a:t>some do use .equals(Object a).</a:t>
            </a:r>
          </a:p>
          <a:p>
            <a:endParaRPr lang="en-US" dirty="0" smtClean="0"/>
          </a:p>
          <a:p>
            <a:r>
              <a:rPr lang="en-US" dirty="0" smtClean="0"/>
              <a:t>Note that it must be .equals(</a:t>
            </a:r>
            <a:r>
              <a:rPr lang="en-US" dirty="0" smtClean="0">
                <a:solidFill>
                  <a:srgbClr val="FF0000"/>
                </a:solidFill>
              </a:rPr>
              <a:t>Object a</a:t>
            </a:r>
            <a:r>
              <a:rPr lang="en-US" dirty="0" smtClean="0"/>
              <a:t>).  </a:t>
            </a:r>
          </a:p>
          <a:p>
            <a:pPr lvl="1"/>
            <a:r>
              <a:rPr lang="en-US" dirty="0" smtClean="0"/>
              <a:t>Not .</a:t>
            </a:r>
            <a:r>
              <a:rPr lang="en-US" dirty="0" err="1" smtClean="0"/>
              <a:t>compareTo</a:t>
            </a:r>
            <a:r>
              <a:rPr lang="en-US" dirty="0" smtClean="0"/>
              <a:t>(</a:t>
            </a:r>
            <a:r>
              <a:rPr lang="en-US" dirty="0" err="1" smtClean="0"/>
              <a:t>YourClass</a:t>
            </a:r>
            <a:r>
              <a:rPr lang="en-US" dirty="0" smtClean="0"/>
              <a:t> a)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So what is the proper way to OVERRIDE the default </a:t>
            </a:r>
            <a:r>
              <a:rPr lang="en-US" dirty="0" err="1" smtClean="0"/>
              <a:t>Object.equals</a:t>
            </a:r>
            <a:r>
              <a:rPr lang="en-US" dirty="0" smtClean="0"/>
              <a:t>() method.</a:t>
            </a:r>
          </a:p>
        </p:txBody>
      </p:sp>
    </p:spTree>
    <p:extLst>
      <p:ext uri="{BB962C8B-B14F-4D97-AF65-F5344CB8AC3E}">
        <p14:creationId xmlns:p14="http://schemas.microsoft.com/office/powerpoint/2010/main" val="220703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915400" cy="6248400"/>
          </a:xfrm>
        </p:spPr>
        <p:txBody>
          <a:bodyPr>
            <a:normAutofit fontScale="92500" lnSpcReduction="20000"/>
          </a:bodyPr>
          <a:lstStyle/>
          <a:p>
            <a:pPr marL="114300" indent="0" fontAlgn="base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equals(Object o) {</a:t>
            </a:r>
          </a:p>
          <a:p>
            <a:pPr marL="11430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114300" indent="0" fontAlgn="base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// If the object is compared with itself then return true  </a:t>
            </a:r>
          </a:p>
          <a:p>
            <a:pPr marL="114300" indent="0" fontAlgn="base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if (o == this) {</a:t>
            </a:r>
          </a:p>
          <a:p>
            <a:pPr marL="114300" indent="0" fontAlgn="base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return true;</a:t>
            </a:r>
          </a:p>
          <a:p>
            <a:pPr marL="114300" indent="0" fontAlgn="base"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pPr marL="11430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11430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/* Check if o is an instance of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TheSameClass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or not  */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 fontAlgn="base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if (!(o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1430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return false;</a:t>
            </a:r>
          </a:p>
          <a:p>
            <a:pPr marL="11430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}</a:t>
            </a:r>
          </a:p>
          <a:p>
            <a:pPr marL="11430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</a:t>
            </a:r>
          </a:p>
          <a:p>
            <a:pPr marL="11430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typecast o to Complex so that we can compare data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 fontAlgn="base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o;</a:t>
            </a:r>
          </a:p>
          <a:p>
            <a:pPr marL="114300" indent="0" fontAlgn="base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Compare the data members and return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true/false 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 fontAlgn="base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if( Something) return true; else return false;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 fontAlgn="base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}// end of equals();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915400" cy="6248400"/>
          </a:xfrm>
        </p:spPr>
        <p:txBody>
          <a:bodyPr>
            <a:normAutofit fontScale="92500" lnSpcReduction="20000"/>
          </a:bodyPr>
          <a:lstStyle/>
          <a:p>
            <a:pPr marL="114300" indent="0" fontAlgn="base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equals(Object o) {</a:t>
            </a:r>
          </a:p>
          <a:p>
            <a:pPr marL="11430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11430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// If the object is compared with itself then return true  </a:t>
            </a:r>
          </a:p>
          <a:p>
            <a:pPr marL="11430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if (o == this) {</a:t>
            </a:r>
          </a:p>
          <a:p>
            <a:pPr marL="11430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return true;</a:t>
            </a:r>
          </a:p>
          <a:p>
            <a:pPr marL="114300" indent="0" fontAlgn="base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pPr marL="11430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114300" indent="0" fontAlgn="base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/* Check if o is an instance of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TheSameClass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 not  */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 fontAlgn="base">
              <a:buNone/>
            </a:pP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 fontAlgn="base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if (!(o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14300" indent="0" fontAlgn="base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    return false;</a:t>
            </a:r>
          </a:p>
          <a:p>
            <a:pPr marL="114300" indent="0" fontAlgn="base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}</a:t>
            </a:r>
          </a:p>
          <a:p>
            <a:pPr marL="11430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</a:t>
            </a:r>
          </a:p>
          <a:p>
            <a:pPr marL="11430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typecast o to Complex so that we can compare data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 fontAlgn="base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o;</a:t>
            </a:r>
          </a:p>
          <a:p>
            <a:pPr marL="114300" indent="0" fontAlgn="base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Compare the data members and return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true/false 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 fontAlgn="base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if( Something) return true; else return false;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 fontAlgn="base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}// end of equals();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04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915400" cy="6248400"/>
          </a:xfrm>
        </p:spPr>
        <p:txBody>
          <a:bodyPr>
            <a:normAutofit fontScale="92500" lnSpcReduction="20000"/>
          </a:bodyPr>
          <a:lstStyle/>
          <a:p>
            <a:pPr marL="114300" indent="0" fontAlgn="base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equals(Object o) {</a:t>
            </a:r>
          </a:p>
          <a:p>
            <a:pPr marL="11430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11430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// If the object is compared with itself then return true  </a:t>
            </a:r>
          </a:p>
          <a:p>
            <a:pPr marL="11430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if (o == this) {</a:t>
            </a:r>
          </a:p>
          <a:p>
            <a:pPr marL="11430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return true;</a:t>
            </a:r>
          </a:p>
          <a:p>
            <a:pPr marL="114300" indent="0" fontAlgn="base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pPr marL="11430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11430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/* Check if o is an instance of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TheSameClass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or not  */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 fontAlgn="base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if (!(o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1430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return false;</a:t>
            </a:r>
          </a:p>
          <a:p>
            <a:pPr marL="11430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}</a:t>
            </a:r>
          </a:p>
          <a:p>
            <a:pPr marL="11430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</a:t>
            </a:r>
          </a:p>
          <a:p>
            <a:pPr marL="11430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typecast o to Complex so that we can compare data 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 fontAlgn="base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 fontAlgn="base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o;</a:t>
            </a:r>
          </a:p>
          <a:p>
            <a:pPr marL="114300" indent="0" fontAlgn="base"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 the data members and return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true/false  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 fontAlgn="base"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if( Something) return true; else return false;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 fontAlgn="base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}// end of equals();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96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comes first?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n-US" dirty="0" smtClean="0"/>
              <a:t>45.4   or   67.9</a:t>
            </a:r>
          </a:p>
          <a:p>
            <a:pPr marL="114300" indent="0" algn="ctr">
              <a:buNone/>
            </a:pPr>
            <a:endParaRPr lang="en-US" dirty="0" smtClean="0"/>
          </a:p>
          <a:p>
            <a:pPr marL="114300" indent="0" algn="ctr">
              <a:buNone/>
            </a:pPr>
            <a:r>
              <a:rPr lang="en-US" dirty="0" smtClean="0"/>
              <a:t>"Bob"  or "Anne"</a:t>
            </a:r>
          </a:p>
          <a:p>
            <a:pPr marL="114300" indent="0" algn="ctr">
              <a:buNone/>
            </a:pPr>
            <a:endParaRPr lang="en-US" dirty="0" smtClean="0"/>
          </a:p>
          <a:p>
            <a:pPr marL="114300" indent="0" algn="ctr">
              <a:buNone/>
            </a:pPr>
            <a:r>
              <a:rPr lang="en-US" dirty="0" smtClean="0"/>
              <a:t>'H'         or          'Z'</a:t>
            </a:r>
          </a:p>
          <a:p>
            <a:pPr marL="114300" indent="0" algn="ctr">
              <a:buNone/>
            </a:pPr>
            <a:endParaRPr lang="en-US" dirty="0" smtClean="0"/>
          </a:p>
          <a:p>
            <a:pPr marL="114300" indent="0" algn="ctr">
              <a:buNone/>
            </a:pPr>
            <a:r>
              <a:rPr lang="en-US" dirty="0" smtClean="0"/>
              <a:t>Bear object         or       Lion Object</a:t>
            </a:r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en-US" dirty="0" smtClean="0"/>
              <a:t>(8,5)            or            (3, 10)</a:t>
            </a:r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en-US" dirty="0" smtClean="0"/>
              <a:t>(Jimmy, Smith, 8401111111)    Or (Janney, Smith, 8412222222)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7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err="1" smtClean="0">
                <a:latin typeface="Courier New" pitchFamily="49" charset="0"/>
              </a:rPr>
              <a:t>compareTo</a:t>
            </a:r>
            <a:r>
              <a:rPr lang="en-US" altLang="en-US" dirty="0" smtClean="0"/>
              <a:t> method </a:t>
            </a:r>
            <a:endParaRPr lang="en-US" altLang="en-US" sz="2800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1657350" algn="l"/>
                <a:tab pos="2286000" algn="l"/>
              </a:tabLst>
            </a:pPr>
            <a:r>
              <a:rPr lang="en-US" altLang="en-US" dirty="0" smtClean="0"/>
              <a:t>The standard way for a Java class to define a comparison function for its </a:t>
            </a:r>
            <a:r>
              <a:rPr lang="en-US" altLang="en-US" b="1" dirty="0" smtClean="0">
                <a:solidFill>
                  <a:srgbClr val="FF0000"/>
                </a:solidFill>
              </a:rPr>
              <a:t>objects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/>
              <a:t>is to define a </a:t>
            </a:r>
            <a:r>
              <a:rPr lang="en-US" altLang="en-US" dirty="0" err="1" smtClean="0">
                <a:latin typeface="Courier New" pitchFamily="49" charset="0"/>
              </a:rPr>
              <a:t>compareTo</a:t>
            </a:r>
            <a:r>
              <a:rPr lang="en-US" altLang="en-US" dirty="0" smtClean="0"/>
              <a:t> method.</a:t>
            </a:r>
          </a:p>
          <a:p>
            <a:pPr lvl="1" eaLnBrk="1" hangingPunct="1">
              <a:tabLst>
                <a:tab pos="1657350" algn="l"/>
                <a:tab pos="2286000" algn="l"/>
              </a:tabLst>
            </a:pPr>
            <a:endParaRPr lang="en-US" altLang="en-US" sz="800" dirty="0" smtClean="0"/>
          </a:p>
          <a:p>
            <a:pPr lvl="1" eaLnBrk="1" hangingPunct="1">
              <a:tabLst>
                <a:tab pos="1657350" algn="l"/>
                <a:tab pos="2286000" algn="l"/>
              </a:tabLst>
            </a:pPr>
            <a:r>
              <a:rPr lang="en-US" altLang="en-US" dirty="0" smtClean="0"/>
              <a:t>Example: in the </a:t>
            </a:r>
            <a:r>
              <a:rPr lang="en-US" altLang="en-US" dirty="0" smtClean="0">
                <a:latin typeface="Courier New" pitchFamily="49" charset="0"/>
              </a:rPr>
              <a:t>String</a:t>
            </a:r>
            <a:r>
              <a:rPr lang="en-US" altLang="en-US" dirty="0" smtClean="0"/>
              <a:t> class, there is a method:</a:t>
            </a:r>
          </a:p>
          <a:p>
            <a:pPr lvl="1" eaLnBrk="1" hangingPunct="1">
              <a:buFontTx/>
              <a:buNone/>
              <a:tabLst>
                <a:tab pos="1657350" algn="l"/>
                <a:tab pos="2286000" algn="l"/>
              </a:tabLst>
            </a:pPr>
            <a:r>
              <a:rPr lang="en-US" altLang="en-US" dirty="0" smtClean="0">
                <a:latin typeface="Courier New" pitchFamily="49" charset="0"/>
              </a:rPr>
              <a:t>	public </a:t>
            </a:r>
            <a:r>
              <a:rPr lang="en-US" altLang="en-US" dirty="0" err="1" smtClean="0">
                <a:latin typeface="Courier New" pitchFamily="49" charset="0"/>
              </a:rPr>
              <a:t>int</a:t>
            </a:r>
            <a:r>
              <a:rPr lang="en-US" altLang="en-US" dirty="0" smtClean="0">
                <a:latin typeface="Courier New" pitchFamily="49" charset="0"/>
              </a:rPr>
              <a:t> </a:t>
            </a:r>
            <a:r>
              <a:rPr lang="en-US" altLang="en-US" dirty="0" err="1" smtClean="0">
                <a:latin typeface="Courier New" pitchFamily="49" charset="0"/>
              </a:rPr>
              <a:t>compareTo</a:t>
            </a:r>
            <a:r>
              <a:rPr lang="en-US" altLang="en-US" dirty="0" smtClean="0">
                <a:latin typeface="Courier New" pitchFamily="49" charset="0"/>
              </a:rPr>
              <a:t>(String other)</a:t>
            </a:r>
          </a:p>
          <a:p>
            <a:pPr lvl="1" eaLnBrk="1" hangingPunct="1">
              <a:tabLst>
                <a:tab pos="1657350" algn="l"/>
                <a:tab pos="2286000" algn="l"/>
              </a:tabLst>
            </a:pPr>
            <a:endParaRPr lang="en-US" altLang="en-US" dirty="0" smtClean="0"/>
          </a:p>
          <a:p>
            <a:pPr lvl="1" eaLnBrk="1" hangingPunct="1">
              <a:tabLst>
                <a:tab pos="1657350" algn="l"/>
                <a:tab pos="2286000" algn="l"/>
              </a:tabLst>
            </a:pPr>
            <a:endParaRPr lang="en-US" altLang="en-US" dirty="0" smtClean="0"/>
          </a:p>
          <a:p>
            <a:pPr eaLnBrk="1" hangingPunct="1">
              <a:tabLst>
                <a:tab pos="1657350" algn="l"/>
                <a:tab pos="2286000" algn="l"/>
              </a:tabLst>
            </a:pPr>
            <a:r>
              <a:rPr lang="en-US" altLang="en-US" dirty="0" smtClean="0"/>
              <a:t>A call of  </a:t>
            </a:r>
            <a:r>
              <a:rPr lang="en-US" altLang="en-US" b="1" dirty="0" err="1" smtClean="0"/>
              <a:t>A</a:t>
            </a:r>
            <a:r>
              <a:rPr lang="en-US" altLang="en-US" dirty="0" err="1" smtClean="0">
                <a:latin typeface="Courier New" pitchFamily="49" charset="0"/>
              </a:rPr>
              <a:t>.compareTo</a:t>
            </a:r>
            <a:r>
              <a:rPr lang="en-US" altLang="en-US" dirty="0" smtClean="0">
                <a:latin typeface="Courier New" pitchFamily="49" charset="0"/>
              </a:rPr>
              <a:t>(</a:t>
            </a:r>
            <a:r>
              <a:rPr lang="en-US" altLang="en-US" b="1" dirty="0" smtClean="0"/>
              <a:t>B</a:t>
            </a:r>
            <a:r>
              <a:rPr lang="en-US" altLang="en-US" dirty="0" smtClean="0">
                <a:latin typeface="Courier New" pitchFamily="49" charset="0"/>
              </a:rPr>
              <a:t>)</a:t>
            </a:r>
            <a:r>
              <a:rPr lang="en-US" altLang="en-US" dirty="0" smtClean="0"/>
              <a:t>  will return:</a:t>
            </a:r>
          </a:p>
          <a:p>
            <a:pPr lvl="1" eaLnBrk="1" hangingPunct="1">
              <a:buFontTx/>
              <a:buNone/>
              <a:tabLst>
                <a:tab pos="1657350" algn="l"/>
                <a:tab pos="2286000" algn="l"/>
              </a:tabLst>
            </a:pPr>
            <a:r>
              <a:rPr lang="en-US" altLang="en-US" dirty="0" smtClean="0"/>
              <a:t>a negative	(-)	0	if </a:t>
            </a:r>
            <a:r>
              <a:rPr lang="en-US" altLang="en-US" b="1" dirty="0" smtClean="0"/>
              <a:t>A</a:t>
            </a:r>
            <a:r>
              <a:rPr lang="en-US" altLang="en-US" dirty="0" smtClean="0"/>
              <a:t> comes "before" </a:t>
            </a:r>
            <a:r>
              <a:rPr lang="en-US" altLang="en-US" b="1" dirty="0" smtClean="0"/>
              <a:t>B</a:t>
            </a:r>
            <a:r>
              <a:rPr lang="en-US" altLang="en-US" dirty="0" smtClean="0"/>
              <a:t> in the ordering,</a:t>
            </a:r>
          </a:p>
          <a:p>
            <a:pPr lvl="1" eaLnBrk="1" hangingPunct="1">
              <a:buFontTx/>
              <a:buNone/>
              <a:tabLst>
                <a:tab pos="1657350" algn="l"/>
                <a:tab pos="2286000" algn="l"/>
              </a:tabLst>
            </a:pPr>
            <a:r>
              <a:rPr lang="en-US" altLang="en-US" dirty="0" smtClean="0"/>
              <a:t>a positive	(+)	0	if </a:t>
            </a:r>
            <a:r>
              <a:rPr lang="en-US" altLang="en-US" b="1" dirty="0" smtClean="0"/>
              <a:t>A</a:t>
            </a:r>
            <a:r>
              <a:rPr lang="en-US" altLang="en-US" dirty="0" smtClean="0"/>
              <a:t> comes "after" </a:t>
            </a:r>
            <a:r>
              <a:rPr lang="en-US" altLang="en-US" b="1" dirty="0" smtClean="0"/>
              <a:t>B</a:t>
            </a:r>
            <a:r>
              <a:rPr lang="en-US" altLang="en-US" dirty="0" smtClean="0"/>
              <a:t> in the ordering,</a:t>
            </a:r>
          </a:p>
          <a:p>
            <a:pPr lvl="1" eaLnBrk="1" hangingPunct="1">
              <a:buFontTx/>
              <a:buNone/>
              <a:tabLst>
                <a:tab pos="1657350" algn="l"/>
                <a:tab pos="2286000" algn="l"/>
              </a:tabLst>
            </a:pPr>
            <a:r>
              <a:rPr lang="en-US" altLang="en-US" dirty="0" smtClean="0"/>
              <a:t>or			0	if </a:t>
            </a:r>
            <a:r>
              <a:rPr lang="en-US" altLang="en-US" b="1" dirty="0" smtClean="0"/>
              <a:t>A</a:t>
            </a:r>
            <a:r>
              <a:rPr lang="en-US" altLang="en-US" dirty="0" smtClean="0"/>
              <a:t> and </a:t>
            </a:r>
            <a:r>
              <a:rPr lang="en-US" altLang="en-US" b="1" dirty="0" smtClean="0"/>
              <a:t>B</a:t>
            </a:r>
            <a:r>
              <a:rPr lang="en-US" altLang="en-US" dirty="0" smtClean="0"/>
              <a:t> are considered "equal"</a:t>
            </a:r>
          </a:p>
        </p:txBody>
      </p:sp>
    </p:spTree>
    <p:extLst>
      <p:ext uri="{BB962C8B-B14F-4D97-AF65-F5344CB8AC3E}">
        <p14:creationId xmlns:p14="http://schemas.microsoft.com/office/powerpoint/2010/main" val="313281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</a:t>
            </a:r>
            <a:r>
              <a:rPr lang="en-US" altLang="en-US" smtClean="0">
                <a:latin typeface="Courier New" pitchFamily="49" charset="0"/>
              </a:rPr>
              <a:t>compareTo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>
                <a:latin typeface="Courier New" pitchFamily="49" charset="0"/>
              </a:rPr>
              <a:t>compareTo</a:t>
            </a:r>
            <a:r>
              <a:rPr lang="en-US" altLang="en-US" dirty="0" smtClean="0"/>
              <a:t> can be used as a test in an </a:t>
            </a:r>
            <a:r>
              <a:rPr lang="en-US" altLang="en-US" dirty="0" smtClean="0">
                <a:latin typeface="Courier New" pitchFamily="49" charset="0"/>
              </a:rPr>
              <a:t>if</a:t>
            </a:r>
            <a:r>
              <a:rPr lang="en-US" altLang="en-US" dirty="0" smtClean="0"/>
              <a:t> statement.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800" dirty="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String a = "</a:t>
            </a:r>
            <a:r>
              <a:rPr lang="en-US" altLang="en-US" dirty="0" err="1" smtClean="0">
                <a:latin typeface="Courier New" pitchFamily="49" charset="0"/>
              </a:rPr>
              <a:t>alice</a:t>
            </a:r>
            <a:r>
              <a:rPr lang="en-US" altLang="en-US" dirty="0" smtClean="0">
                <a:latin typeface="Courier New" pitchFamily="49" charset="0"/>
              </a:rPr>
              <a:t>";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String b = "bob";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if (</a:t>
            </a:r>
            <a:r>
              <a:rPr lang="en-US" alt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a.compareTo</a:t>
            </a:r>
            <a:r>
              <a:rPr lang="en-US" altLang="en-US" b="1" dirty="0" smtClean="0">
                <a:solidFill>
                  <a:schemeClr val="accent2"/>
                </a:solidFill>
                <a:latin typeface="Courier New" pitchFamily="49" charset="0"/>
              </a:rPr>
              <a:t>(b) &lt; 0</a:t>
            </a:r>
            <a:r>
              <a:rPr lang="en-US" altLang="en-US" dirty="0" smtClean="0">
                <a:latin typeface="Courier New" pitchFamily="49" charset="0"/>
              </a:rPr>
              <a:t>) {  </a:t>
            </a:r>
            <a:r>
              <a:rPr lang="en-US" altLang="en-US" b="1" dirty="0" smtClean="0">
                <a:solidFill>
                  <a:srgbClr val="008000"/>
                </a:solidFill>
                <a:latin typeface="Courier New" pitchFamily="49" charset="0"/>
              </a:rPr>
              <a:t>// true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    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}</a:t>
            </a:r>
          </a:p>
        </p:txBody>
      </p:sp>
      <p:graphicFrame>
        <p:nvGraphicFramePr>
          <p:cNvPr id="22221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702750"/>
              </p:ext>
            </p:extLst>
          </p:nvPr>
        </p:nvGraphicFramePr>
        <p:xfrm>
          <a:off x="152400" y="3657600"/>
          <a:ext cx="8153400" cy="277361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Primitives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Objects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if (a &lt; b) { ...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if (a.compareTo(b) &lt; 0) { ...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if (a &lt;= b) { ...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if (a.compareTo(b) &lt;= 0) { ...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if (a == b) { ...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if (a.compareTo(b) == 0) { ...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if (a != b) { ...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if (a.compareTo(b) != 0) { ...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if (a &gt;= b) { ...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if (a.compareTo(b) &gt;= 0) { ...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if (a &gt; b) { ...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if (</a:t>
                      </a:r>
                      <a:r>
                        <a:rPr kumimoji="0" lang="en-US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a.compareTo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(b) &gt; 0) { ...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7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compareTo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</a:t>
            </a:r>
            <a:r>
              <a:rPr lang="en-US" dirty="0" err="1" smtClean="0"/>
              <a:t>compareTo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one of the default abilities that is needed to be an object.</a:t>
            </a:r>
          </a:p>
          <a:p>
            <a:endParaRPr lang="en-US" dirty="0"/>
          </a:p>
          <a:p>
            <a:r>
              <a:rPr lang="en-US" dirty="0" smtClean="0"/>
              <a:t>Objects do not have .</a:t>
            </a:r>
            <a:r>
              <a:rPr lang="en-US" dirty="0" err="1" smtClean="0"/>
              <a:t>compareTo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So there needs to be some other way to denote this.</a:t>
            </a:r>
          </a:p>
          <a:p>
            <a:endParaRPr lang="en-US" dirty="0" smtClean="0"/>
          </a:p>
          <a:p>
            <a:r>
              <a:rPr lang="en-US" dirty="0" smtClean="0"/>
              <a:t>When the Java programmers were writing </a:t>
            </a:r>
          </a:p>
          <a:p>
            <a:pPr lvl="1"/>
            <a:r>
              <a:rPr lang="en-US" dirty="0" err="1" smtClean="0"/>
              <a:t>Arrays.sort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Collections.sort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Algorithms.sort</a:t>
            </a:r>
            <a:endParaRPr lang="en-US" dirty="0" smtClean="0"/>
          </a:p>
          <a:p>
            <a:r>
              <a:rPr lang="en-US" dirty="0" smtClean="0"/>
              <a:t>They decided to use the </a:t>
            </a:r>
            <a:r>
              <a:rPr lang="en-US" dirty="0" err="1" smtClean="0"/>
              <a:t>compareTo</a:t>
            </a:r>
            <a:r>
              <a:rPr lang="en-US" dirty="0" smtClean="0"/>
              <a:t> Method.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So how </a:t>
            </a:r>
            <a:r>
              <a:rPr lang="en-US" b="1" dirty="0" smtClean="0">
                <a:solidFill>
                  <a:srgbClr val="FF0000"/>
                </a:solidFill>
              </a:rPr>
              <a:t>do </a:t>
            </a:r>
            <a:r>
              <a:rPr lang="en-US" b="1" dirty="0" smtClean="0">
                <a:solidFill>
                  <a:srgbClr val="FF0000"/>
                </a:solidFill>
              </a:rPr>
              <a:t>we tell Java that we implemented it</a:t>
            </a:r>
            <a:r>
              <a:rPr lang="en-US" b="1" dirty="0" smtClean="0">
                <a:solidFill>
                  <a:srgbClr val="FF0000"/>
                </a:solidFill>
              </a:rPr>
              <a:t>?????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85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</a:rPr>
              <a:t>Comparable</a:t>
            </a:r>
            <a:r>
              <a:rPr lang="en-US" altLang="en-US" smtClean="0"/>
              <a:t> (10.2)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  <a:tabLst>
                <a:tab pos="1600200" algn="l"/>
                <a:tab pos="1943100" algn="l"/>
              </a:tabLst>
            </a:pPr>
            <a:r>
              <a:rPr lang="en-US" altLang="en-US" dirty="0" smtClean="0">
                <a:latin typeface="Courier New" pitchFamily="49" charset="0"/>
              </a:rPr>
              <a:t>	public interface Comparable&lt;</a:t>
            </a:r>
            <a:r>
              <a:rPr lang="en-US" altLang="en-US" b="1" dirty="0" smtClean="0"/>
              <a:t>E</a:t>
            </a:r>
            <a:r>
              <a:rPr lang="en-US" altLang="en-US" dirty="0" smtClean="0">
                <a:latin typeface="Courier New" pitchFamily="49" charset="0"/>
              </a:rPr>
              <a:t>&gt; {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600200" algn="l"/>
                <a:tab pos="1943100" algn="l"/>
              </a:tabLst>
            </a:pPr>
            <a:r>
              <a:rPr lang="en-US" altLang="en-US" dirty="0" smtClean="0">
                <a:latin typeface="Courier New" pitchFamily="49" charset="0"/>
              </a:rPr>
              <a:t>	    public </a:t>
            </a:r>
            <a:r>
              <a:rPr lang="en-US" altLang="en-US" dirty="0" err="1" smtClean="0">
                <a:latin typeface="Courier New" pitchFamily="49" charset="0"/>
              </a:rPr>
              <a:t>int</a:t>
            </a:r>
            <a:r>
              <a:rPr lang="en-US" altLang="en-US" dirty="0" smtClean="0">
                <a:latin typeface="Courier New" pitchFamily="49" charset="0"/>
              </a:rPr>
              <a:t> </a:t>
            </a:r>
            <a:r>
              <a:rPr lang="en-US" altLang="en-US" dirty="0" err="1" smtClean="0">
                <a:latin typeface="Courier New" pitchFamily="49" charset="0"/>
              </a:rPr>
              <a:t>compareTo</a:t>
            </a:r>
            <a:r>
              <a:rPr lang="en-US" altLang="en-US" dirty="0" smtClean="0">
                <a:latin typeface="Courier New" pitchFamily="49" charset="0"/>
              </a:rPr>
              <a:t>(</a:t>
            </a:r>
            <a:r>
              <a:rPr lang="en-US" altLang="en-US" b="1" dirty="0" smtClean="0"/>
              <a:t>E</a:t>
            </a:r>
            <a:r>
              <a:rPr lang="en-US" altLang="en-US" dirty="0" smtClean="0">
                <a:latin typeface="Courier New" pitchFamily="49" charset="0"/>
              </a:rPr>
              <a:t> other);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600200" algn="l"/>
                <a:tab pos="1943100" algn="l"/>
              </a:tabLst>
            </a:pPr>
            <a:r>
              <a:rPr lang="en-US" altLang="en-US" dirty="0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600200" algn="l"/>
                <a:tab pos="1943100" algn="l"/>
              </a:tabLst>
            </a:pPr>
            <a:endParaRPr lang="en-US" altLang="en-US" dirty="0" smtClean="0">
              <a:latin typeface="Courier New" pitchFamily="49" charset="0"/>
            </a:endParaRPr>
          </a:p>
          <a:p>
            <a:pPr eaLnBrk="1" hangingPunct="1">
              <a:tabLst>
                <a:tab pos="1600200" algn="l"/>
                <a:tab pos="1943100" algn="l"/>
              </a:tabLst>
            </a:pPr>
            <a:r>
              <a:rPr lang="en-US" altLang="en-US" dirty="0" smtClean="0"/>
              <a:t>A class can implement the </a:t>
            </a:r>
            <a:r>
              <a:rPr lang="en-US" altLang="en-US" dirty="0" smtClean="0">
                <a:latin typeface="Courier New" pitchFamily="49" charset="0"/>
              </a:rPr>
              <a:t>Comparable</a:t>
            </a:r>
            <a:r>
              <a:rPr lang="en-US" altLang="en-US" dirty="0" smtClean="0"/>
              <a:t> interface to define a natural ordering function for its objects.</a:t>
            </a:r>
          </a:p>
          <a:p>
            <a:pPr lvl="1" eaLnBrk="1" hangingPunct="1">
              <a:buFontTx/>
              <a:buNone/>
              <a:tabLst>
                <a:tab pos="1600200" algn="l"/>
                <a:tab pos="1943100" algn="l"/>
              </a:tabLst>
            </a:pPr>
            <a:endParaRPr lang="en-US" altLang="en-US" dirty="0" smtClean="0">
              <a:solidFill>
                <a:schemeClr val="bg2"/>
              </a:solidFill>
            </a:endParaRPr>
          </a:p>
          <a:p>
            <a:pPr eaLnBrk="1" hangingPunct="1">
              <a:tabLst>
                <a:tab pos="1600200" algn="l"/>
                <a:tab pos="1943100" algn="l"/>
              </a:tabLst>
            </a:pPr>
            <a:r>
              <a:rPr lang="en-US" altLang="en-US" dirty="0" smtClean="0"/>
              <a:t>A call to your </a:t>
            </a:r>
            <a:r>
              <a:rPr lang="en-US" altLang="en-US" dirty="0" err="1" smtClean="0">
                <a:latin typeface="Courier New" pitchFamily="49" charset="0"/>
              </a:rPr>
              <a:t>compareTo</a:t>
            </a:r>
            <a:r>
              <a:rPr lang="en-US" altLang="en-US" dirty="0" smtClean="0"/>
              <a:t> method should return:</a:t>
            </a:r>
          </a:p>
          <a:p>
            <a:pPr lvl="1" eaLnBrk="1" hangingPunct="1">
              <a:buFontTx/>
              <a:buNone/>
              <a:tabLst>
                <a:tab pos="1600200" algn="l"/>
                <a:tab pos="1943100" algn="l"/>
              </a:tabLst>
            </a:pPr>
            <a:r>
              <a:rPr lang="en-US" altLang="en-US" dirty="0" smtClean="0"/>
              <a:t>a value &lt;	0	if the </a:t>
            </a:r>
            <a:r>
              <a:rPr lang="en-US" altLang="en-US" dirty="0" smtClean="0">
                <a:latin typeface="Courier New" pitchFamily="49" charset="0"/>
              </a:rPr>
              <a:t>other</a:t>
            </a:r>
            <a:r>
              <a:rPr lang="en-US" altLang="en-US" dirty="0" smtClean="0"/>
              <a:t> object comes "before" </a:t>
            </a:r>
            <a:r>
              <a:rPr lang="en-US" altLang="en-US" dirty="0" smtClean="0">
                <a:latin typeface="Courier New" pitchFamily="49" charset="0"/>
              </a:rPr>
              <a:t>this</a:t>
            </a:r>
            <a:r>
              <a:rPr lang="en-US" altLang="en-US" dirty="0" smtClean="0"/>
              <a:t> one,</a:t>
            </a:r>
          </a:p>
          <a:p>
            <a:pPr lvl="1" eaLnBrk="1" hangingPunct="1">
              <a:buFontTx/>
              <a:buNone/>
              <a:tabLst>
                <a:tab pos="1600200" algn="l"/>
                <a:tab pos="1943100" algn="l"/>
              </a:tabLst>
            </a:pPr>
            <a:r>
              <a:rPr lang="en-US" altLang="en-US" dirty="0" smtClean="0"/>
              <a:t>a value &gt;	0	if the </a:t>
            </a:r>
            <a:r>
              <a:rPr lang="en-US" altLang="en-US" dirty="0" smtClean="0">
                <a:latin typeface="Courier New" pitchFamily="49" charset="0"/>
              </a:rPr>
              <a:t>other</a:t>
            </a:r>
            <a:r>
              <a:rPr lang="en-US" altLang="en-US" dirty="0" smtClean="0"/>
              <a:t> object comes "after" </a:t>
            </a:r>
            <a:r>
              <a:rPr lang="en-US" altLang="en-US" dirty="0" smtClean="0">
                <a:latin typeface="Courier New" pitchFamily="49" charset="0"/>
              </a:rPr>
              <a:t>this</a:t>
            </a:r>
            <a:r>
              <a:rPr lang="en-US" altLang="en-US" dirty="0" smtClean="0"/>
              <a:t> one,</a:t>
            </a:r>
          </a:p>
          <a:p>
            <a:pPr lvl="1" eaLnBrk="1" hangingPunct="1">
              <a:buFontTx/>
              <a:buNone/>
              <a:tabLst>
                <a:tab pos="1600200" algn="l"/>
                <a:tab pos="1943100" algn="l"/>
              </a:tabLst>
            </a:pPr>
            <a:r>
              <a:rPr lang="en-US" altLang="en-US" dirty="0" smtClean="0"/>
              <a:t>or		0	if the </a:t>
            </a:r>
            <a:r>
              <a:rPr lang="en-US" altLang="en-US" dirty="0" smtClean="0">
                <a:latin typeface="Courier New" pitchFamily="49" charset="0"/>
              </a:rPr>
              <a:t>other</a:t>
            </a:r>
            <a:r>
              <a:rPr lang="en-US" altLang="en-US" dirty="0" smtClean="0"/>
              <a:t> object is considered "equal" to </a:t>
            </a:r>
            <a:r>
              <a:rPr lang="en-US" altLang="en-US" dirty="0" smtClean="0">
                <a:latin typeface="Courier New" pitchFamily="49" charset="0"/>
              </a:rPr>
              <a:t>this</a:t>
            </a:r>
            <a:r>
              <a:rPr lang="en-US" altLang="en-US" dirty="0" smtClean="0"/>
              <a:t>.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1600200" algn="l"/>
                <a:tab pos="1943100" algn="l"/>
              </a:tabLst>
            </a:pPr>
            <a:endParaRPr lang="en-US" altLang="en-US" dirty="0" smtClean="0"/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1600200" algn="l"/>
                <a:tab pos="1943100" algn="l"/>
              </a:tabLst>
            </a:pPr>
            <a:endParaRPr lang="en-US" altLang="en-US" dirty="0" smtClean="0"/>
          </a:p>
          <a:p>
            <a:pPr eaLnBrk="1" hangingPunct="1">
              <a:tabLst>
                <a:tab pos="1600200" algn="l"/>
                <a:tab pos="1943100" algn="l"/>
              </a:tabLst>
            </a:pPr>
            <a:r>
              <a:rPr lang="en-US" altLang="en-US" sz="2000" i="1" dirty="0" smtClean="0">
                <a:solidFill>
                  <a:schemeClr val="bg2">
                    <a:lumMod val="50000"/>
                  </a:schemeClr>
                </a:solidFill>
              </a:rPr>
              <a:t>If you want multiple orderings, use a </a:t>
            </a:r>
            <a:r>
              <a:rPr lang="en-US" altLang="en-US" sz="2000" i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Comparator</a:t>
            </a:r>
            <a:r>
              <a:rPr lang="en-US" altLang="en-US" sz="2000" i="1" dirty="0" smtClean="0">
                <a:solidFill>
                  <a:schemeClr val="bg2">
                    <a:lumMod val="50000"/>
                  </a:schemeClr>
                </a:solidFill>
              </a:rPr>
              <a:t> instead (see Ch. 13.1)</a:t>
            </a:r>
          </a:p>
        </p:txBody>
      </p:sp>
    </p:spTree>
    <p:extLst>
      <p:ext uri="{BB962C8B-B14F-4D97-AF65-F5344CB8AC3E}">
        <p14:creationId xmlns:p14="http://schemas.microsoft.com/office/powerpoint/2010/main" val="20106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</a:rPr>
              <a:t>Comparable</a:t>
            </a:r>
            <a:r>
              <a:rPr lang="en-US" altLang="en-US" smtClean="0"/>
              <a:t> template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public class </a:t>
            </a:r>
            <a:r>
              <a:rPr lang="en-US" altLang="en-US" sz="2000" b="1" smtClean="0"/>
              <a:t>name</a:t>
            </a:r>
            <a:r>
              <a:rPr lang="en-US" altLang="en-US" sz="2000" smtClean="0">
                <a:latin typeface="Courier New" pitchFamily="49" charset="0"/>
              </a:rPr>
              <a:t> implements Comparable&lt;</a:t>
            </a:r>
            <a:r>
              <a:rPr lang="en-US" altLang="en-US" sz="2000" b="1" smtClean="0"/>
              <a:t>name</a:t>
            </a:r>
            <a:r>
              <a:rPr lang="en-US" altLang="en-US" sz="2000" smtClean="0">
                <a:latin typeface="Courier New" pitchFamily="49" charset="0"/>
              </a:rPr>
              <a:t>&gt;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    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    public int compareTo(</a:t>
            </a:r>
            <a:r>
              <a:rPr lang="en-US" altLang="en-US" sz="2000" b="1" smtClean="0"/>
              <a:t>name</a:t>
            </a:r>
            <a:r>
              <a:rPr lang="en-US" altLang="en-US" sz="2000" smtClean="0">
                <a:latin typeface="Courier New" pitchFamily="49" charset="0"/>
              </a:rPr>
              <a:t> other)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        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03922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</a:rPr>
              <a:t>Comparable</a:t>
            </a:r>
            <a:r>
              <a:rPr lang="en-US" altLang="en-US" smtClean="0"/>
              <a:t> example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200" smtClean="0">
                <a:latin typeface="Courier New" pitchFamily="49" charset="0"/>
              </a:rPr>
              <a:t>public class Point </a:t>
            </a:r>
            <a:r>
              <a:rPr lang="en-US" altLang="en-US" sz="2200" b="1" smtClean="0">
                <a:solidFill>
                  <a:schemeClr val="accent2"/>
                </a:solidFill>
                <a:latin typeface="Courier New" pitchFamily="49" charset="0"/>
              </a:rPr>
              <a:t>implements Comparable&lt;Point&gt;</a:t>
            </a:r>
            <a:r>
              <a:rPr lang="en-US" altLang="en-US" sz="2200" smtClean="0">
                <a:latin typeface="Courier New" pitchFamily="49" charset="0"/>
              </a:rPr>
              <a:t> {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200" smtClean="0">
                <a:latin typeface="Courier New" pitchFamily="49" charset="0"/>
              </a:rPr>
              <a:t>    private int x;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200" smtClean="0">
                <a:latin typeface="Courier New" pitchFamily="49" charset="0"/>
              </a:rPr>
              <a:t>    private int y;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en-US" sz="2200" smtClean="0">
                <a:latin typeface="Courier New" pitchFamily="49" charset="0"/>
              </a:rPr>
              <a:t>    </a:t>
            </a:r>
            <a:r>
              <a:rPr lang="en-US" altLang="en-US" sz="2200" smtClean="0"/>
              <a:t>...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endParaRPr lang="en-US" altLang="en-US" sz="800" smtClean="0">
              <a:latin typeface="Courier New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endParaRPr lang="en-US" altLang="en-US" sz="800" smtClean="0">
              <a:latin typeface="Courier New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200" b="1" smtClean="0">
                <a:solidFill>
                  <a:srgbClr val="008000"/>
                </a:solidFill>
                <a:latin typeface="Courier New" pitchFamily="49" charset="0"/>
              </a:rPr>
              <a:t>    // sort by x and break ties by y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200" b="1" smtClean="0">
                <a:solidFill>
                  <a:schemeClr val="accent2"/>
                </a:solidFill>
                <a:latin typeface="Courier New" pitchFamily="49" charset="0"/>
              </a:rPr>
              <a:t>    public int compareTo(Point other) {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200" smtClean="0">
                <a:latin typeface="Courier New" pitchFamily="49" charset="0"/>
              </a:rPr>
              <a:t>        if (x &lt; other.x) {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200" smtClean="0">
                <a:latin typeface="Courier New" pitchFamily="49" charset="0"/>
              </a:rPr>
              <a:t>            return -1;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200" smtClean="0">
                <a:latin typeface="Courier New" pitchFamily="49" charset="0"/>
              </a:rPr>
              <a:t>        } else if (x &gt; other.x) {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200" smtClean="0">
                <a:latin typeface="Courier New" pitchFamily="49" charset="0"/>
              </a:rPr>
              <a:t>            return 1;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200" smtClean="0">
                <a:latin typeface="Courier New" pitchFamily="49" charset="0"/>
              </a:rPr>
              <a:t>        } else if (y &lt; other.y) {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200" smtClean="0">
                <a:latin typeface="Courier New" pitchFamily="49" charset="0"/>
              </a:rPr>
              <a:t>            return -1;   </a:t>
            </a:r>
            <a:r>
              <a:rPr lang="en-US" altLang="en-US" sz="2200" b="1" smtClean="0">
                <a:solidFill>
                  <a:srgbClr val="008000"/>
                </a:solidFill>
                <a:latin typeface="Courier New" pitchFamily="49" charset="0"/>
              </a:rPr>
              <a:t>// same x, smaller y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200" smtClean="0">
                <a:latin typeface="Courier New" pitchFamily="49" charset="0"/>
              </a:rPr>
              <a:t>        } else if (y &gt; other.y) {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200" smtClean="0">
                <a:latin typeface="Courier New" pitchFamily="49" charset="0"/>
              </a:rPr>
              <a:t>            return 1;    </a:t>
            </a:r>
            <a:r>
              <a:rPr lang="en-US" altLang="en-US" sz="2200" b="1" smtClean="0">
                <a:solidFill>
                  <a:srgbClr val="008000"/>
                </a:solidFill>
                <a:latin typeface="Courier New" pitchFamily="49" charset="0"/>
              </a:rPr>
              <a:t>// same x, larger y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200" smtClean="0">
                <a:latin typeface="Courier New" pitchFamily="49" charset="0"/>
              </a:rPr>
              <a:t>        } else {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200" smtClean="0">
                <a:latin typeface="Courier New" pitchFamily="49" charset="0"/>
              </a:rPr>
              <a:t>            return 0;    </a:t>
            </a:r>
            <a:r>
              <a:rPr lang="en-US" altLang="en-US" sz="2200" b="1" smtClean="0">
                <a:solidFill>
                  <a:srgbClr val="008000"/>
                </a:solidFill>
                <a:latin typeface="Courier New" pitchFamily="49" charset="0"/>
              </a:rPr>
              <a:t>// same x and same y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200" smtClean="0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200" b="1" smtClean="0">
                <a:solidFill>
                  <a:schemeClr val="accent2"/>
                </a:solidFill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200" smtClean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018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264</TotalTime>
  <Words>1142</Words>
  <Application>Microsoft Office PowerPoint</Application>
  <PresentationFormat>On-screen Show (4:3)</PresentationFormat>
  <Paragraphs>317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</vt:lpstr>
      <vt:lpstr>Consolas</vt:lpstr>
      <vt:lpstr>Courier New</vt:lpstr>
      <vt:lpstr>Tahoma</vt:lpstr>
      <vt:lpstr>Wingdings</vt:lpstr>
      <vt:lpstr>Adjacency</vt:lpstr>
      <vt:lpstr>CS 145</vt:lpstr>
      <vt:lpstr>TreeSets/Map</vt:lpstr>
      <vt:lpstr>Which comes first?</vt:lpstr>
      <vt:lpstr>The compareTo method </vt:lpstr>
      <vt:lpstr>Using compareTo</vt:lpstr>
      <vt:lpstr>compareTo()</vt:lpstr>
      <vt:lpstr>Comparable (10.2)</vt:lpstr>
      <vt:lpstr>Comparable template</vt:lpstr>
      <vt:lpstr>Comparable example</vt:lpstr>
      <vt:lpstr>compareTo and collections</vt:lpstr>
      <vt:lpstr>Ordering our own types</vt:lpstr>
      <vt:lpstr>Proper Rules for Compare To</vt:lpstr>
      <vt:lpstr>Proper Rules for Compare To</vt:lpstr>
      <vt:lpstr>comparable Interface</vt:lpstr>
      <vt:lpstr>Extends vs Implements</vt:lpstr>
      <vt:lpstr>Example</vt:lpstr>
      <vt:lpstr>Example #2</vt:lpstr>
      <vt:lpstr>Compare To Tricks</vt:lpstr>
      <vt:lpstr>compareTo tricks</vt:lpstr>
      <vt:lpstr>compareTo tricks 2</vt:lpstr>
      <vt:lpstr>compareTo tricks 3</vt:lpstr>
      <vt:lpstr>Advanced Topic - Equals</vt:lpstr>
      <vt:lpstr>Equals()</vt:lpstr>
      <vt:lpstr>Equals()</vt:lpstr>
      <vt:lpstr>Equals() The proper way</vt:lpstr>
      <vt:lpstr>PowerPoint Presentation</vt:lpstr>
      <vt:lpstr>PowerPoint Presentation</vt:lpstr>
      <vt:lpstr>PowerPoint Presentation</vt:lpstr>
    </vt:vector>
  </TitlesOfParts>
  <Company>Green River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Wood</dc:creator>
  <cp:lastModifiedBy>Michael Wood</cp:lastModifiedBy>
  <cp:revision>37</cp:revision>
  <dcterms:created xsi:type="dcterms:W3CDTF">2016-09-14T21:32:14Z</dcterms:created>
  <dcterms:modified xsi:type="dcterms:W3CDTF">2018-10-11T19:40:46Z</dcterms:modified>
</cp:coreProperties>
</file>