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318" r:id="rId3"/>
    <p:sldId id="319" r:id="rId4"/>
    <p:sldId id="320" r:id="rId5"/>
    <p:sldId id="321" r:id="rId6"/>
    <p:sldId id="278" r:id="rId7"/>
    <p:sldId id="279" r:id="rId8"/>
    <p:sldId id="280" r:id="rId9"/>
    <p:sldId id="281" r:id="rId10"/>
  </p:sldIdLst>
  <p:sldSz cx="9144000" cy="6858000" type="screen4x3"/>
  <p:notesSz cx="6858000" cy="203835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0000" autoAdjust="0"/>
  </p:normalViewPr>
  <p:slideViewPr>
    <p:cSldViewPr>
      <p:cViewPr varScale="1">
        <p:scale>
          <a:sx n="84" d="100"/>
          <a:sy n="84" d="100"/>
        </p:scale>
        <p:origin x="7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hye Jang" userId="9f3539b822171011" providerId="Windows Live" clId="Web-{8619C049-AD4D-4102-BFD0-8C45C8CD2474}"/>
    <pc:docChg chg="modSld">
      <pc:chgData name="Seunghye Jang" userId="9f3539b822171011" providerId="Windows Live" clId="Web-{8619C049-AD4D-4102-BFD0-8C45C8CD2474}" dt="2019-01-29T03:07:05.762" v="3"/>
      <pc:docMkLst>
        <pc:docMk/>
      </pc:docMkLst>
      <pc:sldChg chg="modNotes">
        <pc:chgData name="Seunghye Jang" userId="9f3539b822171011" providerId="Windows Live" clId="Web-{8619C049-AD4D-4102-BFD0-8C45C8CD2474}" dt="2019-01-29T03:07:05.762" v="3"/>
        <pc:sldMkLst>
          <pc:docMk/>
          <pc:sldMk cId="1951737234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0705E-050F-45C0-AF97-C87BA156066D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72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0705E-050F-45C0-AF97-C87BA156066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35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reverse a sequence of lines, simply</a:t>
            </a:r>
            <a:r>
              <a:rPr lang="en-US" baseline="0" dirty="0"/>
              <a:t> read in the first one. Reverse the others. </a:t>
            </a:r>
            <a:r>
              <a:rPr lang="en-US" baseline="0"/>
              <a:t>And write out the first one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0705E-050F-45C0-AF97-C87BA156066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10" name="Slide Number Placeholder 3"/>
          <p:cNvSpPr txBox="1">
            <a:spLocks noGrp="1"/>
          </p:cNvSpPr>
          <p:nvPr userDrawn="1"/>
        </p:nvSpPr>
        <p:spPr>
          <a:xfrm>
            <a:off x="82296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Java Programs</a:t>
            </a:r>
            <a:br>
              <a:rPr lang="en-US" altLang="en-US" dirty="0"/>
            </a:br>
            <a:r>
              <a:rPr lang="en-US" altLang="en-US" dirty="0"/>
              <a:t>Chapter 12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Recursion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Write a recursive method </a:t>
            </a:r>
            <a:r>
              <a:rPr lang="en-US" altLang="en-US" dirty="0" err="1">
                <a:latin typeface="Courier New" pitchFamily="49" charset="0"/>
              </a:rPr>
              <a:t>printBinary</a:t>
            </a:r>
            <a:r>
              <a:rPr lang="en-US" altLang="en-US" dirty="0"/>
              <a:t> that accepts an integer and prints that number's representation in binary </a:t>
            </a:r>
            <a:r>
              <a:rPr lang="en-US" altLang="en-US" sz="1600" dirty="0"/>
              <a:t>(base 2)</a:t>
            </a:r>
            <a:r>
              <a:rPr lang="en-US" altLang="en-US" dirty="0"/>
              <a:t>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>
                <a:latin typeface="Courier New" pitchFamily="49" charset="0"/>
              </a:rPr>
              <a:t>printBinary</a:t>
            </a:r>
            <a:r>
              <a:rPr lang="en-US" altLang="en-US" dirty="0">
                <a:latin typeface="Courier New" pitchFamily="49" charset="0"/>
              </a:rPr>
              <a:t>(7) </a:t>
            </a:r>
            <a:r>
              <a:rPr lang="en-US" altLang="en-US" dirty="0"/>
              <a:t> prints 111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>
                <a:latin typeface="Courier New" pitchFamily="49" charset="0"/>
              </a:rPr>
              <a:t>printBinary</a:t>
            </a:r>
            <a:r>
              <a:rPr lang="en-US" altLang="en-US" dirty="0">
                <a:latin typeface="Courier New" pitchFamily="49" charset="0"/>
              </a:rPr>
              <a:t>(12)</a:t>
            </a:r>
            <a:r>
              <a:rPr lang="en-US" altLang="en-US" dirty="0"/>
              <a:t> prints 1100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>
                <a:latin typeface="Courier New" pitchFamily="49" charset="0"/>
              </a:rPr>
              <a:t>printBinary</a:t>
            </a:r>
            <a:r>
              <a:rPr lang="en-US" altLang="en-US" dirty="0">
                <a:latin typeface="Courier New" pitchFamily="49" charset="0"/>
              </a:rPr>
              <a:t>(42)</a:t>
            </a:r>
            <a:r>
              <a:rPr lang="en-US" altLang="en-US" dirty="0"/>
              <a:t> prints 101010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Write the method recursively and without using any loops.</a:t>
            </a:r>
          </a:p>
        </p:txBody>
      </p:sp>
      <p:graphicFrame>
        <p:nvGraphicFramePr>
          <p:cNvPr id="3840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71882"/>
              </p:ext>
            </p:extLst>
          </p:nvPr>
        </p:nvGraphicFramePr>
        <p:xfrm>
          <a:off x="1295400" y="4495800"/>
          <a:ext cx="5045075" cy="8890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place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analysis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5146675" algn="l"/>
              </a:tabLst>
            </a:pPr>
            <a:r>
              <a:rPr lang="en-US" altLang="en-US"/>
              <a:t>Recursion is about solving a small piece of a large problem.</a:t>
            </a:r>
          </a:p>
          <a:p>
            <a:pPr lvl="1">
              <a:tabLst>
                <a:tab pos="5146675" algn="l"/>
              </a:tabLst>
            </a:pPr>
            <a:endParaRPr lang="en-US" altLang="en-US" sz="800"/>
          </a:p>
          <a:p>
            <a:pPr lvl="1">
              <a:tabLst>
                <a:tab pos="5146675" algn="l"/>
              </a:tabLst>
            </a:pPr>
            <a:r>
              <a:rPr lang="en-US" altLang="en-US"/>
              <a:t>What is 69743 in binary?</a:t>
            </a:r>
          </a:p>
          <a:p>
            <a:pPr lvl="2">
              <a:tabLst>
                <a:tab pos="5146675" algn="l"/>
              </a:tabLst>
            </a:pPr>
            <a:r>
              <a:rPr lang="en-US" altLang="en-US"/>
              <a:t>Do we know </a:t>
            </a:r>
            <a:r>
              <a:rPr lang="en-US" altLang="en-US" i="1"/>
              <a:t>anything</a:t>
            </a:r>
            <a:r>
              <a:rPr lang="en-US" altLang="en-US"/>
              <a:t>  about its representation in binary?</a:t>
            </a:r>
          </a:p>
          <a:p>
            <a:pPr lvl="2">
              <a:tabLst>
                <a:tab pos="5146675" algn="l"/>
              </a:tabLst>
            </a:pPr>
            <a:endParaRPr lang="en-US" altLang="en-US"/>
          </a:p>
          <a:p>
            <a:pPr lvl="1">
              <a:tabLst>
                <a:tab pos="5146675" algn="l"/>
              </a:tabLst>
            </a:pPr>
            <a:r>
              <a:rPr lang="en-US" altLang="en-US"/>
              <a:t>Case analysis:</a:t>
            </a:r>
          </a:p>
          <a:p>
            <a:pPr lvl="2">
              <a:tabLst>
                <a:tab pos="5146675" algn="l"/>
              </a:tabLst>
            </a:pPr>
            <a:r>
              <a:rPr lang="en-US" altLang="en-US"/>
              <a:t>What is/are easy numbers to print in binary?</a:t>
            </a:r>
          </a:p>
          <a:p>
            <a:pPr lvl="2">
              <a:tabLst>
                <a:tab pos="5146675" algn="l"/>
              </a:tabLst>
            </a:pPr>
            <a:r>
              <a:rPr lang="en-US" altLang="en-US"/>
              <a:t>Can we express a larger number in terms of a smaller number(s)?</a:t>
            </a:r>
          </a:p>
          <a:p>
            <a:pPr lvl="2">
              <a:tabLst>
                <a:tab pos="5146675" algn="l"/>
              </a:tabLst>
            </a:pPr>
            <a:endParaRPr lang="en-US" altLang="en-US"/>
          </a:p>
          <a:p>
            <a:pPr lvl="2">
              <a:tabLst>
                <a:tab pos="5146675" algn="l"/>
              </a:tabLst>
            </a:pPr>
            <a:endParaRPr lang="en-US" altLang="en-US"/>
          </a:p>
          <a:p>
            <a:pPr lvl="1">
              <a:tabLst>
                <a:tab pos="5146675" algn="l"/>
              </a:tabLst>
            </a:pPr>
            <a:r>
              <a:rPr lang="en-US" altLang="en-US"/>
              <a:t>Suppose we are examining some arbitrary integer </a:t>
            </a:r>
            <a:r>
              <a:rPr lang="en-US" altLang="en-US">
                <a:latin typeface="Courier New" pitchFamily="49" charset="0"/>
              </a:rPr>
              <a:t>N</a:t>
            </a:r>
            <a:r>
              <a:rPr lang="en-US" altLang="en-US"/>
              <a:t>.</a:t>
            </a:r>
          </a:p>
          <a:p>
            <a:pPr lvl="2">
              <a:tabLst>
                <a:tab pos="5146675" algn="l"/>
              </a:tabLst>
            </a:pPr>
            <a:r>
              <a:rPr lang="en-US" altLang="en-US"/>
              <a:t>if </a:t>
            </a:r>
            <a:r>
              <a:rPr lang="en-US" altLang="en-US">
                <a:latin typeface="Courier New" pitchFamily="49" charset="0"/>
              </a:rPr>
              <a:t>N</a:t>
            </a:r>
            <a:r>
              <a:rPr lang="en-US" altLang="en-US"/>
              <a:t>'s binary representation is	</a:t>
            </a:r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1001010101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1</a:t>
            </a:r>
          </a:p>
          <a:p>
            <a:pPr lvl="2">
              <a:tabLst>
                <a:tab pos="5146675" algn="l"/>
              </a:tabLst>
            </a:pPr>
            <a:r>
              <a:rPr lang="en-US" altLang="en-US">
                <a:latin typeface="Courier New" pitchFamily="49" charset="0"/>
              </a:rPr>
              <a:t>(N / 2)</a:t>
            </a:r>
            <a:r>
              <a:rPr lang="en-US" altLang="en-US"/>
              <a:t>'s binary representation is	</a:t>
            </a:r>
            <a:r>
              <a:rPr lang="en-US" altLang="en-US" b="1">
                <a:solidFill>
                  <a:schemeClr val="accent2"/>
                </a:solidFill>
                <a:latin typeface="Courier New" pitchFamily="49" charset="0"/>
              </a:rPr>
              <a:t>1001010101</a:t>
            </a:r>
          </a:p>
          <a:p>
            <a:pPr lvl="2">
              <a:tabLst>
                <a:tab pos="5146675" algn="l"/>
              </a:tabLst>
            </a:pPr>
            <a:r>
              <a:rPr lang="en-US" altLang="en-US">
                <a:latin typeface="Courier New" pitchFamily="49" charset="0"/>
              </a:rPr>
              <a:t>(N % 2)</a:t>
            </a:r>
            <a:r>
              <a:rPr lang="en-US" altLang="en-US"/>
              <a:t>'s binary representation is	</a:t>
            </a:r>
            <a:r>
              <a:rPr lang="en-US" altLang="en-US">
                <a:latin typeface="Courier New" pitchFamily="49" charset="0"/>
              </a:rPr>
              <a:t>  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8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printBinary</a:t>
            </a:r>
            <a:r>
              <a:rPr lang="en-US" altLang="en-US"/>
              <a:t> solution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// Prints the given integer's binary representation.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// Precondition: n &gt;= 0</a:t>
            </a: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void printBinary(int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if (n &lt; 2)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        // base case; same as base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System.out.println(n);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        // recursive case; break number apart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 printBinary(n / 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 printBinary(n % 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/>
              <a:t>Can we eliminate the precondition and deal with negatives?</a:t>
            </a:r>
          </a:p>
        </p:txBody>
      </p:sp>
    </p:spTree>
    <p:extLst>
      <p:ext uri="{BB962C8B-B14F-4D97-AF65-F5344CB8AC3E}">
        <p14:creationId xmlns:p14="http://schemas.microsoft.com/office/powerpoint/2010/main" val="195173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</a:rPr>
              <a:t>printBinary</a:t>
            </a:r>
            <a:r>
              <a:rPr lang="en-US" altLang="en-US"/>
              <a:t> solution 2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// Prints the given integer's binary representation.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void printBinary(int n)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    if (n &lt; 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        // recursive case for negative numbers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        System.out.print("-");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        printBinary(-n);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</a:rPr>
              <a:t>    } else</a:t>
            </a:r>
            <a:r>
              <a:rPr lang="en-US" altLang="en-US" sz="2000">
                <a:latin typeface="Courier New" pitchFamily="49" charset="0"/>
              </a:rPr>
              <a:t> if (n &lt; 2)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        // base case; same as base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System.out.println(n);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itchFamily="49" charset="0"/>
              </a:rPr>
              <a:t>        // recursive case; break number apart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 printBinary(n / 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 printBinary(n % 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6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7924800" cy="4800600"/>
          </a:xfrm>
        </p:spPr>
        <p:txBody>
          <a:bodyPr>
            <a:normAutofit/>
          </a:bodyPr>
          <a:lstStyle/>
          <a:p>
            <a:pPr>
              <a:tabLst>
                <a:tab pos="5260975" algn="l"/>
              </a:tabLst>
            </a:pPr>
            <a:r>
              <a:rPr lang="en-US" altLang="en-US" dirty="0"/>
              <a:t>Write a recursive method </a:t>
            </a:r>
            <a:r>
              <a:rPr lang="en-US" altLang="en-US" dirty="0" err="1">
                <a:latin typeface="Courier New" pitchFamily="49" charset="0"/>
              </a:rPr>
              <a:t>reverseLines</a:t>
            </a:r>
            <a:r>
              <a:rPr lang="en-US" altLang="en-US" dirty="0"/>
              <a:t> that accepts a file </a:t>
            </a:r>
            <a:r>
              <a:rPr lang="en-US" altLang="en-US" dirty="0">
                <a:latin typeface="Courier New" pitchFamily="49" charset="0"/>
              </a:rPr>
              <a:t>Scanner</a:t>
            </a:r>
            <a:r>
              <a:rPr lang="en-US" altLang="en-US" dirty="0"/>
              <a:t> and prints the lines of the file in reverse order.</a:t>
            </a:r>
            <a:endParaRPr lang="en-US" altLang="en-US" sz="800" dirty="0"/>
          </a:p>
          <a:p>
            <a:pPr lvl="1">
              <a:tabLst>
                <a:tab pos="5260975" algn="l"/>
              </a:tabLst>
            </a:pPr>
            <a:endParaRPr lang="en-US" altLang="en-US" sz="800" dirty="0"/>
          </a:p>
          <a:p>
            <a:pPr lvl="1">
              <a:tabLst>
                <a:tab pos="5260975" algn="l"/>
              </a:tabLst>
            </a:pPr>
            <a:r>
              <a:rPr lang="en-US" altLang="en-US" dirty="0"/>
              <a:t>Example input file:                Expected console output:</a:t>
            </a:r>
          </a:p>
          <a:p>
            <a:pPr lvl="1">
              <a:buFontTx/>
              <a:buNone/>
              <a:tabLst>
                <a:tab pos="5260975" algn="l"/>
              </a:tabLst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altLang="en-US" dirty="0">
                <a:latin typeface="Courier New" pitchFamily="49" charset="0"/>
              </a:rPr>
              <a:t>	Roses are red,          Are belong to you.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altLang="en-US" dirty="0">
                <a:latin typeface="Courier New" pitchFamily="49" charset="0"/>
              </a:rPr>
              <a:t>	Violets are blue.       All my base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altLang="en-US" dirty="0">
                <a:latin typeface="Courier New" pitchFamily="49" charset="0"/>
              </a:rPr>
              <a:t>	All my base             Violets are blue.</a:t>
            </a:r>
          </a:p>
          <a:p>
            <a:pPr lvl="1">
              <a:buFontTx/>
              <a:buNone/>
              <a:tabLst>
                <a:tab pos="5260975" algn="l"/>
              </a:tabLst>
            </a:pPr>
            <a:r>
              <a:rPr lang="en-US" altLang="en-US" dirty="0">
                <a:latin typeface="Courier New" pitchFamily="49" charset="0"/>
              </a:rPr>
              <a:t>	Are belong to you.      Roses are red,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5260975" algn="l"/>
              </a:tabLst>
            </a:pPr>
            <a:endParaRPr lang="en-US" alt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  <a:tabLst>
                <a:tab pos="5260975" algn="l"/>
              </a:tabLst>
            </a:pPr>
            <a:endParaRPr lang="en-US" altLang="en-US" dirty="0">
              <a:latin typeface="Courier New" pitchFamily="49" charset="0"/>
            </a:endParaRPr>
          </a:p>
          <a:p>
            <a:pPr lvl="1">
              <a:tabLst>
                <a:tab pos="5260975" algn="l"/>
              </a:tabLst>
            </a:pPr>
            <a:r>
              <a:rPr lang="en-US" altLang="en-US" dirty="0"/>
              <a:t>What are the cases to consider?</a:t>
            </a:r>
          </a:p>
          <a:p>
            <a:pPr lvl="2">
              <a:tabLst>
                <a:tab pos="5260975" algn="l"/>
              </a:tabLst>
            </a:pPr>
            <a:r>
              <a:rPr lang="en-US" altLang="en-US" dirty="0"/>
              <a:t>How can we solve a small part of the problem at a time?</a:t>
            </a:r>
          </a:p>
          <a:p>
            <a:pPr lvl="2">
              <a:tabLst>
                <a:tab pos="5260975" algn="l"/>
              </a:tabLst>
            </a:pPr>
            <a:r>
              <a:rPr lang="en-US" altLang="en-US" dirty="0"/>
              <a:t>What is a file that is very easy to reverse?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762000" y="2895600"/>
            <a:ext cx="3048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3" name="Line 5"/>
          <p:cNvSpPr>
            <a:spLocks noChangeShapeType="1"/>
          </p:cNvSpPr>
          <p:nvPr/>
        </p:nvSpPr>
        <p:spPr bwMode="auto">
          <a:xfrm>
            <a:off x="38100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Reversal pseudocode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Reversing the lines of a file:</a:t>
            </a:r>
          </a:p>
          <a:p>
            <a:pPr lvl="1"/>
            <a:r>
              <a:rPr lang="en-US" altLang="en-US"/>
              <a:t>Read a line L from the file.</a:t>
            </a:r>
          </a:p>
          <a:p>
            <a:pPr lvl="1"/>
            <a:r>
              <a:rPr lang="en-US" altLang="en-US"/>
              <a:t>Print the rest of the lines in reverse order.</a:t>
            </a:r>
          </a:p>
          <a:p>
            <a:pPr lvl="1"/>
            <a:r>
              <a:rPr lang="en-US" altLang="en-US"/>
              <a:t>Print the line L.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sz="2300"/>
              <a:t>If only we had a way to reverse the rest of the lines of the file....</a:t>
            </a:r>
          </a:p>
        </p:txBody>
      </p:sp>
    </p:spTree>
    <p:extLst>
      <p:ext uri="{BB962C8B-B14F-4D97-AF65-F5344CB8AC3E}">
        <p14:creationId xmlns:p14="http://schemas.microsoft.com/office/powerpoint/2010/main" val="50088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Reversal solution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3820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public static void </a:t>
            </a:r>
            <a:r>
              <a:rPr lang="en-US" altLang="en-US" sz="2200" dirty="0" err="1">
                <a:latin typeface="Courier New" pitchFamily="49" charset="0"/>
              </a:rPr>
              <a:t>reverseLines</a:t>
            </a:r>
            <a:r>
              <a:rPr lang="en-US" altLang="en-US" sz="2200" dirty="0">
                <a:latin typeface="Courier New" pitchFamily="49" charset="0"/>
              </a:rPr>
              <a:t>(Scanner input)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if (</a:t>
            </a:r>
            <a:r>
              <a:rPr lang="en-US" altLang="en-US" sz="2200" dirty="0" err="1">
                <a:latin typeface="Courier New" pitchFamily="49" charset="0"/>
              </a:rPr>
              <a:t>input.hasNextLine</a:t>
            </a:r>
            <a:r>
              <a:rPr lang="en-US" altLang="en-US" sz="2200" dirty="0">
                <a:latin typeface="Courier New" pitchFamily="49" charset="0"/>
              </a:rPr>
              <a:t>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solidFill>
                  <a:srgbClr val="008000"/>
                </a:solidFill>
                <a:latin typeface="Courier New" pitchFamily="49" charset="0"/>
              </a:rPr>
              <a:t>        // recursive case (nonempty file)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String line = </a:t>
            </a:r>
            <a:r>
              <a:rPr lang="en-US" altLang="en-US" sz="2200" dirty="0" err="1">
                <a:latin typeface="Courier New" pitchFamily="49" charset="0"/>
              </a:rPr>
              <a:t>input.nextLine</a:t>
            </a:r>
            <a:r>
              <a:rPr lang="en-US" altLang="en-US" sz="2200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itchFamily="49" charset="0"/>
              </a:rPr>
              <a:t>        </a:t>
            </a:r>
            <a:r>
              <a:rPr lang="en-US" altLang="en-US" sz="2200" b="1" dirty="0" err="1">
                <a:latin typeface="Courier New" pitchFamily="49" charset="0"/>
              </a:rPr>
              <a:t>reverseLines</a:t>
            </a:r>
            <a:r>
              <a:rPr lang="en-US" altLang="en-US" sz="2200" b="1" dirty="0">
                <a:latin typeface="Courier New" pitchFamily="49" charset="0"/>
              </a:rPr>
              <a:t>(input);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    </a:t>
            </a:r>
            <a:r>
              <a:rPr lang="en-US" altLang="en-US" sz="2200" dirty="0" err="1">
                <a:latin typeface="Courier New" pitchFamily="49" charset="0"/>
              </a:rPr>
              <a:t>System.out.println</a:t>
            </a:r>
            <a:r>
              <a:rPr lang="en-US" altLang="en-US" sz="2200" dirty="0">
                <a:latin typeface="Courier New" pitchFamily="49" charset="0"/>
              </a:rPr>
              <a:t>(line);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>
              <a:latin typeface="Courier New" pitchFamily="49" charset="0"/>
            </a:endParaRPr>
          </a:p>
          <a:p>
            <a:pPr lvl="1"/>
            <a:r>
              <a:rPr lang="en-US" altLang="en-US" dirty="0"/>
              <a:t>Where is the base case?</a:t>
            </a:r>
          </a:p>
        </p:txBody>
      </p:sp>
    </p:spTree>
    <p:extLst>
      <p:ext uri="{BB962C8B-B14F-4D97-AF65-F5344CB8AC3E}">
        <p14:creationId xmlns:p14="http://schemas.microsoft.com/office/powerpoint/2010/main" val="234110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43200"/>
            <a:ext cx="236378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6088063" y="5348288"/>
            <a:ext cx="922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output: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381000" y="5348288"/>
            <a:ext cx="1144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itchFamily="34" charset="0"/>
              </a:rPr>
              <a:t>input file: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81000" y="5727700"/>
            <a:ext cx="265112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Roses are red,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Violets are blue.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All my base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Are belong to you.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6035675" y="5727700"/>
            <a:ext cx="265112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Are belong to you.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All my base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Violets are blue.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Roses are red,</a:t>
            </a:r>
          </a:p>
        </p:txBody>
      </p:sp>
      <p:sp>
        <p:nvSpPr>
          <p:cNvPr id="39424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30018"/>
            <a:ext cx="7620000" cy="1143000"/>
          </a:xfrm>
        </p:spPr>
        <p:txBody>
          <a:bodyPr/>
          <a:lstStyle/>
          <a:p>
            <a:r>
              <a:rPr lang="en-US" altLang="en-US" dirty="0"/>
              <a:t>Tracing our algorithm</a:t>
            </a:r>
          </a:p>
        </p:txBody>
      </p:sp>
      <p:sp>
        <p:nvSpPr>
          <p:cNvPr id="3942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620000" cy="5486400"/>
          </a:xfrm>
        </p:spPr>
        <p:txBody>
          <a:bodyPr/>
          <a:lstStyle/>
          <a:p>
            <a:r>
              <a:rPr lang="en-US" altLang="en-US" b="1" dirty="0"/>
              <a:t>call stack</a:t>
            </a:r>
            <a:r>
              <a:rPr lang="en-US" altLang="en-US" dirty="0"/>
              <a:t>: The method invocations running at any one time.</a:t>
            </a:r>
          </a:p>
          <a:p>
            <a:pPr lvl="1"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reverseLines</a:t>
            </a:r>
            <a:r>
              <a:rPr lang="en-US" altLang="en-US" dirty="0">
                <a:latin typeface="Courier New" pitchFamily="49" charset="0"/>
              </a:rPr>
              <a:t>(new Scanner("poem.txt"));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76200" y="2286000"/>
            <a:ext cx="8991600" cy="1657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public static void </a:t>
            </a:r>
            <a:r>
              <a:rPr lang="en-US" altLang="en-US" dirty="0" err="1">
                <a:latin typeface="Courier New" pitchFamily="49" charset="0"/>
              </a:rPr>
              <a:t>reverseLines</a:t>
            </a:r>
            <a:r>
              <a:rPr lang="en-US" altLang="en-US" dirty="0">
                <a:latin typeface="Courier New" pitchFamily="49" charset="0"/>
              </a:rPr>
              <a:t>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    if (</a:t>
            </a:r>
            <a:r>
              <a:rPr lang="en-US" altLang="en-US" dirty="0" err="1">
                <a:latin typeface="Courier New" pitchFamily="49" charset="0"/>
              </a:rPr>
              <a:t>input.hasNextLine</a:t>
            </a:r>
            <a:r>
              <a:rPr lang="en-US" altLang="en-US" dirty="0">
                <a:latin typeface="Courier New" pitchFamily="49" charset="0"/>
              </a:rPr>
              <a:t>())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        String line = </a:t>
            </a:r>
            <a:r>
              <a:rPr lang="en-US" altLang="en-US" dirty="0" err="1">
                <a:latin typeface="Courier New" pitchFamily="49" charset="0"/>
              </a:rPr>
              <a:t>input.nextLine</a:t>
            </a:r>
            <a:r>
              <a:rPr lang="en-US" altLang="en-US" dirty="0">
                <a:latin typeface="Courier New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// "Roses are red,"</a:t>
            </a:r>
          </a:p>
          <a:p>
            <a:pPr algn="l">
              <a:lnSpc>
                <a:spcPct val="80000"/>
              </a:lnSpc>
            </a:pPr>
            <a:r>
              <a:rPr lang="en-US" altLang="en-US" b="1" dirty="0">
                <a:latin typeface="Courier New" pitchFamily="49" charset="0"/>
              </a:rPr>
              <a:t>        </a:t>
            </a:r>
            <a:r>
              <a:rPr lang="en-US" altLang="en-US" b="1" dirty="0" err="1">
                <a:latin typeface="Courier New" pitchFamily="49" charset="0"/>
              </a:rPr>
              <a:t>reverseLines</a:t>
            </a:r>
            <a:r>
              <a:rPr lang="en-US" altLang="en-US" b="1" dirty="0">
                <a:latin typeface="Courier New" pitchFamily="49" charset="0"/>
              </a:rPr>
              <a:t>(input);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        </a:t>
            </a:r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>
                <a:latin typeface="Courier New" pitchFamily="49" charset="0"/>
              </a:rPr>
              <a:t>(line);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} 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76200" y="2895600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public static void </a:t>
            </a:r>
            <a:r>
              <a:rPr lang="en-US" altLang="en-US" dirty="0" err="1">
                <a:latin typeface="Courier New" pitchFamily="49" charset="0"/>
              </a:rPr>
              <a:t>reverseLines</a:t>
            </a:r>
            <a:r>
              <a:rPr lang="en-US" altLang="en-US" dirty="0">
                <a:latin typeface="Courier New" pitchFamily="49" charset="0"/>
              </a:rPr>
              <a:t>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    if (</a:t>
            </a:r>
            <a:r>
              <a:rPr lang="en-US" altLang="en-US" dirty="0" err="1">
                <a:latin typeface="Courier New" pitchFamily="49" charset="0"/>
              </a:rPr>
              <a:t>input.hasNextLine</a:t>
            </a:r>
            <a:r>
              <a:rPr lang="en-US" altLang="en-US" dirty="0">
                <a:latin typeface="Courier New" pitchFamily="49" charset="0"/>
              </a:rPr>
              <a:t>()) {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        String line = </a:t>
            </a:r>
            <a:r>
              <a:rPr lang="en-US" altLang="en-US" dirty="0" err="1">
                <a:latin typeface="Courier New" pitchFamily="49" charset="0"/>
              </a:rPr>
              <a:t>input.nextLine</a:t>
            </a:r>
            <a:r>
              <a:rPr lang="en-US" altLang="en-US" dirty="0">
                <a:latin typeface="Courier New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itchFamily="49" charset="0"/>
              </a:rPr>
              <a:t>// "Violets are blue."</a:t>
            </a:r>
          </a:p>
          <a:p>
            <a:pPr algn="l">
              <a:lnSpc>
                <a:spcPct val="80000"/>
              </a:lnSpc>
            </a:pPr>
            <a:r>
              <a:rPr lang="en-US" altLang="en-US" b="1" dirty="0">
                <a:latin typeface="Courier New" pitchFamily="49" charset="0"/>
              </a:rPr>
              <a:t>        </a:t>
            </a:r>
            <a:r>
              <a:rPr lang="en-US" altLang="en-US" b="1" dirty="0" err="1">
                <a:latin typeface="Courier New" pitchFamily="49" charset="0"/>
              </a:rPr>
              <a:t>reverseLines</a:t>
            </a:r>
            <a:r>
              <a:rPr lang="en-US" altLang="en-US" b="1" dirty="0">
                <a:latin typeface="Courier New" pitchFamily="49" charset="0"/>
              </a:rPr>
              <a:t>(input);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        </a:t>
            </a:r>
            <a:r>
              <a:rPr lang="en-US" altLang="en-US" dirty="0" err="1">
                <a:latin typeface="Courier New" pitchFamily="49" charset="0"/>
              </a:rPr>
              <a:t>System.out.println</a:t>
            </a:r>
            <a:r>
              <a:rPr lang="en-US" altLang="en-US" dirty="0">
                <a:latin typeface="Courier New" pitchFamily="49" charset="0"/>
              </a:rPr>
              <a:t>(line);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 dirty="0">
                <a:latin typeface="Courier New" pitchFamily="49" charset="0"/>
              </a:rPr>
              <a:t>}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76200" y="3470275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public static void reverseLines(Scanner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if (input.hasNextLine()) {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    String line = input.nextLine();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"All my base"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Courier New" pitchFamily="49" charset="0"/>
              </a:rPr>
              <a:t>        reverseLines(input);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    System.out.println(line);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}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76200" y="4079875"/>
            <a:ext cx="8991600" cy="163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public static void reverseLines(Scanner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if (input.hasNextLine()) {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    String line = input.nextLine();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"Are belong to you."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Courier New" pitchFamily="49" charset="0"/>
              </a:rPr>
              <a:t>        reverseLines(input);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    System.out.println(line);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}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76200" y="4670425"/>
            <a:ext cx="89916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public static void reverseLines(Scanner input) {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if (input.hasNextLine()) {   </a:t>
            </a:r>
            <a:r>
              <a:rPr lang="en-US" altLang="en-US" b="1">
                <a:solidFill>
                  <a:srgbClr val="008000"/>
                </a:solidFill>
                <a:latin typeface="Courier New" pitchFamily="49" charset="0"/>
              </a:rPr>
              <a:t>// false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    ...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    }</a:t>
            </a:r>
          </a:p>
          <a:p>
            <a:pPr algn="l">
              <a:lnSpc>
                <a:spcPct val="80000"/>
              </a:lnSpc>
            </a:pPr>
            <a:r>
              <a:rPr lang="en-US" altLang="en-US">
                <a:latin typeface="Courier New" pitchFamily="49" charset="0"/>
              </a:rPr>
              <a:t>}</a:t>
            </a:r>
          </a:p>
        </p:txBody>
      </p:sp>
      <p:sp>
        <p:nvSpPr>
          <p:cNvPr id="394254" name="Line 14"/>
          <p:cNvSpPr>
            <a:spLocks noChangeShapeType="1"/>
          </p:cNvSpPr>
          <p:nvPr/>
        </p:nvSpPr>
        <p:spPr bwMode="auto">
          <a:xfrm>
            <a:off x="76200" y="5867400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4.44444E-6 L 3.46945E-18 0.03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0.03333 L 3.46945E-18 0.0666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0.06666 L 3.46945E-18 0.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9" grpId="0" animBg="1"/>
      <p:bldP spid="394249" grpId="1" animBg="1"/>
      <p:bldP spid="394250" grpId="0" animBg="1"/>
      <p:bldP spid="394250" grpId="1" animBg="1"/>
      <p:bldP spid="394251" grpId="0" animBg="1"/>
      <p:bldP spid="394251" grpId="1" animBg="1"/>
      <p:bldP spid="394252" grpId="0" animBg="1"/>
      <p:bldP spid="394252" grpId="1" animBg="1"/>
      <p:bldP spid="394253" grpId="0" animBg="1"/>
      <p:bldP spid="394253" grpId="1" animBg="1"/>
      <p:bldP spid="394254" grpId="0" animBg="1"/>
      <p:bldP spid="394254" grpId="1" animBg="1"/>
      <p:bldP spid="394254" grpId="2" animBg="1"/>
      <p:bldP spid="394254" grpId="3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3365</TotalTime>
  <Words>884</Words>
  <Application>Microsoft Office PowerPoint</Application>
  <PresentationFormat>On-screen Show (4:3)</PresentationFormat>
  <Paragraphs>165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Tahoma</vt:lpstr>
      <vt:lpstr>Verdana</vt:lpstr>
      <vt:lpstr>Adjacency</vt:lpstr>
      <vt:lpstr>Building Java Programs Chapter 12</vt:lpstr>
      <vt:lpstr>Exercise</vt:lpstr>
      <vt:lpstr>Case analysis</vt:lpstr>
      <vt:lpstr>printBinary solution</vt:lpstr>
      <vt:lpstr>printBinary solution 2</vt:lpstr>
      <vt:lpstr>Exercise</vt:lpstr>
      <vt:lpstr>Reversal pseudocode</vt:lpstr>
      <vt:lpstr>Reversal solution</vt:lpstr>
      <vt:lpstr>Tracing our algorithm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Seunghye Jang</cp:lastModifiedBy>
  <cp:revision>259</cp:revision>
  <dcterms:created xsi:type="dcterms:W3CDTF">2008-06-28T20:57:21Z</dcterms:created>
  <dcterms:modified xsi:type="dcterms:W3CDTF">2023-02-01T03:16:07Z</dcterms:modified>
</cp:coreProperties>
</file>