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345" r:id="rId3"/>
    <p:sldId id="352" r:id="rId4"/>
    <p:sldId id="310" r:id="rId5"/>
    <p:sldId id="329" r:id="rId6"/>
    <p:sldId id="362" r:id="rId7"/>
    <p:sldId id="331" r:id="rId8"/>
    <p:sldId id="359" r:id="rId9"/>
    <p:sldId id="351" r:id="rId10"/>
    <p:sldId id="332" r:id="rId11"/>
    <p:sldId id="333" r:id="rId12"/>
    <p:sldId id="355" r:id="rId13"/>
    <p:sldId id="353" r:id="rId14"/>
    <p:sldId id="354" r:id="rId15"/>
    <p:sldId id="356" r:id="rId16"/>
    <p:sldId id="357" r:id="rId17"/>
    <p:sldId id="358" r:id="rId18"/>
    <p:sldId id="361" r:id="rId19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00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C0705E-050F-45C0-AF97-C87BA1560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>
          <a:xfrm>
            <a:off x="82296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998386AB-805C-408A-8B69-3A3662B085DE}" type="slidenum">
              <a:rPr lang="en-US" alt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Building Java Programs</a:t>
            </a:r>
            <a:br>
              <a:rPr lang="en-US" altLang="en-US" smtClean="0"/>
            </a:br>
            <a:r>
              <a:rPr lang="en-US" altLang="en-US" smtClean="0"/>
              <a:t>Chapter 11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Java Collections Framework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Copyright (c) Pearson 2013.</a:t>
            </a:r>
            <a:br>
              <a:rPr lang="en-US" altLang="en-US" smtClean="0"/>
            </a:br>
            <a:r>
              <a:rPr lang="en-US" altLang="en-US" smtClean="0"/>
              <a:t>All rights reserved.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Map</a:t>
            </a:r>
            <a:r>
              <a:rPr lang="en-US" altLang="en-US"/>
              <a:t> methods</a:t>
            </a:r>
          </a:p>
        </p:txBody>
      </p:sp>
      <p:graphicFrame>
        <p:nvGraphicFramePr>
          <p:cNvPr id="28777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62484"/>
              </p:ext>
            </p:extLst>
          </p:nvPr>
        </p:nvGraphicFramePr>
        <p:xfrm>
          <a:off x="152400" y="1905000"/>
          <a:ext cx="8888413" cy="2286000"/>
        </p:xfrm>
        <a:graphic>
          <a:graphicData uri="http://schemas.openxmlformats.org/drawingml/2006/table">
            <a:tbl>
              <a:tblPr/>
              <a:tblGrid>
                <a:gridCol w="2362200"/>
                <a:gridCol w="6526213"/>
              </a:tblGrid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keySet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a set of all keys in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a collection of all values in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map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adds all key/value pairs from the given map to this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map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if given map has the same mappings as this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maps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A map allows you to get from one half of a pair to the other.</a:t>
            </a:r>
          </a:p>
          <a:p>
            <a:pPr lvl="1"/>
            <a:r>
              <a:rPr lang="en-US" altLang="en-US"/>
              <a:t>Remembers one piece of information about every index (key).</a:t>
            </a:r>
            <a:endParaRPr lang="en-US" altLang="en-US" i="1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/>
            <a:r>
              <a:rPr lang="en-US" altLang="en-US"/>
              <a:t>Later, we can supply only the key and get back the related value:</a:t>
            </a:r>
          </a:p>
          <a:p>
            <a:pPr lvl="2">
              <a:buFontTx/>
              <a:buNone/>
            </a:pPr>
            <a:r>
              <a:rPr lang="en-US" altLang="en-US" i="1"/>
              <a:t>	</a:t>
            </a:r>
            <a:r>
              <a:rPr lang="en-US" altLang="en-US"/>
              <a:t>Allows us to ask: </a:t>
            </a:r>
            <a:r>
              <a:rPr lang="en-US" altLang="en-US" i="1"/>
              <a:t>What is Marty's phone number?</a:t>
            </a:r>
          </a:p>
        </p:txBody>
      </p:sp>
      <p:sp>
        <p:nvSpPr>
          <p:cNvPr id="288772" name="Oval 4"/>
          <p:cNvSpPr>
            <a:spLocks noChangeArrowheads="1"/>
          </p:cNvSpPr>
          <p:nvPr/>
        </p:nvSpPr>
        <p:spPr bwMode="auto">
          <a:xfrm>
            <a:off x="5181600" y="518160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Map</a:t>
            </a:r>
          </a:p>
        </p:txBody>
      </p:sp>
      <p:sp>
        <p:nvSpPr>
          <p:cNvPr id="288773" name="Line 5"/>
          <p:cNvSpPr>
            <a:spLocks noChangeShapeType="1"/>
          </p:cNvSpPr>
          <p:nvPr/>
        </p:nvSpPr>
        <p:spPr bwMode="auto">
          <a:xfrm>
            <a:off x="3200400" y="54514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3200400" y="5417212"/>
            <a:ext cx="18389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get("Marty")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3111370" y="5911334"/>
            <a:ext cx="2114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"206-685-2181"</a:t>
            </a:r>
          </a:p>
        </p:txBody>
      </p:sp>
      <p:sp>
        <p:nvSpPr>
          <p:cNvPr id="288776" name="Oval 8"/>
          <p:cNvSpPr>
            <a:spLocks noChangeArrowheads="1"/>
          </p:cNvSpPr>
          <p:nvPr/>
        </p:nvSpPr>
        <p:spPr bwMode="auto">
          <a:xfrm>
            <a:off x="5258378" y="3006692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Map</a:t>
            </a:r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1066800" y="3124200"/>
            <a:ext cx="40830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838200" y="3140727"/>
            <a:ext cx="40446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  key      value</a:t>
            </a:r>
          </a:p>
          <a:p>
            <a:pPr algn="l"/>
            <a:r>
              <a:rPr lang="en-US" altLang="en-US">
                <a:latin typeface="Courier New" pitchFamily="49" charset="0"/>
              </a:rPr>
              <a:t>put("Marty", "206-685-2181")</a:t>
            </a:r>
          </a:p>
        </p:txBody>
      </p:sp>
      <p:sp>
        <p:nvSpPr>
          <p:cNvPr id="288779" name="Line 11"/>
          <p:cNvSpPr>
            <a:spLocks noChangeShapeType="1"/>
          </p:cNvSpPr>
          <p:nvPr/>
        </p:nvSpPr>
        <p:spPr bwMode="auto">
          <a:xfrm>
            <a:off x="3200400" y="58054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keySet and values</a:t>
            </a:r>
            <a:endParaRPr lang="en-US" alt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keySet</a:t>
            </a:r>
            <a:r>
              <a:rPr lang="en-US" altLang="en-US" dirty="0" smtClean="0"/>
              <a:t> method returns a Set of all keys in the map</a:t>
            </a:r>
          </a:p>
          <a:p>
            <a:pPr lvl="1"/>
            <a:r>
              <a:rPr lang="en-US" altLang="en-US" dirty="0" smtClean="0"/>
              <a:t>can loop over the keys in a </a:t>
            </a:r>
            <a:r>
              <a:rPr lang="en-US" altLang="en-US" dirty="0" err="1" smtClean="0"/>
              <a:t>foreach</a:t>
            </a:r>
            <a:r>
              <a:rPr lang="en-US" altLang="en-US" dirty="0" smtClean="0"/>
              <a:t> loop</a:t>
            </a:r>
          </a:p>
          <a:p>
            <a:pPr lvl="1"/>
            <a:r>
              <a:rPr lang="en-US" altLang="en-US" dirty="0" smtClean="0"/>
              <a:t>can get each key's associated value by calling get on the map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values method returns a collection of all values in the map</a:t>
            </a:r>
          </a:p>
          <a:p>
            <a:pPr lvl="1"/>
            <a:r>
              <a:rPr lang="en-US" altLang="en-US" dirty="0" smtClean="0"/>
              <a:t>can loop over the values in a for/each loop</a:t>
            </a:r>
          </a:p>
          <a:p>
            <a:pPr lvl="1"/>
            <a:r>
              <a:rPr lang="en-US" altLang="en-US" dirty="0" smtClean="0"/>
              <a:t>no easy way to get from a value to its associated key(s)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126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go through a map.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Map&lt;String, Integer&gt; ages = new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Integer&gt;();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ages.put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("Marty", 19);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ages.put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("Geneva", 2);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ages.put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("Vicki", 57);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(String name :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ages.keySet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ages.get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+ " -&gt; " + age);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go change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Map&lt;String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Integer&gt; ages = new </a:t>
            </a: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Integer&gt;();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ages.put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("Marty", 19);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ages.put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("Geneva", 2);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ages.put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("Vicki", 57);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do we add 10 to all the ages?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name : </a:t>
            </a:r>
            <a:r>
              <a:rPr lang="en-US" alt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ages.keySet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en-US" sz="18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ages.put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ages.get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 + 10);</a:t>
            </a:r>
            <a:endParaRPr lang="en-US" altLang="en-US" sz="18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Problem: opposite mapping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0010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It is legal to have a map of sets, a list of lists, etc.</a:t>
            </a:r>
          </a:p>
          <a:p>
            <a:pPr lvl="1"/>
            <a:endParaRPr lang="en-US" altLang="en-US" sz="1200" dirty="0"/>
          </a:p>
          <a:p>
            <a:r>
              <a:rPr lang="en-US" altLang="en-US" dirty="0"/>
              <a:t>Suppose we want to keep track of each </a:t>
            </a:r>
            <a:r>
              <a:rPr lang="en-US" altLang="en-US" dirty="0" smtClean="0"/>
              <a:t>students </a:t>
            </a:r>
            <a:r>
              <a:rPr lang="en-US" altLang="en-US" dirty="0"/>
              <a:t>GPA by name.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7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Map&lt;</a:t>
            </a:r>
            <a:r>
              <a:rPr lang="en-US" altLang="en-US" sz="1800" b="1" dirty="0">
                <a:latin typeface="Courier New" pitchFamily="49" charset="0"/>
              </a:rPr>
              <a:t>String, Double</a:t>
            </a:r>
            <a:r>
              <a:rPr lang="en-US" altLang="en-US" sz="2000" b="1" dirty="0">
                <a:latin typeface="Courier New" pitchFamily="49" charset="0"/>
              </a:rPr>
              <a:t>&gt; </a:t>
            </a:r>
            <a:r>
              <a:rPr lang="en-US" altLang="en-US" sz="2000" b="1" dirty="0" err="1" smtClean="0">
                <a:latin typeface="Courier New" pitchFamily="49" charset="0"/>
              </a:rPr>
              <a:t>stuGpa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= new </a:t>
            </a:r>
            <a:r>
              <a:rPr lang="en-US" altLang="en-US" sz="2000" b="1" dirty="0" err="1">
                <a:latin typeface="Courier New" pitchFamily="49" charset="0"/>
              </a:rPr>
              <a:t>HashMap</a:t>
            </a:r>
            <a:r>
              <a:rPr lang="en-US" altLang="en-US" sz="2000" b="1" dirty="0">
                <a:latin typeface="Courier New" pitchFamily="49" charset="0"/>
              </a:rPr>
              <a:t>&lt;</a:t>
            </a:r>
            <a:r>
              <a:rPr lang="en-US" altLang="en-US" sz="1800" b="1" dirty="0">
                <a:latin typeface="Courier New" pitchFamily="49" charset="0"/>
              </a:rPr>
              <a:t>String, Double</a:t>
            </a:r>
            <a:r>
              <a:rPr lang="en-US" altLang="en-US" sz="2000" b="1" dirty="0">
                <a:latin typeface="Courier New" pitchFamily="49" charset="0"/>
              </a:rPr>
              <a:t>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stuGpa.put</a:t>
            </a:r>
            <a:r>
              <a:rPr lang="en-US" altLang="en-US" sz="2000" dirty="0">
                <a:latin typeface="Courier New" pitchFamily="49" charset="0"/>
              </a:rPr>
              <a:t>("Jared", 3.6);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("</a:t>
            </a:r>
            <a:r>
              <a:rPr lang="en-US" altLang="en-US" sz="2000" dirty="0">
                <a:latin typeface="Courier New" pitchFamily="49" charset="0"/>
              </a:rPr>
              <a:t>Alyssa", 4.0);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("</a:t>
            </a:r>
            <a:r>
              <a:rPr lang="en-US" altLang="en-US" sz="2000" dirty="0">
                <a:latin typeface="Courier New" pitchFamily="49" charset="0"/>
              </a:rPr>
              <a:t>Steve", 2.9);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("</a:t>
            </a:r>
            <a:r>
              <a:rPr lang="en-US" altLang="en-US" sz="2000" dirty="0">
                <a:latin typeface="Courier New" pitchFamily="49" charset="0"/>
              </a:rPr>
              <a:t>Stef", 3.6);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("</a:t>
            </a:r>
            <a:r>
              <a:rPr lang="en-US" altLang="en-US" sz="2000" dirty="0">
                <a:latin typeface="Courier New" pitchFamily="49" charset="0"/>
              </a:rPr>
              <a:t>Rob", 2.9);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("Jared's GPA is " +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                   </a:t>
            </a:r>
            <a:r>
              <a:rPr lang="en-US" altLang="en-US" dirty="0" err="1" smtClean="0">
                <a:latin typeface="Courier New" pitchFamily="49" charset="0"/>
              </a:rPr>
              <a:t>stuGpa.get</a:t>
            </a:r>
            <a:r>
              <a:rPr lang="en-US" altLang="en-US" sz="2000" b="1" dirty="0" smtClean="0">
                <a:latin typeface="Courier New" pitchFamily="49" charset="0"/>
              </a:rPr>
              <a:t>("</a:t>
            </a:r>
            <a:r>
              <a:rPr lang="en-US" altLang="en-US" sz="2000" b="1" dirty="0">
                <a:latin typeface="Courier New" pitchFamily="49" charset="0"/>
              </a:rPr>
              <a:t>Jared")</a:t>
            </a:r>
            <a:r>
              <a:rPr lang="en-US" altLang="en-US" sz="2000" dirty="0">
                <a:latin typeface="Courier New" pitchFamily="49" charset="0"/>
              </a:rPr>
              <a:t>);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3.6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dirty="0"/>
              <a:t>This doesn't let us easily ask which </a:t>
            </a:r>
            <a:r>
              <a:rPr lang="en-US" altLang="en-US" dirty="0" smtClean="0"/>
              <a:t>students </a:t>
            </a:r>
            <a:r>
              <a:rPr lang="en-US" altLang="en-US" dirty="0"/>
              <a:t>got a given GPA.</a:t>
            </a:r>
          </a:p>
          <a:p>
            <a:pPr lvl="1"/>
            <a:r>
              <a:rPr lang="en-US" altLang="en-US" dirty="0"/>
              <a:t>How would we structure a map for that?</a:t>
            </a:r>
          </a:p>
        </p:txBody>
      </p:sp>
    </p:spTree>
    <p:extLst>
      <p:ext uri="{BB962C8B-B14F-4D97-AF65-F5344CB8AC3E}">
        <p14:creationId xmlns:p14="http://schemas.microsoft.com/office/powerpoint/2010/main" val="4472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Reversing a map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We can reverse the mapping to be from GPAs to names.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7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Map&lt;</a:t>
            </a:r>
            <a:r>
              <a:rPr lang="en-US" altLang="en-US" sz="1800" dirty="0">
                <a:latin typeface="Courier New" pitchFamily="49" charset="0"/>
              </a:rPr>
              <a:t>Double, String</a:t>
            </a:r>
            <a:r>
              <a:rPr lang="en-US" altLang="en-US" sz="2000" dirty="0">
                <a:latin typeface="Courier New" pitchFamily="49" charset="0"/>
              </a:rPr>
              <a:t>&gt; </a:t>
            </a:r>
            <a:r>
              <a:rPr lang="en-US" altLang="en-US" sz="2000" dirty="0" err="1">
                <a:latin typeface="Courier New" pitchFamily="49" charset="0"/>
              </a:rPr>
              <a:t>taGpa</a:t>
            </a:r>
            <a:r>
              <a:rPr lang="en-US" altLang="en-US" sz="2000" dirty="0">
                <a:latin typeface="Courier New" pitchFamily="49" charset="0"/>
              </a:rPr>
              <a:t> = new </a:t>
            </a:r>
            <a:r>
              <a:rPr lang="en-US" altLang="en-US" sz="2000" dirty="0" err="1">
                <a:latin typeface="Courier New" pitchFamily="49" charset="0"/>
              </a:rPr>
              <a:t>HashMap</a:t>
            </a:r>
            <a:r>
              <a:rPr lang="en-US" altLang="en-US" sz="2000" dirty="0">
                <a:latin typeface="Courier New" pitchFamily="49" charset="0"/>
              </a:rPr>
              <a:t>&lt;</a:t>
            </a:r>
            <a:r>
              <a:rPr lang="en-US" altLang="en-US" sz="1800" dirty="0">
                <a:latin typeface="Courier New" pitchFamily="49" charset="0"/>
              </a:rPr>
              <a:t>Double, String</a:t>
            </a:r>
            <a:r>
              <a:rPr lang="en-US" altLang="en-US" sz="2000" dirty="0">
                <a:latin typeface="Courier New" pitchFamily="49" charset="0"/>
              </a:rPr>
              <a:t>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(3.6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>
                <a:latin typeface="Courier New" pitchFamily="49" charset="0"/>
              </a:rPr>
              <a:t>"Jared");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(4.0</a:t>
            </a:r>
            <a:r>
              <a:rPr lang="en-US" altLang="en-US" sz="2000" dirty="0">
                <a:latin typeface="Courier New" pitchFamily="49" charset="0"/>
              </a:rPr>
              <a:t>, "Alyssa");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(2.9</a:t>
            </a:r>
            <a:r>
              <a:rPr lang="en-US" altLang="en-US" sz="2000" dirty="0">
                <a:latin typeface="Courier New" pitchFamily="49" charset="0"/>
              </a:rPr>
              <a:t>, "Steve");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(3.6</a:t>
            </a:r>
            <a:r>
              <a:rPr lang="en-US" altLang="en-US" sz="2000" dirty="0">
                <a:latin typeface="Courier New" pitchFamily="49" charset="0"/>
              </a:rPr>
              <a:t>, "Stef");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(2.9</a:t>
            </a:r>
            <a:r>
              <a:rPr lang="en-US" altLang="en-US" sz="2000" dirty="0">
                <a:latin typeface="Courier New" pitchFamily="49" charset="0"/>
              </a:rPr>
              <a:t>, "Rob");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("Who got a 3.6? " +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		 </a:t>
            </a:r>
            <a:r>
              <a:rPr lang="en-US" altLang="en-US" dirty="0" err="1" smtClean="0">
                <a:latin typeface="Courier New" pitchFamily="49" charset="0"/>
              </a:rPr>
              <a:t>stuGpa.get</a:t>
            </a:r>
            <a:r>
              <a:rPr lang="en-US" altLang="en-US" dirty="0" smtClean="0">
                <a:latin typeface="Courier New" pitchFamily="49" charset="0"/>
              </a:rPr>
              <a:t>(3.6</a:t>
            </a:r>
            <a:r>
              <a:rPr lang="en-US" altLang="en-US" sz="2000" dirty="0">
                <a:latin typeface="Courier New" pitchFamily="49" charset="0"/>
              </a:rPr>
              <a:t>));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???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dirty="0"/>
              <a:t>What's wrong with this solution?</a:t>
            </a:r>
          </a:p>
          <a:p>
            <a:pPr lvl="1"/>
            <a:r>
              <a:rPr lang="en-US" altLang="en-US" dirty="0"/>
              <a:t>More than one TA can have the same GPA.</a:t>
            </a:r>
          </a:p>
          <a:p>
            <a:pPr lvl="1"/>
            <a:r>
              <a:rPr lang="en-US" altLang="en-US" dirty="0"/>
              <a:t>The map will store only the last mapping we add.</a:t>
            </a:r>
          </a:p>
        </p:txBody>
      </p:sp>
    </p:spTree>
    <p:extLst>
      <p:ext uri="{BB962C8B-B14F-4D97-AF65-F5344CB8AC3E}">
        <p14:creationId xmlns:p14="http://schemas.microsoft.com/office/powerpoint/2010/main" val="269929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 map reversal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Really each GPA maps to a </a:t>
            </a:r>
            <a:r>
              <a:rPr lang="en-US" altLang="en-US" i="1" dirty="0"/>
              <a:t>collection  </a:t>
            </a:r>
            <a:r>
              <a:rPr lang="en-US" altLang="en-US" dirty="0"/>
              <a:t>of people.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7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Map&lt;Double,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Set&lt;String&gt;</a:t>
            </a:r>
            <a:r>
              <a:rPr lang="en-US" altLang="en-US" sz="2000" dirty="0">
                <a:latin typeface="Courier New" pitchFamily="49" charset="0"/>
              </a:rPr>
              <a:t>&gt; </a:t>
            </a:r>
            <a:r>
              <a:rPr lang="en-US" altLang="en-US" sz="2000" dirty="0" err="1">
                <a:latin typeface="Courier New" pitchFamily="49" charset="0"/>
              </a:rPr>
              <a:t>taGpa</a:t>
            </a:r>
            <a:r>
              <a:rPr lang="en-US" altLang="en-US" sz="2000" dirty="0">
                <a:latin typeface="Courier New" pitchFamily="49" charset="0"/>
              </a:rPr>
              <a:t> =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new </a:t>
            </a:r>
            <a:r>
              <a:rPr lang="en-US" altLang="en-US" sz="2000" dirty="0" err="1">
                <a:latin typeface="Courier New" pitchFamily="49" charset="0"/>
              </a:rPr>
              <a:t>HashMap</a:t>
            </a:r>
            <a:r>
              <a:rPr lang="en-US" altLang="en-US" sz="2000" dirty="0">
                <a:latin typeface="Courier New" pitchFamily="49" charset="0"/>
              </a:rPr>
              <a:t>&lt;Double,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Set&lt;String&gt;</a:t>
            </a:r>
            <a:r>
              <a:rPr lang="en-US" altLang="en-US" sz="2000" dirty="0">
                <a:latin typeface="Courier New" pitchFamily="49" charset="0"/>
              </a:rPr>
              <a:t>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stuGpa.put</a:t>
            </a:r>
            <a:r>
              <a:rPr lang="en-US" altLang="en-US" sz="2000" dirty="0" smtClean="0">
                <a:latin typeface="Courier New" pitchFamily="49" charset="0"/>
              </a:rPr>
              <a:t>(3.6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b="1" dirty="0">
                <a:latin typeface="Courier New" pitchFamily="49" charset="0"/>
              </a:rPr>
              <a:t>new </a:t>
            </a:r>
            <a:r>
              <a:rPr lang="en-US" altLang="en-US" sz="2000" b="1" dirty="0" err="1">
                <a:latin typeface="Courier New" pitchFamily="49" charset="0"/>
              </a:rPr>
              <a:t>TreeSet</a:t>
            </a:r>
            <a:r>
              <a:rPr lang="en-US" altLang="en-US" sz="2000" b="1" dirty="0">
                <a:latin typeface="Courier New" pitchFamily="49" charset="0"/>
              </a:rPr>
              <a:t>&lt;String&gt;()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stuGpa.get</a:t>
            </a:r>
            <a:r>
              <a:rPr lang="en-US" altLang="en-US" dirty="0">
                <a:latin typeface="Courier New" pitchFamily="49" charset="0"/>
              </a:rPr>
              <a:t>(3.6</a:t>
            </a:r>
            <a:r>
              <a:rPr lang="en-US" altLang="en-US" sz="2000" dirty="0">
                <a:latin typeface="Courier New" pitchFamily="49" charset="0"/>
              </a:rPr>
              <a:t>).add("Jared");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(4.0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b="1" dirty="0">
                <a:latin typeface="Courier New" pitchFamily="49" charset="0"/>
              </a:rPr>
              <a:t>new </a:t>
            </a:r>
            <a:r>
              <a:rPr lang="en-US" altLang="en-US" sz="2000" b="1" dirty="0" err="1">
                <a:latin typeface="Courier New" pitchFamily="49" charset="0"/>
              </a:rPr>
              <a:t>TreeSet</a:t>
            </a:r>
            <a:r>
              <a:rPr lang="en-US" altLang="en-US" sz="2000" b="1" dirty="0">
                <a:latin typeface="Courier New" pitchFamily="49" charset="0"/>
              </a:rPr>
              <a:t>&lt;String&gt;()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stuGpa.get</a:t>
            </a:r>
            <a:r>
              <a:rPr lang="en-US" altLang="en-US" dirty="0">
                <a:latin typeface="Courier New" pitchFamily="49" charset="0"/>
              </a:rPr>
              <a:t>(4.0</a:t>
            </a:r>
            <a:r>
              <a:rPr lang="en-US" altLang="en-US" sz="2000" dirty="0">
                <a:latin typeface="Courier New" pitchFamily="49" charset="0"/>
              </a:rPr>
              <a:t>).add("Alyssa");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stuGpa.put</a:t>
            </a:r>
            <a:r>
              <a:rPr lang="en-US" altLang="en-US" dirty="0">
                <a:latin typeface="Courier New" pitchFamily="49" charset="0"/>
              </a:rPr>
              <a:t>(2.9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b="1" dirty="0">
                <a:latin typeface="Courier New" pitchFamily="49" charset="0"/>
              </a:rPr>
              <a:t>new </a:t>
            </a:r>
            <a:r>
              <a:rPr lang="en-US" altLang="en-US" sz="2000" b="1" dirty="0" err="1">
                <a:latin typeface="Courier New" pitchFamily="49" charset="0"/>
              </a:rPr>
              <a:t>TreeSet</a:t>
            </a:r>
            <a:r>
              <a:rPr lang="en-US" altLang="en-US" sz="2000" b="1" dirty="0">
                <a:latin typeface="Courier New" pitchFamily="49" charset="0"/>
              </a:rPr>
              <a:t>&lt;String&gt;()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stuGpa.get</a:t>
            </a:r>
            <a:r>
              <a:rPr lang="en-US" altLang="en-US" dirty="0">
                <a:latin typeface="Courier New" pitchFamily="49" charset="0"/>
              </a:rPr>
              <a:t>(2.9</a:t>
            </a:r>
            <a:r>
              <a:rPr lang="en-US" altLang="en-US" sz="2000" dirty="0">
                <a:latin typeface="Courier New" pitchFamily="49" charset="0"/>
              </a:rPr>
              <a:t>).add("Steve");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stuGpa.get</a:t>
            </a:r>
            <a:r>
              <a:rPr lang="en-US" altLang="en-US" dirty="0">
                <a:latin typeface="Courier New" pitchFamily="49" charset="0"/>
              </a:rPr>
              <a:t>(3.6</a:t>
            </a:r>
            <a:r>
              <a:rPr lang="en-US" altLang="en-US" sz="2000" dirty="0">
                <a:latin typeface="Courier New" pitchFamily="49" charset="0"/>
              </a:rPr>
              <a:t>).add("Stef");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stuGpa.get</a:t>
            </a:r>
            <a:r>
              <a:rPr lang="en-US" altLang="en-US" dirty="0">
                <a:latin typeface="Courier New" pitchFamily="49" charset="0"/>
              </a:rPr>
              <a:t>(2.9</a:t>
            </a:r>
            <a:r>
              <a:rPr lang="en-US" altLang="en-US" sz="2000" dirty="0">
                <a:latin typeface="Courier New" pitchFamily="49" charset="0"/>
              </a:rPr>
              <a:t>).add("Rob");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("Who got a 3.6? " +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       </a:t>
            </a:r>
            <a:r>
              <a:rPr lang="en-US" altLang="en-US" dirty="0" err="1">
                <a:latin typeface="Courier New" pitchFamily="49" charset="0"/>
              </a:rPr>
              <a:t>stuGpa.get</a:t>
            </a:r>
            <a:r>
              <a:rPr lang="en-US" altLang="en-US" dirty="0">
                <a:latin typeface="Courier New" pitchFamily="49" charset="0"/>
              </a:rPr>
              <a:t>(3.6</a:t>
            </a:r>
            <a:r>
              <a:rPr lang="en-US" altLang="en-US" sz="2000" dirty="0">
                <a:latin typeface="Courier New" pitchFamily="49" charset="0"/>
              </a:rPr>
              <a:t>));   </a:t>
            </a:r>
            <a:endParaRPr lang="en-US" altLang="en-US" sz="20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						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[Jared, Stef]</a:t>
            </a: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/>
            <a:r>
              <a:rPr lang="en-US" altLang="en-US" dirty="0"/>
              <a:t>must be careful to initialize the set for a given GPA before adding</a:t>
            </a:r>
          </a:p>
        </p:txBody>
      </p:sp>
    </p:spTree>
    <p:extLst>
      <p:ext uri="{BB962C8B-B14F-4D97-AF65-F5344CB8AC3E}">
        <p14:creationId xmlns:p14="http://schemas.microsoft.com/office/powerpoint/2010/main" val="30043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to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876800"/>
          </a:xfrm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count(List&lt;String&gt;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Map&lt;String, Integer&gt;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countMap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Integer&gt;();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(String x: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countMap.contains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countMap.put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countMap.get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+ 1);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countMap.put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0);	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collections framework</a:t>
            </a:r>
          </a:p>
        </p:txBody>
      </p:sp>
      <p:pic>
        <p:nvPicPr>
          <p:cNvPr id="301059" name="Picture 3" descr="j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1"/>
            <a:ext cx="80010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</a:t>
            </a:r>
            <a:r>
              <a:rPr lang="en-US" dirty="0" smtClean="0"/>
              <a:t> ADT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Maps vs. sets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A set is like a map from elements to </a:t>
            </a:r>
            <a:r>
              <a:rPr lang="en-US" altLang="en-US">
                <a:latin typeface="Courier New" pitchFamily="49" charset="0"/>
              </a:rPr>
              <a:t>boolean</a:t>
            </a:r>
            <a:r>
              <a:rPr lang="en-US" altLang="en-US"/>
              <a:t> values.</a:t>
            </a:r>
          </a:p>
          <a:p>
            <a:pPr lvl="1"/>
            <a:r>
              <a:rPr lang="en-US" altLang="en-US" i="1"/>
              <a:t>Set:  Is "Marty" found in the set? (true/false)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/>
            <a:r>
              <a:rPr lang="en-US" altLang="en-US" i="1"/>
              <a:t>Map:  What is "Marty" 's phone number?</a:t>
            </a:r>
          </a:p>
        </p:txBody>
      </p:sp>
      <p:sp>
        <p:nvSpPr>
          <p:cNvPr id="265220" name="Oval 4"/>
          <p:cNvSpPr>
            <a:spLocks noChangeArrowheads="1"/>
          </p:cNvSpPr>
          <p:nvPr/>
        </p:nvSpPr>
        <p:spPr bwMode="auto">
          <a:xfrm>
            <a:off x="3200400" y="243840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Set</a:t>
            </a:r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>
            <a:off x="17526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898326" y="2473325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"Marty"</a:t>
            </a:r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>
            <a:off x="54864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5896478" y="2478089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true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5831644" y="2935289"/>
            <a:ext cx="873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false</a:t>
            </a:r>
          </a:p>
        </p:txBody>
      </p:sp>
      <p:sp>
        <p:nvSpPr>
          <p:cNvPr id="265227" name="Oval 11"/>
          <p:cNvSpPr>
            <a:spLocks noChangeArrowheads="1"/>
          </p:cNvSpPr>
          <p:nvPr/>
        </p:nvSpPr>
        <p:spPr bwMode="auto">
          <a:xfrm>
            <a:off x="3200400" y="495300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Map</a:t>
            </a:r>
          </a:p>
        </p:txBody>
      </p:sp>
      <p:sp>
        <p:nvSpPr>
          <p:cNvPr id="265228" name="Line 12"/>
          <p:cNvSpPr>
            <a:spLocks noChangeShapeType="1"/>
          </p:cNvSpPr>
          <p:nvPr/>
        </p:nvSpPr>
        <p:spPr bwMode="auto">
          <a:xfrm>
            <a:off x="1752600" y="541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1898326" y="4987925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"Marty"</a:t>
            </a:r>
          </a:p>
        </p:txBody>
      </p:sp>
      <p:sp>
        <p:nvSpPr>
          <p:cNvPr id="265230" name="Line 14"/>
          <p:cNvSpPr>
            <a:spLocks noChangeShapeType="1"/>
          </p:cNvSpPr>
          <p:nvPr/>
        </p:nvSpPr>
        <p:spPr bwMode="auto">
          <a:xfrm>
            <a:off x="5486400" y="5410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5581520" y="4992689"/>
            <a:ext cx="2114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"206-685-2181"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884238"/>
          </a:xfrm>
        </p:spPr>
        <p:txBody>
          <a:bodyPr/>
          <a:lstStyle/>
          <a:p>
            <a:r>
              <a:rPr lang="en-US" altLang="en-US" dirty="0"/>
              <a:t>The Map ADT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7848600" cy="5257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map</a:t>
            </a:r>
            <a:r>
              <a:rPr lang="en-US" altLang="en-US" dirty="0"/>
              <a:t>: Holds a set of unique </a:t>
            </a:r>
            <a:r>
              <a:rPr lang="en-US" altLang="en-US" i="1" dirty="0"/>
              <a:t>keys</a:t>
            </a:r>
            <a:r>
              <a:rPr lang="en-US" altLang="en-US" dirty="0"/>
              <a:t> and a collection of </a:t>
            </a:r>
            <a:r>
              <a:rPr lang="en-US" altLang="en-US" i="1" dirty="0"/>
              <a:t>values</a:t>
            </a:r>
            <a:r>
              <a:rPr lang="en-US" altLang="en-US" dirty="0"/>
              <a:t>, where each key is associated with one value.</a:t>
            </a:r>
          </a:p>
          <a:p>
            <a:pPr lvl="1"/>
            <a:r>
              <a:rPr lang="en-US" altLang="en-US" dirty="0"/>
              <a:t>a.k.a. "dictionary", "associative array", "hash"</a:t>
            </a:r>
          </a:p>
          <a:p>
            <a:pPr lvl="1"/>
            <a:endParaRPr lang="en-US" altLang="en-US" sz="1200" dirty="0"/>
          </a:p>
          <a:p>
            <a:r>
              <a:rPr lang="en-US" altLang="en-US" dirty="0"/>
              <a:t>basic map operations:</a:t>
            </a:r>
          </a:p>
          <a:p>
            <a:pPr lvl="1"/>
            <a:r>
              <a:rPr lang="en-US" altLang="en-US" b="1" dirty="0"/>
              <a:t>put</a:t>
            </a:r>
            <a:r>
              <a:rPr lang="en-US" altLang="en-US" dirty="0"/>
              <a:t>(</a:t>
            </a:r>
            <a:r>
              <a:rPr lang="en-US" altLang="en-US" i="1" dirty="0"/>
              <a:t>key</a:t>
            </a:r>
            <a:r>
              <a:rPr lang="en-US" altLang="en-US" dirty="0"/>
              <a:t>, </a:t>
            </a:r>
            <a:r>
              <a:rPr lang="en-US" altLang="en-US" i="1" dirty="0"/>
              <a:t>value </a:t>
            </a:r>
            <a:r>
              <a:rPr lang="en-US" altLang="en-US" dirty="0"/>
              <a:t>): Adds a </a:t>
            </a:r>
            <a:br>
              <a:rPr lang="en-US" altLang="en-US" dirty="0"/>
            </a:br>
            <a:r>
              <a:rPr lang="en-US" altLang="en-US" dirty="0"/>
              <a:t>mapping from a key to</a:t>
            </a:r>
            <a:br>
              <a:rPr lang="en-US" altLang="en-US" dirty="0"/>
            </a:br>
            <a:r>
              <a:rPr lang="en-US" altLang="en-US" dirty="0"/>
              <a:t>a value.</a:t>
            </a:r>
            <a:br>
              <a:rPr lang="en-US" altLang="en-US" dirty="0"/>
            </a:br>
            <a:endParaRPr lang="en-US" altLang="en-US" sz="800" dirty="0"/>
          </a:p>
          <a:p>
            <a:pPr lvl="1"/>
            <a:r>
              <a:rPr lang="en-US" altLang="en-US" b="1" dirty="0"/>
              <a:t>get</a:t>
            </a:r>
            <a:r>
              <a:rPr lang="en-US" altLang="en-US" dirty="0"/>
              <a:t>(</a:t>
            </a:r>
            <a:r>
              <a:rPr lang="en-US" altLang="en-US" i="1" dirty="0"/>
              <a:t>key </a:t>
            </a:r>
            <a:r>
              <a:rPr lang="en-US" altLang="en-US" dirty="0"/>
              <a:t>): Retrieves the</a:t>
            </a:r>
            <a:br>
              <a:rPr lang="en-US" altLang="en-US" dirty="0"/>
            </a:br>
            <a:r>
              <a:rPr lang="en-US" altLang="en-US" dirty="0"/>
              <a:t>value mapped to the key.</a:t>
            </a:r>
            <a:br>
              <a:rPr lang="en-US" altLang="en-US" dirty="0"/>
            </a:br>
            <a:endParaRPr lang="en-US" altLang="en-US" sz="800" dirty="0"/>
          </a:p>
          <a:p>
            <a:pPr lvl="1"/>
            <a:r>
              <a:rPr lang="en-US" altLang="en-US" b="1" dirty="0"/>
              <a:t>remove</a:t>
            </a:r>
            <a:r>
              <a:rPr lang="en-US" altLang="en-US" dirty="0"/>
              <a:t>(</a:t>
            </a:r>
            <a:r>
              <a:rPr lang="en-US" altLang="en-US" i="1" dirty="0"/>
              <a:t>key </a:t>
            </a:r>
            <a:r>
              <a:rPr lang="en-US" altLang="en-US" dirty="0"/>
              <a:t>): Removes</a:t>
            </a:r>
            <a:br>
              <a:rPr lang="en-US" altLang="en-US" dirty="0"/>
            </a:br>
            <a:r>
              <a:rPr lang="en-US" altLang="en-US" dirty="0"/>
              <a:t>the given key and its</a:t>
            </a:r>
            <a:br>
              <a:rPr lang="en-US" altLang="en-US" dirty="0"/>
            </a:br>
            <a:r>
              <a:rPr lang="en-US" altLang="en-US" dirty="0"/>
              <a:t>mapped value.</a:t>
            </a:r>
          </a:p>
        </p:txBody>
      </p:sp>
      <p:pic>
        <p:nvPicPr>
          <p:cNvPr id="284676" name="Picture 4" descr="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4038600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4155430" y="6186488"/>
            <a:ext cx="49123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myMap.get("Juliet")</a:t>
            </a:r>
            <a:r>
              <a:rPr lang="en-US" altLang="en-US">
                <a:latin typeface="Tahoma" pitchFamily="34" charset="0"/>
              </a:rPr>
              <a:t> returns </a:t>
            </a:r>
            <a:r>
              <a:rPr lang="en-US" altLang="en-US">
                <a:latin typeface="Courier New" pitchFamily="49" charset="0"/>
              </a:rPr>
              <a:t>"Capulet"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visualization of maps.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way to think of a map is a sort of pseudo-array.</a:t>
            </a:r>
          </a:p>
          <a:p>
            <a:pPr lvl="1"/>
            <a:r>
              <a:rPr lang="en-US" dirty="0" smtClean="0"/>
              <a:t>An array where you get to pick both the index and the data inside the array.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Imagine a map where the keys are names and the values are extension numbers.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92850"/>
              </p:ext>
            </p:extLst>
          </p:nvPr>
        </p:nvGraphicFramePr>
        <p:xfrm>
          <a:off x="228600" y="5181600"/>
          <a:ext cx="8610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86"/>
                <a:gridCol w="1230086"/>
                <a:gridCol w="1230086"/>
                <a:gridCol w="1230086"/>
                <a:gridCol w="1230086"/>
                <a:gridCol w="1230086"/>
                <a:gridCol w="1230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2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Map</a:t>
            </a:r>
            <a:r>
              <a:rPr lang="en-US" altLang="en-US"/>
              <a:t> implementation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Java, maps are represented by </a:t>
            </a:r>
            <a:r>
              <a:rPr lang="en-US" altLang="en-US" dirty="0">
                <a:latin typeface="Courier New" pitchFamily="49" charset="0"/>
              </a:rPr>
              <a:t>Map</a:t>
            </a:r>
            <a:r>
              <a:rPr lang="en-US" altLang="en-US" dirty="0"/>
              <a:t> interface in </a:t>
            </a:r>
            <a:r>
              <a:rPr lang="en-US" altLang="en-US" dirty="0" err="1">
                <a:latin typeface="Courier New" pitchFamily="49" charset="0"/>
              </a:rPr>
              <a:t>java.util</a:t>
            </a:r>
            <a:endParaRPr lang="en-US" altLang="en-US" dirty="0">
              <a:latin typeface="Courier New" pitchFamily="49" charset="0"/>
            </a:endParaRPr>
          </a:p>
          <a:p>
            <a:pPr lvl="1"/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dirty="0">
                <a:latin typeface="Courier New" pitchFamily="49" charset="0"/>
              </a:rPr>
              <a:t>Map</a:t>
            </a:r>
            <a:r>
              <a:rPr lang="en-US" altLang="en-US" dirty="0"/>
              <a:t> is implemented by the </a:t>
            </a:r>
            <a:r>
              <a:rPr lang="en-US" altLang="en-US" dirty="0" err="1">
                <a:latin typeface="Courier New" pitchFamily="49" charset="0"/>
              </a:rPr>
              <a:t>HashMap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itchFamily="49" charset="0"/>
              </a:rPr>
              <a:t>TreeMap</a:t>
            </a:r>
            <a:r>
              <a:rPr lang="en-US" altLang="en-US" dirty="0"/>
              <a:t> classes</a:t>
            </a:r>
            <a:endParaRPr lang="en-US" altLang="en-US" dirty="0">
              <a:latin typeface="Courier New" pitchFamily="49" charset="0"/>
            </a:endParaRPr>
          </a:p>
          <a:p>
            <a:pPr lvl="2"/>
            <a:endParaRPr lang="en-US" altLang="en-US" sz="800" dirty="0">
              <a:latin typeface="Courier New" pitchFamily="49" charset="0"/>
            </a:endParaRPr>
          </a:p>
          <a:p>
            <a:pPr lvl="1"/>
            <a:r>
              <a:rPr lang="en-US" altLang="en-US" dirty="0" err="1">
                <a:latin typeface="Courier New" pitchFamily="49" charset="0"/>
              </a:rPr>
              <a:t>HashMap</a:t>
            </a:r>
            <a:r>
              <a:rPr lang="en-US" altLang="en-US" dirty="0"/>
              <a:t>: implemented using an array called a "hash table";</a:t>
            </a:r>
            <a:br>
              <a:rPr lang="en-US" altLang="en-US" dirty="0"/>
            </a:br>
            <a:r>
              <a:rPr lang="en-US" altLang="en-US" dirty="0"/>
              <a:t>extremely fast: </a:t>
            </a:r>
            <a:r>
              <a:rPr lang="en-US" altLang="en-US" b="1" dirty="0"/>
              <a:t>O(1)</a:t>
            </a:r>
            <a:r>
              <a:rPr lang="en-US" altLang="en-US" dirty="0"/>
              <a:t> ; keys are stored in unpredictable order</a:t>
            </a:r>
            <a:br>
              <a:rPr lang="en-US" altLang="en-US" dirty="0"/>
            </a:br>
            <a:endParaRPr lang="en-US" altLang="en-US" sz="800" dirty="0"/>
          </a:p>
          <a:p>
            <a:pPr lvl="1"/>
            <a:r>
              <a:rPr lang="en-US" altLang="en-US" dirty="0" err="1">
                <a:latin typeface="Courier New" pitchFamily="49" charset="0"/>
              </a:rPr>
              <a:t>TreeMap</a:t>
            </a:r>
            <a:r>
              <a:rPr lang="en-US" altLang="en-US" dirty="0"/>
              <a:t>: implemented as a linked "binary tree" structure;</a:t>
            </a:r>
            <a:br>
              <a:rPr lang="en-US" altLang="en-US" dirty="0"/>
            </a:br>
            <a:r>
              <a:rPr lang="en-US" altLang="en-US" dirty="0"/>
              <a:t>very fast: </a:t>
            </a:r>
            <a:r>
              <a:rPr lang="en-US" altLang="en-US" b="1" dirty="0"/>
              <a:t>O(log N)</a:t>
            </a:r>
            <a:r>
              <a:rPr lang="en-US" altLang="en-US" dirty="0"/>
              <a:t> ; keys are stored in sorted order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 map requires 2 type parameters: one for keys, one for values.</a:t>
            </a:r>
          </a:p>
          <a:p>
            <a:pPr marL="274320" lvl="1" indent="0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76800"/>
          </a:xfrm>
        </p:spPr>
        <p:txBody>
          <a:bodyPr/>
          <a:lstStyle/>
          <a:p>
            <a:r>
              <a:rPr lang="en-US" dirty="0" smtClean="0"/>
              <a:t>Creating a map</a:t>
            </a:r>
          </a:p>
          <a:p>
            <a:endParaRPr lang="en-US" dirty="0"/>
          </a:p>
          <a:p>
            <a:pPr marL="0" lvl="1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Map&lt;String, Integer&gt; ages = new </a:t>
            </a: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Integer&gt;();</a:t>
            </a:r>
          </a:p>
          <a:p>
            <a:pPr marL="0" lvl="1" indent="0"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Map&lt;String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Integer&gt;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lvl="1" indent="0">
              <a:buNone/>
            </a:pPr>
            <a:endParaRPr lang="en-US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Map&lt;Integer, Double&gt; grades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&lt;Integer, Double&gt;();</a:t>
            </a:r>
            <a:endParaRPr lang="en-US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Map&lt;String,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patterns =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lvl="1" indent="0">
              <a:buNone/>
            </a:pPr>
            <a:endParaRPr lang="en-US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MyClass2&gt; x = new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lvl="1" indent="0">
              <a:buNone/>
            </a:pP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Map&lt;Integer, Set&lt;Students&gt; &gt; roster =</a:t>
            </a:r>
          </a:p>
          <a:p>
            <a:pPr marL="0" lvl="1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new </a:t>
            </a:r>
            <a:r>
              <a:rPr lang="en-US" altLang="en-US" sz="18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Set&lt;Students&gt;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10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Map</a:t>
            </a:r>
            <a:r>
              <a:rPr lang="en-US" altLang="en-US" dirty="0"/>
              <a:t> methods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413"/>
              </p:ext>
            </p:extLst>
          </p:nvPr>
        </p:nvGraphicFramePr>
        <p:xfrm>
          <a:off x="152400" y="990600"/>
          <a:ext cx="8891588" cy="5669280"/>
        </p:xfrm>
        <a:graphic>
          <a:graphicData uri="http://schemas.openxmlformats.org/drawingml/2006/table">
            <a:tbl>
              <a:tblPr/>
              <a:tblGrid>
                <a:gridCol w="2365375"/>
                <a:gridCol w="6526213"/>
              </a:tblGrid>
              <a:tr h="11887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put(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adds a mapping from the given key to the given value;</a:t>
                      </a:r>
                      <a:b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if the key already exists, replaces its value with the given one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get(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value mapped to the given key (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not found)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containsKey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the map contains a mapping for the given key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removes any existing mapping for the given key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clear()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removes all key/value pairs from the map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number of key/value pairs in the map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isEmpty()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the map's size is 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a string such as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"{a=90, d=60, c=70}"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3385</TotalTime>
  <Words>987</Words>
  <Application>Microsoft Office PowerPoint</Application>
  <PresentationFormat>On-screen Show (4:3)</PresentationFormat>
  <Paragraphs>224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Building Java Programs Chapter 11</vt:lpstr>
      <vt:lpstr>Java collections framework</vt:lpstr>
      <vt:lpstr>MAp ADT</vt:lpstr>
      <vt:lpstr>Maps vs. sets</vt:lpstr>
      <vt:lpstr>The Map ADT</vt:lpstr>
      <vt:lpstr>A visualization of maps.</vt:lpstr>
      <vt:lpstr>Map implementation</vt:lpstr>
      <vt:lpstr>Map Examples</vt:lpstr>
      <vt:lpstr>Map methods</vt:lpstr>
      <vt:lpstr>Map methods</vt:lpstr>
      <vt:lpstr>Using maps</vt:lpstr>
      <vt:lpstr>keySet and values</vt:lpstr>
      <vt:lpstr>How to go through a map.</vt:lpstr>
      <vt:lpstr>How to go change a map</vt:lpstr>
      <vt:lpstr>Problem: opposite mapping</vt:lpstr>
      <vt:lpstr>Reversing a map</vt:lpstr>
      <vt:lpstr>Proper map reversal</vt:lpstr>
      <vt:lpstr>How to count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Michael Wood</cp:lastModifiedBy>
  <cp:revision>248</cp:revision>
  <dcterms:created xsi:type="dcterms:W3CDTF">2008-06-28T20:57:21Z</dcterms:created>
  <dcterms:modified xsi:type="dcterms:W3CDTF">2017-10-10T17:30:21Z</dcterms:modified>
</cp:coreProperties>
</file>