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79" r:id="rId4"/>
    <p:sldId id="280" r:id="rId5"/>
    <p:sldId id="258" r:id="rId6"/>
    <p:sldId id="259" r:id="rId7"/>
    <p:sldId id="281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88" autoAdjust="0"/>
  </p:normalViewPr>
  <p:slideViewPr>
    <p:cSldViewPr>
      <p:cViewPr varScale="1">
        <p:scale>
          <a:sx n="91" d="100"/>
          <a:sy n="91" d="100"/>
        </p:scale>
        <p:origin x="-22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BB96B-3715-4960-AFE0-AA6C68A8025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103C-4048-4828-BB3E-BB11DA7B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Disadvantages include</a:t>
            </a:r>
          </a:p>
          <a:p>
            <a:r>
              <a:rPr lang="en-US" dirty="0" smtClean="0"/>
              <a:t>Set Size,</a:t>
            </a:r>
            <a:r>
              <a:rPr lang="en-US" baseline="0" dirty="0" smtClean="0"/>
              <a:t> inability to grow/shrink, unused memory.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2103C-4048-4828-BB3E-BB11DA7B6F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discuss wrapper classes here if you want, but it is not something this</a:t>
            </a:r>
            <a:r>
              <a:rPr lang="en-US" baseline="0" dirty="0" smtClean="0"/>
              <a:t> PPT is going to do at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2103C-4048-4828-BB3E-BB11DA7B6F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F937AE-B3C1-4766-9C60-FD3C5CFFABEB}" type="datetimeFigureOut">
              <a:rPr lang="en-US" smtClean="0"/>
              <a:t>1/11/2018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10  </a:t>
            </a:r>
            <a:r>
              <a:rPr lang="en-US" dirty="0" smtClean="0"/>
              <a:t>– Array Lists Introduction.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Possible ways.  (</a:t>
            </a:r>
            <a:r>
              <a:rPr lang="en-US" dirty="0" err="1" smtClean="0"/>
              <a:t>Kinda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bad way.</a:t>
            </a:r>
          </a:p>
          <a:p>
            <a:r>
              <a:rPr lang="en-US" dirty="0" smtClean="0"/>
              <a:t>We could do the following!</a:t>
            </a:r>
          </a:p>
          <a:p>
            <a:pPr lvl="1"/>
            <a:r>
              <a:rPr lang="en-US" dirty="0" err="1" smtClean="0"/>
              <a:t>ArrayListOfStrings</a:t>
            </a:r>
            <a:endParaRPr lang="en-US" dirty="0" smtClean="0"/>
          </a:p>
          <a:p>
            <a:pPr lvl="1"/>
            <a:r>
              <a:rPr lang="en-US" dirty="0" err="1" smtClean="0"/>
              <a:t>ArrayListOfEmployee</a:t>
            </a:r>
            <a:endParaRPr lang="en-US" dirty="0" smtClean="0"/>
          </a:p>
          <a:p>
            <a:pPr lvl="1"/>
            <a:r>
              <a:rPr lang="en-US" dirty="0" err="1" smtClean="0"/>
              <a:t>ArrayListOfShapes</a:t>
            </a:r>
            <a:endParaRPr lang="en-US" dirty="0" smtClean="0"/>
          </a:p>
          <a:p>
            <a:pPr lvl="1"/>
            <a:r>
              <a:rPr lang="en-US" dirty="0" smtClean="0"/>
              <a:t>ArrayListMyClass1</a:t>
            </a:r>
          </a:p>
          <a:p>
            <a:pPr lvl="1"/>
            <a:r>
              <a:rPr lang="en-US" dirty="0" smtClean="0"/>
              <a:t>ArrayListMyClass2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We could create an </a:t>
            </a:r>
            <a:r>
              <a:rPr lang="en-US" dirty="0" err="1" smtClean="0"/>
              <a:t>ArrayList</a:t>
            </a:r>
            <a:r>
              <a:rPr lang="en-US" dirty="0" smtClean="0"/>
              <a:t> for every type of possible object that we might use.</a:t>
            </a:r>
          </a:p>
          <a:p>
            <a:r>
              <a:rPr lang="en-US" dirty="0" smtClean="0"/>
              <a:t>Of course that means that we would have to recreate it if we ever created our own class….</a:t>
            </a:r>
          </a:p>
          <a:p>
            <a:pPr lvl="1"/>
            <a:r>
              <a:rPr lang="en-US" dirty="0" smtClean="0"/>
              <a:t>Umm…..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Possible ways.  (</a:t>
            </a:r>
            <a:r>
              <a:rPr lang="en-US" dirty="0" err="1" smtClean="0"/>
              <a:t>Kinda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better way.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ArrayList</a:t>
            </a:r>
            <a:r>
              <a:rPr lang="en-US" dirty="0" smtClean="0"/>
              <a:t> is functionally the same exact thing.  </a:t>
            </a:r>
          </a:p>
          <a:p>
            <a:r>
              <a:rPr lang="en-US" dirty="0" smtClean="0"/>
              <a:t>The only thing different is that they hold a different thing.</a:t>
            </a:r>
          </a:p>
          <a:p>
            <a:endParaRPr lang="en-US" dirty="0"/>
          </a:p>
          <a:p>
            <a:r>
              <a:rPr lang="en-US" dirty="0" smtClean="0"/>
              <a:t>So we create a Generic </a:t>
            </a:r>
            <a:r>
              <a:rPr lang="en-US" dirty="0" err="1" smtClean="0"/>
              <a:t>ArrayList</a:t>
            </a:r>
            <a:r>
              <a:rPr lang="en-US" dirty="0" smtClean="0"/>
              <a:t> that can hold an Object…</a:t>
            </a:r>
          </a:p>
          <a:p>
            <a:pPr lvl="1"/>
            <a:r>
              <a:rPr lang="en-US" dirty="0" smtClean="0"/>
              <a:t>Lets call this object “E”</a:t>
            </a:r>
          </a:p>
          <a:p>
            <a:r>
              <a:rPr lang="en-US" dirty="0" smtClean="0"/>
              <a:t>And we then allow the user to change E.</a:t>
            </a:r>
          </a:p>
        </p:txBody>
      </p:sp>
    </p:spTree>
    <p:extLst>
      <p:ext uri="{BB962C8B-B14F-4D97-AF65-F5344CB8AC3E}">
        <p14:creationId xmlns:p14="http://schemas.microsoft.com/office/powerpoint/2010/main" val="8769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763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after the import.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&lt;E&gt;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&lt;E&gt;();</a:t>
            </a:r>
          </a:p>
          <a:p>
            <a:endParaRPr lang="en-US" dirty="0"/>
          </a:p>
          <a:p>
            <a:r>
              <a:rPr lang="en-US" dirty="0" smtClean="0"/>
              <a:t>In particular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&lt;Student&gt; myList2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&lt;Student&gt;();</a:t>
            </a:r>
          </a:p>
          <a:p>
            <a:pPr marL="114300" indent="0">
              <a:buNone/>
            </a:pPr>
            <a:r>
              <a:rPr lang="en-US" dirty="0" smtClean="0"/>
              <a:t>of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&lt;Car&gt; myList3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&lt;Car&gt;();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64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they are somewhat similar.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&lt;E&gt;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114300" indent="0">
              <a:buNone/>
            </a:pPr>
            <a:r>
              <a:rPr lang="en-US" dirty="0" smtClean="0"/>
              <a:t>Vs.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E[]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E[10];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/>
          <a:lstStyle/>
          <a:p>
            <a:r>
              <a:rPr lang="en-US" dirty="0" smtClean="0"/>
              <a:t>We will never actually use the E in our code.   It is used in documentation to stand for “Element” but we will always replace it with the class that we care about.</a:t>
            </a:r>
          </a:p>
          <a:p>
            <a:pPr marL="114300" indent="0">
              <a:buNone/>
            </a:pPr>
            <a:endParaRPr lang="en-US" sz="20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in an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first create an </a:t>
            </a:r>
            <a:r>
              <a:rPr lang="en-US" dirty="0" err="1" smtClean="0"/>
              <a:t>ArrayList</a:t>
            </a:r>
            <a:r>
              <a:rPr lang="en-US" dirty="0" smtClean="0"/>
              <a:t> it is completely empty.</a:t>
            </a:r>
          </a:p>
          <a:p>
            <a:r>
              <a:rPr lang="en-US" dirty="0" smtClean="0"/>
              <a:t>It uses up a </a:t>
            </a:r>
            <a:r>
              <a:rPr lang="en-US" dirty="0" err="1" smtClean="0"/>
              <a:t>minimial</a:t>
            </a:r>
            <a:r>
              <a:rPr lang="en-US" dirty="0" smtClean="0"/>
              <a:t> </a:t>
            </a:r>
            <a:r>
              <a:rPr lang="en-US" i="1" dirty="0" smtClean="0"/>
              <a:t>(but not zero) </a:t>
            </a:r>
            <a:r>
              <a:rPr lang="en-US" dirty="0" smtClean="0"/>
              <a:t>amount of memory.</a:t>
            </a:r>
          </a:p>
          <a:p>
            <a:endParaRPr lang="en-US" dirty="0"/>
          </a:p>
          <a:p>
            <a:r>
              <a:rPr lang="en-US" dirty="0" smtClean="0"/>
              <a:t>So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30396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71"/>
            <a:ext cx="7620000" cy="1143000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4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75112"/>
              </p:ext>
            </p:extLst>
          </p:nvPr>
        </p:nvGraphicFramePr>
        <p:xfrm>
          <a:off x="228600" y="990600"/>
          <a:ext cx="7696200" cy="5688904"/>
        </p:xfrm>
        <a:graphic>
          <a:graphicData uri="http://schemas.openxmlformats.org/drawingml/2006/table">
            <a:tbl>
              <a:tblPr/>
              <a:tblGrid>
                <a:gridCol w="2743200"/>
                <a:gridCol w="4953000"/>
              </a:tblGrid>
              <a:tr h="40226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appends value at end of list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9465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inserts given value just before the given index, shifting subsequent values to the right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26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removes all elements of the list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6784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indexOf(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first index where given value is found in list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(-1 if not found)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26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get(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the value at given index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1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removes/returns value at given index, shifting subsequent values to the left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1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set(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replaces value at given index with given value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26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the number of elements in list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1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toString()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such as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"[3, 42, -7, 15]"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7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err="1"/>
              <a:t>.</a:t>
            </a:r>
            <a:r>
              <a:rPr lang="en-US" dirty="0" err="1" smtClean="0"/>
              <a:t>add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114300" indent="0"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(“Abe”);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(“Bob”);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(“Cindy”);</a:t>
            </a:r>
          </a:p>
          <a:p>
            <a:pPr marL="114300" indent="0"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(1,“Deva”)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sz="200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,“Edgar”)</a:t>
            </a:r>
            <a:endParaRPr lang="en-US" sz="20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ArrayList.clear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114300" indent="0"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(“Abe”);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(“Bob”);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(“Cindy”);</a:t>
            </a:r>
          </a:p>
          <a:p>
            <a:pPr marL="114300" indent="0">
              <a:buNone/>
            </a:pPr>
            <a:endParaRPr lang="en-US" sz="20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myList.clear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ArrayList.indexOf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114300" indent="0"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(“Abe”);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(“Bob”);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(“Cindy”);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(“Abe”);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(“Bob”);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myList.add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(“Cindy”);</a:t>
            </a:r>
          </a:p>
          <a:p>
            <a:pPr marL="114300" indent="0">
              <a:buNone/>
            </a:pPr>
            <a:endParaRPr lang="en-US" sz="20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;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myList.indexOf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(“Cindy”);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what a Java array is?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the above code do?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Elements out  .get()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 we do lose some of the ease of use of the arrays.</a:t>
            </a:r>
          </a:p>
          <a:p>
            <a:r>
              <a:rPr lang="en-US" dirty="0" smtClean="0"/>
              <a:t>Remember </a:t>
            </a:r>
          </a:p>
          <a:p>
            <a:pPr marL="11430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[6];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Well,  with an array list we have to use:</a:t>
            </a:r>
          </a:p>
          <a:p>
            <a:pPr marL="11430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myArrayList.get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We have to use the get() command to get stuff out.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Elements in .set()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 we do lose some of the ease of use of the arrays.</a:t>
            </a:r>
          </a:p>
          <a:p>
            <a:r>
              <a:rPr lang="en-US" dirty="0" smtClean="0"/>
              <a:t>Remember </a:t>
            </a:r>
          </a:p>
          <a:p>
            <a:pPr marL="11430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[6] = “Alpha”;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Well,  with an array list we have to use:</a:t>
            </a:r>
          </a:p>
          <a:p>
            <a:pPr marL="11430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myArrayList.set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“Alpha”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We have to use the set() command to get stuff in.</a:t>
            </a:r>
          </a:p>
          <a:p>
            <a:r>
              <a:rPr lang="en-US" dirty="0" smtClean="0"/>
              <a:t>Note that this is different than ADD()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smtClean="0"/>
              <a:t>Methods </a:t>
            </a:r>
            <a:r>
              <a:rPr lang="en-US" dirty="0"/>
              <a:t>2</a:t>
            </a:r>
          </a:p>
        </p:txBody>
      </p:sp>
      <p:graphicFrame>
        <p:nvGraphicFramePr>
          <p:cNvPr id="4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85097"/>
              </p:ext>
            </p:extLst>
          </p:nvPr>
        </p:nvGraphicFramePr>
        <p:xfrm>
          <a:off x="152400" y="1219200"/>
          <a:ext cx="7981950" cy="5397114"/>
        </p:xfrm>
        <a:graphic>
          <a:graphicData uri="http://schemas.openxmlformats.org/drawingml/2006/table">
            <a:tbl>
              <a:tblPr/>
              <a:tblGrid>
                <a:gridCol w="2654300"/>
                <a:gridCol w="5327650"/>
              </a:tblGrid>
              <a:tr h="5794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addAll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addAll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adds all elements from the given list to this list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(at the end of the list, or inserts them at the given index)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contains(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true if given value is found somewhere in this list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containsAll(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list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true if this list contains every element from given list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equals(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list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true if given other list contains the same elements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iterator()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listIterator()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an object used to examine the contents of the list (seen later)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lastIndexOf(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last index value is found in list (-1 if not found)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remove(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finds and removes the given value from this list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removeAll(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list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removes any elements found in the given list from this list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retainAll(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list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removes any elements 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found in given list from this list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subList(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from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to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the sub-portion of the list between</a:t>
                      </a:r>
                      <a:b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indexes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from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(inclusive) and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to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(exclusive)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toArray()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 sz="2100"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9B639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rgbClr val="6C6C6C"/>
                          </a:solidFill>
                          <a:latin typeface="Trebuchet MS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400"/>
                        </a:spcBef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9B639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the elements in this list as an array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9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6"/>
            <a:ext cx="7620000" cy="1143000"/>
          </a:xfrm>
        </p:spPr>
        <p:txBody>
          <a:bodyPr/>
          <a:lstStyle/>
          <a:p>
            <a:r>
              <a:rPr lang="en-US" dirty="0" smtClean="0"/>
              <a:t>Removing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4600" dirty="0" smtClean="0"/>
              <a:t>The opposite of add()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3200" b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en-US" sz="2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2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places </a:t>
            </a:r>
            <a:r>
              <a:rPr lang="en-US" altLang="en-US" sz="2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sz="2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en-US" sz="2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altLang="en-US" sz="2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2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places.add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(“Belize”);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2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places.add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(“Turkey”);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2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places.add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altLang="en-US" sz="32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Kauii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2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places.add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(“Yellowstone”);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2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places.add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(“Disneyland”);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3200" b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en-US" sz="32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places.remove</a:t>
            </a:r>
            <a:r>
              <a:rPr lang="en-US" altLang="en-US" sz="3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2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places.remove</a:t>
            </a:r>
            <a:r>
              <a:rPr lang="en-US" altLang="en-US" sz="3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989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is also a really nice debugging tool you can do as well.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has a .</a:t>
            </a:r>
            <a:r>
              <a:rPr lang="en-US" dirty="0" err="1" smtClean="0"/>
              <a:t>toString</a:t>
            </a:r>
            <a:r>
              <a:rPr lang="en-US" dirty="0" smtClean="0"/>
              <a:t>() command.</a:t>
            </a:r>
          </a:p>
          <a:p>
            <a:endParaRPr lang="en-US" dirty="0"/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places.add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(“Belize”);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places.add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(“Turkey”);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places.add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alt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Kauii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places.add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(“Yellowstone”);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places.add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(“Disneyland”);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places.remove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altLang="en-US" sz="24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(places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2400" b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places.remove</a:t>
            </a:r>
            <a:r>
              <a:rPr lang="en-US" alt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(“Final result” + places)</a:t>
            </a:r>
            <a:endParaRPr lang="en-US" altLang="en-US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list is a very valuable way to implement a special type of Array that can grow/shrink as necessary.</a:t>
            </a:r>
          </a:p>
          <a:p>
            <a:endParaRPr lang="en-US" dirty="0"/>
          </a:p>
          <a:p>
            <a:r>
              <a:rPr lang="en-US" dirty="0" smtClean="0"/>
              <a:t>It is the first of what we are going to call Java </a:t>
            </a:r>
            <a:r>
              <a:rPr lang="en-US" b="1" dirty="0" smtClean="0"/>
              <a:t>Interface(s).</a:t>
            </a:r>
          </a:p>
          <a:p>
            <a:endParaRPr lang="en-US" dirty="0"/>
          </a:p>
          <a:p>
            <a:r>
              <a:rPr lang="en-US" dirty="0" smtClean="0"/>
              <a:t>A standard way to implement a very common way of doing things.</a:t>
            </a:r>
          </a:p>
          <a:p>
            <a:endParaRPr lang="en-US" dirty="0"/>
          </a:p>
          <a:p>
            <a:r>
              <a:rPr lang="en-US" dirty="0" smtClean="0"/>
              <a:t>This particular version is called a “List”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Write a program that reads a file that contains the text from a book and displays the words of that file as a list.</a:t>
            </a:r>
          </a:p>
          <a:p>
            <a:pPr lvl="1" eaLnBrk="1" hangingPunct="1"/>
            <a:r>
              <a:rPr lang="en-US" altLang="en-US" dirty="0" smtClean="0"/>
              <a:t>First display all words.</a:t>
            </a:r>
          </a:p>
          <a:p>
            <a:pPr lvl="1" eaLnBrk="1" hangingPunct="1"/>
            <a:r>
              <a:rPr lang="en-US" altLang="en-US" dirty="0" smtClean="0"/>
              <a:t>Then display them with all plurals (ending in "s") capitalized.</a:t>
            </a:r>
          </a:p>
          <a:p>
            <a:pPr lvl="1" eaLnBrk="1" hangingPunct="1"/>
            <a:r>
              <a:rPr lang="en-US" altLang="en-US" dirty="0" smtClean="0"/>
              <a:t>Then display them in reverse order.</a:t>
            </a:r>
          </a:p>
          <a:p>
            <a:pPr lvl="1" eaLnBrk="1" hangingPunct="1"/>
            <a:r>
              <a:rPr lang="en-US" altLang="en-US" dirty="0" smtClean="0"/>
              <a:t>Then display them with all plural words removed.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Should we solve this problem using an array?</a:t>
            </a:r>
          </a:p>
          <a:p>
            <a:pPr lvl="1" eaLnBrk="1" hangingPunct="1"/>
            <a:r>
              <a:rPr lang="en-US" altLang="en-US" dirty="0" smtClean="0"/>
              <a:t>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64541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Naive solution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620000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String[] </a:t>
            </a:r>
            <a:r>
              <a:rPr lang="en-US" altLang="en-US" sz="2000" b="1" dirty="0" err="1" smtClean="0">
                <a:latin typeface="Courier New" pitchFamily="49" charset="0"/>
              </a:rPr>
              <a:t>allWords</a:t>
            </a:r>
            <a:r>
              <a:rPr lang="en-US" altLang="en-US" sz="2000" dirty="0" smtClean="0">
                <a:latin typeface="Courier New" pitchFamily="49" charset="0"/>
              </a:rPr>
              <a:t> = new String[</a:t>
            </a:r>
            <a:r>
              <a:rPr lang="en-US" altLang="en-US" sz="2000" b="1" dirty="0" smtClean="0">
                <a:solidFill>
                  <a:srgbClr val="CC0000"/>
                </a:solidFill>
                <a:latin typeface="Courier New" pitchFamily="49" charset="0"/>
              </a:rPr>
              <a:t>1000</a:t>
            </a:r>
            <a:r>
              <a:rPr lang="en-US" altLang="en-US" sz="2000" dirty="0" smtClean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wordCount</a:t>
            </a:r>
            <a:r>
              <a:rPr lang="en-US" altLang="en-US" sz="2000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Scanner input = new Scanner(new File("data.txt"));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while (</a:t>
            </a:r>
            <a:r>
              <a:rPr lang="en-US" altLang="en-US" sz="2000" dirty="0" err="1" smtClean="0">
                <a:latin typeface="Courier New" pitchFamily="49" charset="0"/>
              </a:rPr>
              <a:t>input.hasNext</a:t>
            </a:r>
            <a:r>
              <a:rPr lang="en-US" altLang="en-US" sz="2000" dirty="0" smtClean="0">
                <a:latin typeface="Courier New" pitchFamily="49" charset="0"/>
              </a:rPr>
              <a:t>())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String word = </a:t>
            </a:r>
            <a:r>
              <a:rPr lang="en-US" altLang="en-US" sz="2000" dirty="0" err="1" smtClean="0">
                <a:latin typeface="Courier New" pitchFamily="49" charset="0"/>
              </a:rPr>
              <a:t>input.next</a:t>
            </a:r>
            <a:r>
              <a:rPr lang="en-US" altLang="en-US" sz="200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b="1" dirty="0" err="1" smtClean="0">
                <a:latin typeface="Courier New" pitchFamily="49" charset="0"/>
              </a:rPr>
              <a:t>allWords</a:t>
            </a:r>
            <a:r>
              <a:rPr lang="en-US" altLang="en-US" sz="2000" b="1" dirty="0" smtClean="0">
                <a:latin typeface="Courier New" pitchFamily="49" charset="0"/>
              </a:rPr>
              <a:t>[</a:t>
            </a:r>
            <a:r>
              <a:rPr lang="en-US" altLang="en-US" sz="2000" b="1" dirty="0" err="1" smtClean="0">
                <a:latin typeface="Courier New" pitchFamily="49" charset="0"/>
              </a:rPr>
              <a:t>wordCount</a:t>
            </a:r>
            <a:r>
              <a:rPr lang="en-US" altLang="en-US" sz="2000" b="1" dirty="0" smtClean="0">
                <a:latin typeface="Courier New" pitchFamily="49" charset="0"/>
              </a:rPr>
              <a:t>] = word;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</a:rPr>
              <a:t>wordCount</a:t>
            </a:r>
            <a:r>
              <a:rPr lang="en-US" altLang="en-US" sz="2000" dirty="0" smtClean="0"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dirty="0" smtClean="0"/>
              <a:t>Problem: You don't know how many words the file will have.</a:t>
            </a:r>
          </a:p>
          <a:p>
            <a:pPr lvl="1" eaLnBrk="1" hangingPunct="1"/>
            <a:r>
              <a:rPr lang="en-US" altLang="en-US" dirty="0" smtClean="0"/>
              <a:t>Hard to create an array of the appropriate size.</a:t>
            </a:r>
          </a:p>
          <a:p>
            <a:pPr lvl="1" eaLnBrk="1" hangingPunct="1"/>
            <a:r>
              <a:rPr lang="en-US" altLang="en-US" dirty="0" smtClean="0"/>
              <a:t>Later parts of the problem are more difficult to solve.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Luckily, there are other ways to store data besides in an array.</a:t>
            </a:r>
          </a:p>
        </p:txBody>
      </p:sp>
    </p:spTree>
    <p:extLst>
      <p:ext uri="{BB962C8B-B14F-4D97-AF65-F5344CB8AC3E}">
        <p14:creationId xmlns:p14="http://schemas.microsoft.com/office/powerpoint/2010/main" val="150222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2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advantages of Arrays?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Are there any disadvantages?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there anything that is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8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Slightly Better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some of those disadvantages we have what is called the </a:t>
            </a:r>
            <a:r>
              <a:rPr lang="en-US" b="1" dirty="0" smtClean="0"/>
              <a:t>ARRAYLIST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Whereas the array data type is “static” the </a:t>
            </a:r>
            <a:r>
              <a:rPr lang="en-US" dirty="0" err="1" smtClean="0"/>
              <a:t>ArrayList</a:t>
            </a:r>
            <a:r>
              <a:rPr lang="en-US" dirty="0" smtClean="0"/>
              <a:t> is “dynamic”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Static:</a:t>
            </a: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Set without the ability to change, immutable.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Dynamic</a:t>
            </a: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Changeable, modifiable, mutable.</a:t>
            </a:r>
          </a:p>
          <a:p>
            <a:endParaRPr lang="en-US" dirty="0" smtClean="0"/>
          </a:p>
          <a:p>
            <a:r>
              <a:rPr lang="en-US" dirty="0" smtClean="0"/>
              <a:t>This gives us the ability to change it as necessary.</a:t>
            </a:r>
          </a:p>
          <a:p>
            <a:r>
              <a:rPr lang="en-US" dirty="0" smtClean="0"/>
              <a:t>It also introduces us to the idea of an </a:t>
            </a:r>
            <a:r>
              <a:rPr lang="en-US" u="sng" dirty="0" smtClean="0"/>
              <a:t>interface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what kind of things do we want this expandable array to be able to do?</a:t>
            </a:r>
          </a:p>
          <a:p>
            <a:endParaRPr lang="en-US" dirty="0"/>
          </a:p>
          <a:p>
            <a:pPr lvl="1"/>
            <a:r>
              <a:rPr lang="en-US" dirty="0" smtClean="0"/>
              <a:t>add a new element?</a:t>
            </a:r>
          </a:p>
          <a:p>
            <a:pPr lvl="1"/>
            <a:r>
              <a:rPr lang="en-US" dirty="0" smtClean="0"/>
              <a:t>remove an element?</a:t>
            </a:r>
          </a:p>
          <a:p>
            <a:pPr lvl="1"/>
            <a:r>
              <a:rPr lang="en-US" dirty="0" smtClean="0"/>
              <a:t>check for an element?</a:t>
            </a:r>
          </a:p>
          <a:p>
            <a:pPr lvl="1"/>
            <a:r>
              <a:rPr lang="en-US" dirty="0" smtClean="0"/>
              <a:t>print the list of items?</a:t>
            </a:r>
          </a:p>
          <a:p>
            <a:pPr lvl="1"/>
            <a:r>
              <a:rPr lang="en-US" dirty="0" smtClean="0"/>
              <a:t>sort the elements?</a:t>
            </a:r>
          </a:p>
          <a:p>
            <a:pPr lvl="1"/>
            <a:r>
              <a:rPr lang="en-US" dirty="0" smtClean="0"/>
              <a:t>combine with another list?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is what we want, and we don't care how it happens.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8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word of caution!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/>
              <a:t>ArrayLists</a:t>
            </a:r>
            <a:r>
              <a:rPr lang="en-US" dirty="0" smtClean="0"/>
              <a:t> can only hold objects.</a:t>
            </a:r>
          </a:p>
          <a:p>
            <a:endParaRPr lang="en-US" dirty="0"/>
          </a:p>
          <a:p>
            <a:r>
              <a:rPr lang="en-US" dirty="0" smtClean="0"/>
              <a:t>Say that again,  </a:t>
            </a:r>
            <a:r>
              <a:rPr lang="en-US" dirty="0" err="1" smtClean="0"/>
              <a:t>ArrayLists</a:t>
            </a:r>
            <a:r>
              <a:rPr lang="en-US" dirty="0" smtClean="0"/>
              <a:t> can only hold objects.</a:t>
            </a:r>
          </a:p>
          <a:p>
            <a:pPr lvl="1"/>
            <a:r>
              <a:rPr lang="en-US" dirty="0" smtClean="0"/>
              <a:t>This means you cannot hold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pPr lvl="2"/>
            <a:r>
              <a:rPr lang="en-US" dirty="0" smtClean="0"/>
              <a:t>double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loat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oolean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har</a:t>
            </a:r>
          </a:p>
          <a:p>
            <a:pPr lvl="2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String is still ok however.  </a:t>
            </a:r>
          </a:p>
          <a:p>
            <a:pPr lvl="2"/>
            <a:r>
              <a:rPr lang="en-US" dirty="0" smtClean="0"/>
              <a:t>Remember that strings are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one,</a:t>
            </a:r>
          </a:p>
          <a:p>
            <a:pPr lvl="1"/>
            <a:r>
              <a:rPr lang="en-US" dirty="0" smtClean="0"/>
              <a:t>Import it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java.util.ArrayList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mport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endParaRPr lang="en-US" dirty="0" smtClean="0"/>
          </a:p>
          <a:p>
            <a:r>
              <a:rPr lang="en-US" dirty="0" smtClean="0"/>
              <a:t>Step two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Here is where we talk about the “Generic Class” E.</a:t>
            </a:r>
          </a:p>
          <a:p>
            <a:pPr lvl="1"/>
            <a:r>
              <a:rPr lang="en-US" dirty="0" smtClean="0"/>
              <a:t>Because we have two choices.</a:t>
            </a:r>
          </a:p>
          <a:p>
            <a:pPr lvl="1"/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225</TotalTime>
  <Words>1411</Words>
  <Application>Microsoft Office PowerPoint</Application>
  <PresentationFormat>On-screen Show (4:3)</PresentationFormat>
  <Paragraphs>283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CS 145</vt:lpstr>
      <vt:lpstr>Arrays</vt:lpstr>
      <vt:lpstr>Exercise</vt:lpstr>
      <vt:lpstr>Naive solution</vt:lpstr>
      <vt:lpstr>Why Arrays?</vt:lpstr>
      <vt:lpstr>A Slightly Better Array</vt:lpstr>
      <vt:lpstr>The ArrayList Interface</vt:lpstr>
      <vt:lpstr>One word of caution!</vt:lpstr>
      <vt:lpstr>Creating an ArrayList</vt:lpstr>
      <vt:lpstr>Two Possible ways.  (Kinda)</vt:lpstr>
      <vt:lpstr>Two Possible ways.  (Kinda)</vt:lpstr>
      <vt:lpstr>So… </vt:lpstr>
      <vt:lpstr>Arrays and ArrayLists</vt:lpstr>
      <vt:lpstr>The “E”</vt:lpstr>
      <vt:lpstr>So what is in an ArrayList</vt:lpstr>
      <vt:lpstr>ArrayList Methods</vt:lpstr>
      <vt:lpstr>ArrayList.add()</vt:lpstr>
      <vt:lpstr>ArrayList.clear()</vt:lpstr>
      <vt:lpstr>ArrayList.indexOf()</vt:lpstr>
      <vt:lpstr>Getting Elements out  .get()</vt:lpstr>
      <vt:lpstr>Getting Elements in .set()</vt:lpstr>
      <vt:lpstr>ArrayList Methods 2</vt:lpstr>
      <vt:lpstr>Removing an Element</vt:lpstr>
      <vt:lpstr>Printing an ArrayList</vt:lpstr>
      <vt:lpstr>Summary</vt:lpstr>
    </vt:vector>
  </TitlesOfParts>
  <Company>Green River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Michael Wood</cp:lastModifiedBy>
  <cp:revision>30</cp:revision>
  <dcterms:created xsi:type="dcterms:W3CDTF">2016-09-14T21:32:14Z</dcterms:created>
  <dcterms:modified xsi:type="dcterms:W3CDTF">2018-01-11T20:52:14Z</dcterms:modified>
</cp:coreProperties>
</file>