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700" autoAdjust="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2C0705E-050F-45C0-AF97-C87BA1560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6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1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4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4/24/2017</a:t>
            </a:fld>
            <a:endParaRPr lang="en-US" dirty="0"/>
          </a:p>
        </p:txBody>
      </p:sp>
      <p:sp>
        <p:nvSpPr>
          <p:cNvPr id="10" name="Slide Number Placeholder 3"/>
          <p:cNvSpPr txBox="1">
            <a:spLocks noGrp="1"/>
          </p:cNvSpPr>
          <p:nvPr userDrawn="1"/>
        </p:nvSpPr>
        <p:spPr>
          <a:xfrm>
            <a:off x="82296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998386AB-805C-408A-8B69-3A3662B085DE}" type="slidenum">
              <a:rPr lang="en-US" alt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Building Java Programs</a:t>
            </a:r>
            <a:br>
              <a:rPr lang="en-US" altLang="en-US" dirty="0" smtClean="0"/>
            </a:br>
            <a:r>
              <a:rPr lang="en-US" altLang="en-US" dirty="0" smtClean="0"/>
              <a:t>Chapter 12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Recursion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more cases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Handling additional cases, with no loops (in a bad way):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static void </a:t>
            </a:r>
            <a:r>
              <a:rPr lang="en-US" altLang="en-US" sz="2000" dirty="0" err="1">
                <a:latin typeface="Courier New" pitchFamily="49" charset="0"/>
              </a:rPr>
              <a:t>printStars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n)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if (n == 1)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        // base case; just print one star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 else if (</a:t>
            </a:r>
            <a:r>
              <a:rPr lang="en-US" altLang="en-US" sz="2000" b="1" dirty="0">
                <a:latin typeface="Courier New" pitchFamily="49" charset="0"/>
              </a:rPr>
              <a:t>n == 2</a:t>
            </a:r>
            <a:r>
              <a:rPr lang="en-US" altLang="en-US" sz="20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 else if (</a:t>
            </a:r>
            <a:r>
              <a:rPr lang="en-US" altLang="en-US" sz="2000" b="1" dirty="0">
                <a:latin typeface="Courier New" pitchFamily="49" charset="0"/>
              </a:rPr>
              <a:t>n == 3</a:t>
            </a:r>
            <a:r>
              <a:rPr lang="en-US" altLang="en-US" sz="20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 else if (</a:t>
            </a:r>
            <a:r>
              <a:rPr lang="en-US" altLang="en-US" sz="2000" b="1" dirty="0">
                <a:latin typeface="Courier New" pitchFamily="49" charset="0"/>
              </a:rPr>
              <a:t>n == 4</a:t>
            </a:r>
            <a:r>
              <a:rPr lang="en-US" altLang="en-US" sz="2000" dirty="0">
                <a:latin typeface="Courier New" pitchFamily="49" charset="0"/>
              </a:rPr>
              <a:t>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 else ...</a:t>
            </a:r>
            <a:endParaRPr lang="en-US" altLang="en-US" sz="2000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5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more cases 2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Taking advantage of the repeated pattern (somewhat better):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static void </a:t>
            </a:r>
            <a:r>
              <a:rPr lang="en-US" altLang="en-US" sz="2000" dirty="0" err="1">
                <a:latin typeface="Courier New" pitchFamily="49" charset="0"/>
              </a:rPr>
              <a:t>printStars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n)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if (n == 1)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        // base case; just print one star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 else if (n == 2)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       </a:t>
            </a:r>
            <a:r>
              <a:rPr lang="en-US" altLang="en-US" sz="2000" b="1" dirty="0" err="1">
                <a:latin typeface="Courier New" pitchFamily="49" charset="0"/>
              </a:rPr>
              <a:t>printStars</a:t>
            </a:r>
            <a:r>
              <a:rPr lang="en-US" altLang="en-US" sz="2000" b="1" dirty="0">
                <a:latin typeface="Courier New" pitchFamily="49" charset="0"/>
              </a:rPr>
              <a:t>(1);   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prints "*"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 else if (n == 3)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       </a:t>
            </a:r>
            <a:r>
              <a:rPr lang="en-US" altLang="en-US" sz="2000" b="1" dirty="0" err="1">
                <a:latin typeface="Courier New" pitchFamily="49" charset="0"/>
              </a:rPr>
              <a:t>printStars</a:t>
            </a:r>
            <a:r>
              <a:rPr lang="en-US" altLang="en-US" sz="2000" b="1" dirty="0">
                <a:latin typeface="Courier New" pitchFamily="49" charset="0"/>
              </a:rPr>
              <a:t>(2);   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prints "**"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 else if (n == 4)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       </a:t>
            </a:r>
            <a:r>
              <a:rPr lang="en-US" altLang="en-US" sz="2000" b="1" dirty="0" err="1">
                <a:latin typeface="Courier New" pitchFamily="49" charset="0"/>
              </a:rPr>
              <a:t>printStars</a:t>
            </a:r>
            <a:r>
              <a:rPr lang="en-US" altLang="en-US" sz="2000" b="1" dirty="0">
                <a:latin typeface="Courier New" pitchFamily="49" charset="0"/>
              </a:rPr>
              <a:t>(3);   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prints "***"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 else ...</a:t>
            </a:r>
            <a:endParaRPr lang="en-US" altLang="en-US" sz="2000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85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recursion properly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Condensing the recursive cases into a single case: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static void printStars(int n)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if (n == 1)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itchFamily="49" charset="0"/>
              </a:rPr>
              <a:t>        // base case; just print one star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System.out.println("*");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} else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itchFamily="49" charset="0"/>
              </a:rPr>
              <a:t>        // recursive case; print one more star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System.out.print("*");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  printStars(n - 1);</a:t>
            </a:r>
            <a:endParaRPr lang="en-US" altLang="en-US" sz="2000" b="1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}</a:t>
            </a:r>
            <a:endParaRPr lang="en-US" altLang="en-US" sz="2000" b="1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9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"Recursion Zen"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610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real, even simpler, base case is an </a:t>
            </a:r>
            <a:r>
              <a:rPr lang="en-US" altLang="en-US" dirty="0">
                <a:latin typeface="Courier New" pitchFamily="49" charset="0"/>
              </a:rPr>
              <a:t>n</a:t>
            </a:r>
            <a:r>
              <a:rPr lang="en-US" altLang="en-US" dirty="0"/>
              <a:t> of 0, not 1: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static void </a:t>
            </a:r>
            <a:r>
              <a:rPr lang="en-US" altLang="en-US" sz="2000" dirty="0" err="1">
                <a:latin typeface="Courier New" pitchFamily="49" charset="0"/>
              </a:rPr>
              <a:t>printStars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n)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if (n == 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lang="en-US" altLang="en-US" sz="2000" dirty="0">
                <a:latin typeface="Courier New" pitchFamily="49" charset="0"/>
              </a:rPr>
              <a:t>) </a:t>
            </a:r>
            <a:endParaRPr lang="en-US" altLang="en-US" sz="20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</a:rPr>
              <a:t>   </a:t>
            </a:r>
            <a:r>
              <a:rPr lang="en-US" altLang="en-US" sz="2000" dirty="0" smtClean="0">
                <a:latin typeface="Courier New" pitchFamily="49" charset="0"/>
              </a:rPr>
              <a:t>{</a:t>
            </a: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        // base case; just end the line of output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  <a:r>
              <a:rPr lang="en-US" altLang="en-US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 </a:t>
            </a:r>
            <a:endParaRPr lang="en-US" altLang="en-US" sz="2000" dirty="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smtClean="0">
                <a:latin typeface="Courier New" pitchFamily="49" charset="0"/>
              </a:rPr>
              <a:t>   </a:t>
            </a:r>
            <a:r>
              <a:rPr lang="en-US" altLang="en-US" sz="2000" dirty="0" smtClean="0">
                <a:latin typeface="Courier New" pitchFamily="49" charset="0"/>
              </a:rPr>
              <a:t>else 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itchFamily="49" charset="0"/>
              </a:rPr>
              <a:t>    { </a:t>
            </a: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        // recursive case; print one more star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        </a:t>
            </a:r>
            <a:r>
              <a:rPr lang="en-US" altLang="en-US" sz="2000" b="1" dirty="0" err="1">
                <a:latin typeface="Courier New" pitchFamily="49" charset="0"/>
              </a:rPr>
              <a:t>printStars</a:t>
            </a:r>
            <a:r>
              <a:rPr lang="en-US" altLang="en-US" sz="2000" b="1" dirty="0">
                <a:latin typeface="Courier New" pitchFamily="49" charset="0"/>
              </a:rPr>
              <a:t>(n - 1);</a:t>
            </a:r>
            <a:endParaRPr lang="en-US" altLang="en-US" sz="2000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</a:t>
            </a:r>
            <a:endParaRPr lang="en-US" altLang="en-US" sz="2000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/>
            <a:r>
              <a:rPr lang="en-US" altLang="en-US" b="1" dirty="0"/>
              <a:t>Recursion Zen</a:t>
            </a:r>
            <a:r>
              <a:rPr lang="en-US" altLang="en-US" dirty="0"/>
              <a:t>: The art of properly identifying the best set of cases for a recursive algorithm and expressing them elegantly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6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recursion</a:t>
            </a:r>
            <a:r>
              <a:rPr lang="en-US" altLang="en-US" dirty="0"/>
              <a:t>: The definition of an operation in terms of itself.</a:t>
            </a:r>
          </a:p>
          <a:p>
            <a:pPr lvl="1"/>
            <a:r>
              <a:rPr lang="en-US" altLang="en-US" dirty="0"/>
              <a:t>Solving a problem using recursion depends on solving</a:t>
            </a:r>
            <a:br>
              <a:rPr lang="en-US" altLang="en-US" dirty="0"/>
            </a:br>
            <a:r>
              <a:rPr lang="en-US" altLang="en-US" dirty="0"/>
              <a:t>smaller occurrences of the same problem.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b="1" dirty="0"/>
              <a:t>recursive programming</a:t>
            </a:r>
            <a:r>
              <a:rPr lang="en-US" altLang="en-US" dirty="0"/>
              <a:t>: Writing methods that call themselves to solve problems recursively.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An equally powerful substitute for </a:t>
            </a:r>
            <a:r>
              <a:rPr lang="en-US" altLang="en-US" i="1" dirty="0"/>
              <a:t>iteration</a:t>
            </a:r>
            <a:r>
              <a:rPr lang="en-US" altLang="en-US" dirty="0"/>
              <a:t> (loops)</a:t>
            </a:r>
          </a:p>
          <a:p>
            <a:pPr lvl="1"/>
            <a:r>
              <a:rPr lang="en-US" altLang="en-US" dirty="0"/>
              <a:t>Particularly well-suited to solving certain types of problems</a:t>
            </a:r>
          </a:p>
        </p:txBody>
      </p:sp>
    </p:spTree>
    <p:extLst>
      <p:ext uri="{BB962C8B-B14F-4D97-AF65-F5344CB8AC3E}">
        <p14:creationId xmlns:p14="http://schemas.microsoft.com/office/powerpoint/2010/main" val="31872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learn recursion?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7772400" cy="4953000"/>
          </a:xfrm>
        </p:spPr>
        <p:txBody>
          <a:bodyPr/>
          <a:lstStyle/>
          <a:p>
            <a:r>
              <a:rPr lang="en-US" altLang="en-US" dirty="0"/>
              <a:t>"cultural experience" - A different way of thinking of problems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Can solve some kinds of problems better than iteration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Leads to elegant, simplistic, short code (when used well)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Many programming languages ("functional" languages such as Scheme, ML, and Haskell) use recursion exclusively  (no loops)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A key component of the rest of our assignments in </a:t>
            </a:r>
            <a:r>
              <a:rPr lang="en-US" altLang="en-US" dirty="0" smtClean="0"/>
              <a:t>this course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626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7772400" cy="5105400"/>
          </a:xfrm>
        </p:spPr>
        <p:txBody>
          <a:bodyPr/>
          <a:lstStyle/>
          <a:p>
            <a:r>
              <a:rPr lang="en-US" altLang="en-US" dirty="0"/>
              <a:t>(To a student in the front row)</a:t>
            </a:r>
            <a:br>
              <a:rPr lang="en-US" altLang="en-US" dirty="0"/>
            </a:br>
            <a:r>
              <a:rPr lang="en-US" altLang="en-US" dirty="0"/>
              <a:t>How many students total are directly behind you in your "column" of the classroom?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You have poor vision, so you can</a:t>
            </a:r>
            <a:br>
              <a:rPr lang="en-US" altLang="en-US" dirty="0"/>
            </a:br>
            <a:r>
              <a:rPr lang="en-US" altLang="en-US" dirty="0"/>
              <a:t>see only the people right next to you.</a:t>
            </a:r>
            <a:br>
              <a:rPr lang="en-US" altLang="en-US" dirty="0"/>
            </a:br>
            <a:r>
              <a:rPr lang="en-US" altLang="en-US" dirty="0"/>
              <a:t>So you can't just look back and count.</a:t>
            </a:r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But you are allowed to ask</a:t>
            </a:r>
            <a:br>
              <a:rPr lang="en-US" altLang="en-US" dirty="0"/>
            </a:br>
            <a:r>
              <a:rPr lang="en-US" altLang="en-US" dirty="0"/>
              <a:t>questions of the person next to you.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How can we solve this problem?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i="1" dirty="0"/>
              <a:t>recursively </a:t>
            </a:r>
            <a:r>
              <a:rPr lang="en-US" altLang="en-US" dirty="0"/>
              <a:t>)</a:t>
            </a:r>
          </a:p>
        </p:txBody>
      </p:sp>
      <p:pic>
        <p:nvPicPr>
          <p:cNvPr id="354309" name="Picture 5" descr="behindm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8400"/>
            <a:ext cx="31623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1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idea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altLang="en-US" dirty="0"/>
              <a:t>Recursion is all about breaking a big problem into smaller occurrences of that same problem.</a:t>
            </a:r>
          </a:p>
          <a:p>
            <a:pPr lvl="1">
              <a:buFontTx/>
              <a:buNone/>
            </a:pPr>
            <a:endParaRPr lang="en-US" altLang="en-US" sz="800" dirty="0"/>
          </a:p>
          <a:p>
            <a:pPr lvl="1"/>
            <a:r>
              <a:rPr lang="en-US" altLang="en-US" dirty="0"/>
              <a:t>Each person can solve a small part of the problem.</a:t>
            </a:r>
          </a:p>
          <a:p>
            <a:pPr lvl="2"/>
            <a:r>
              <a:rPr lang="en-US" altLang="en-US" dirty="0"/>
              <a:t>What is a small version of the problem that would be easy to answer?</a:t>
            </a:r>
          </a:p>
          <a:p>
            <a:pPr lvl="2"/>
            <a:r>
              <a:rPr lang="en-US" altLang="en-US" dirty="0"/>
              <a:t>What information from a neighbor might help me?</a:t>
            </a:r>
          </a:p>
        </p:txBody>
      </p:sp>
      <p:pic>
        <p:nvPicPr>
          <p:cNvPr id="355333" name="Picture 5" descr="behindm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7"/>
          <a:stretch>
            <a:fillRect/>
          </a:stretch>
        </p:blipFill>
        <p:spPr bwMode="auto">
          <a:xfrm>
            <a:off x="1828800" y="3503935"/>
            <a:ext cx="480853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620000" cy="731838"/>
          </a:xfrm>
        </p:spPr>
        <p:txBody>
          <a:bodyPr/>
          <a:lstStyle/>
          <a:p>
            <a:r>
              <a:rPr lang="en-US" altLang="en-US" dirty="0"/>
              <a:t>Recursive algorithm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7620000" cy="5562600"/>
          </a:xfrm>
        </p:spPr>
        <p:txBody>
          <a:bodyPr/>
          <a:lstStyle/>
          <a:p>
            <a:r>
              <a:rPr lang="en-US" altLang="en-US" dirty="0"/>
              <a:t>Number of people behind me:</a:t>
            </a:r>
          </a:p>
          <a:p>
            <a:pPr lvl="1"/>
            <a:r>
              <a:rPr lang="en-US" altLang="en-US" dirty="0"/>
              <a:t>If there is someone behind me,</a:t>
            </a:r>
            <a:br>
              <a:rPr lang="en-US" altLang="en-US" dirty="0"/>
            </a:br>
            <a:r>
              <a:rPr lang="en-US" altLang="en-US" dirty="0"/>
              <a:t>ask him/her how many people are behind him/her.</a:t>
            </a:r>
          </a:p>
          <a:p>
            <a:pPr lvl="2"/>
            <a:r>
              <a:rPr lang="en-US" altLang="en-US" dirty="0"/>
              <a:t>When they respond with a value </a:t>
            </a:r>
            <a:r>
              <a:rPr lang="en-US" altLang="en-US" b="1" dirty="0"/>
              <a:t>N</a:t>
            </a:r>
            <a:r>
              <a:rPr lang="en-US" altLang="en-US" dirty="0"/>
              <a:t>, then I will answer </a:t>
            </a:r>
            <a:r>
              <a:rPr lang="en-US" altLang="en-US" b="1" dirty="0"/>
              <a:t>N + 1</a:t>
            </a:r>
            <a:r>
              <a:rPr lang="en-US" altLang="en-US" dirty="0"/>
              <a:t>.</a:t>
            </a:r>
          </a:p>
          <a:p>
            <a:pPr lvl="2">
              <a:buFontTx/>
              <a:buNone/>
            </a:pPr>
            <a:endParaRPr lang="en-US" altLang="en-US" sz="800" dirty="0"/>
          </a:p>
          <a:p>
            <a:pPr lvl="1"/>
            <a:r>
              <a:rPr lang="en-US" altLang="en-US" dirty="0"/>
              <a:t>If there is nobody behind me, I will answer </a:t>
            </a:r>
            <a:r>
              <a:rPr lang="en-US" altLang="en-US" b="1" dirty="0"/>
              <a:t>0</a:t>
            </a:r>
            <a:r>
              <a:rPr lang="en-US" altLang="en-US" dirty="0"/>
              <a:t>.</a:t>
            </a:r>
          </a:p>
        </p:txBody>
      </p:sp>
      <p:pic>
        <p:nvPicPr>
          <p:cNvPr id="356358" name="Picture 6" descr="behindm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58"/>
          <a:stretch>
            <a:fillRect/>
          </a:stretch>
        </p:blipFill>
        <p:spPr bwMode="auto">
          <a:xfrm>
            <a:off x="3048000" y="2971800"/>
            <a:ext cx="472598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6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altLang="en-US" dirty="0"/>
              <a:t>Recursion and cases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620000" cy="5257800"/>
          </a:xfrm>
        </p:spPr>
        <p:txBody>
          <a:bodyPr/>
          <a:lstStyle/>
          <a:p>
            <a:r>
              <a:rPr lang="en-US" altLang="en-US" dirty="0"/>
              <a:t>Every recursive algorithm involves at least 2 cases:</a:t>
            </a:r>
          </a:p>
          <a:p>
            <a:pPr lvl="1">
              <a:buFontTx/>
              <a:buNone/>
            </a:pPr>
            <a:endParaRPr lang="en-US" altLang="en-US" sz="800" dirty="0"/>
          </a:p>
          <a:p>
            <a:pPr lvl="1"/>
            <a:r>
              <a:rPr lang="en-US" altLang="en-US" b="1" dirty="0"/>
              <a:t>base case</a:t>
            </a:r>
            <a:r>
              <a:rPr lang="en-US" altLang="en-US" dirty="0"/>
              <a:t>: A simple occurrence that can be answered directly.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/>
            <a:r>
              <a:rPr lang="en-US" altLang="en-US" b="1" dirty="0"/>
              <a:t>recursive case</a:t>
            </a:r>
            <a:r>
              <a:rPr lang="en-US" altLang="en-US" dirty="0"/>
              <a:t>: A more complex occurrence of the problem that cannot be directly answered, but can instead be described in terms of smaller occurrences of the same problem.</a:t>
            </a:r>
          </a:p>
          <a:p>
            <a:pPr lvl="1"/>
            <a:endParaRPr lang="en-US" altLang="en-US" i="1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Some recursive algorithms have more than one base or recursive case, but all have at least one of each.</a:t>
            </a:r>
          </a:p>
          <a:p>
            <a:pPr lvl="1"/>
            <a:r>
              <a:rPr lang="en-US" altLang="en-US" dirty="0"/>
              <a:t>A crucial part of recursive programming is identifying these cases.</a:t>
            </a:r>
          </a:p>
        </p:txBody>
      </p:sp>
    </p:spTree>
    <p:extLst>
      <p:ext uri="{BB962C8B-B14F-4D97-AF65-F5344CB8AC3E}">
        <p14:creationId xmlns:p14="http://schemas.microsoft.com/office/powerpoint/2010/main" val="19647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altLang="en-US" dirty="0"/>
              <a:t>Recursion in Java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58200" cy="5105400"/>
          </a:xfrm>
        </p:spPr>
        <p:txBody>
          <a:bodyPr>
            <a:normAutofit/>
          </a:bodyPr>
          <a:lstStyle/>
          <a:p>
            <a:r>
              <a:rPr lang="en-US" altLang="en-US" dirty="0"/>
              <a:t>Consider the following method to print a line of </a:t>
            </a:r>
            <a:r>
              <a:rPr lang="en-US" altLang="en-US" dirty="0">
                <a:latin typeface="Courier New" pitchFamily="49" charset="0"/>
              </a:rPr>
              <a:t>*</a:t>
            </a:r>
            <a:r>
              <a:rPr lang="en-US" altLang="en-US" dirty="0"/>
              <a:t> characters: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Prints a line containing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itchFamily="49" charset="0"/>
              </a:rPr>
              <a:t>n stars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Precondition: n &gt;= 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static void </a:t>
            </a:r>
            <a:r>
              <a:rPr lang="en-US" altLang="en-US" sz="2000" dirty="0" err="1">
                <a:latin typeface="Courier New" pitchFamily="49" charset="0"/>
              </a:rPr>
              <a:t>printStars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n)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for 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 = 0;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 &lt; n;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</a:t>
            </a:r>
            <a:r>
              <a:rPr lang="en-US" altLang="en-US" sz="2000" dirty="0" err="1">
                <a:latin typeface="Courier New" pitchFamily="49" charset="0"/>
              </a:rPr>
              <a:t>System.out.print</a:t>
            </a:r>
            <a:r>
              <a:rPr lang="en-US" altLang="en-US" sz="2000" dirty="0">
                <a:latin typeface="Courier New" pitchFamily="49" charset="0"/>
              </a:rPr>
              <a:t>("*");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</a:t>
            </a:r>
            <a:r>
              <a:rPr lang="en-US" altLang="en-US" sz="2000" dirty="0" err="1">
                <a:latin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</a:rPr>
              <a:t>();  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// end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itchFamily="49" charset="0"/>
              </a:rPr>
              <a:t>of </a:t>
            </a:r>
            <a:r>
              <a:rPr lang="en-US" altLang="en-US" sz="2000" b="1" dirty="0">
                <a:solidFill>
                  <a:srgbClr val="008000"/>
                </a:solidFill>
                <a:latin typeface="Courier New" pitchFamily="49" charset="0"/>
              </a:rPr>
              <a:t>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/>
              <a:t>Write a recursive version of this method (that calls itself).</a:t>
            </a:r>
          </a:p>
          <a:p>
            <a:pPr lvl="1"/>
            <a:r>
              <a:rPr lang="en-US" altLang="en-US" dirty="0"/>
              <a:t>Solve the problem </a:t>
            </a:r>
            <a:r>
              <a:rPr lang="en-US" altLang="en-US" u="sng" dirty="0"/>
              <a:t>without using any loops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Hint: Your solution should print just one star at a time.</a:t>
            </a:r>
          </a:p>
        </p:txBody>
      </p:sp>
    </p:spTree>
    <p:extLst>
      <p:ext uri="{BB962C8B-B14F-4D97-AF65-F5344CB8AC3E}">
        <p14:creationId xmlns:p14="http://schemas.microsoft.com/office/powerpoint/2010/main" val="299986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basic case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are the cases to consider?</a:t>
            </a:r>
          </a:p>
          <a:p>
            <a:pPr lvl="1"/>
            <a:r>
              <a:rPr lang="en-US" altLang="en-US"/>
              <a:t>What is a very easy number of stars to print without a loop?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static void printStars(int n)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</a:t>
            </a:r>
            <a:r>
              <a:rPr lang="en-US" altLang="en-US" sz="2000" b="1">
                <a:latin typeface="Courier New" pitchFamily="49" charset="0"/>
              </a:rPr>
              <a:t>if (n == 1)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itchFamily="49" charset="0"/>
              </a:rPr>
              <a:t>        // base case; just print one star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System.out.println("*");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</a:t>
            </a:r>
            <a:r>
              <a:rPr lang="en-US" altLang="en-US" sz="2000" b="1">
                <a:latin typeface="Courier New" pitchFamily="49" charset="0"/>
              </a:rPr>
              <a:t>}</a:t>
            </a:r>
            <a:r>
              <a:rPr lang="en-US" altLang="en-US" sz="2000">
                <a:latin typeface="Courier New" pitchFamily="49" charset="0"/>
              </a:rPr>
              <a:t>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}</a:t>
            </a:r>
            <a:endParaRPr lang="en-US" altLang="en-US" sz="2000" b="1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360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3351</TotalTime>
  <Words>790</Words>
  <Application>Microsoft Office PowerPoint</Application>
  <PresentationFormat>On-screen Show (4:3)</PresentationFormat>
  <Paragraphs>153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Building Java Programs Chapter 12</vt:lpstr>
      <vt:lpstr>Recursion</vt:lpstr>
      <vt:lpstr>Why learn recursion?</vt:lpstr>
      <vt:lpstr>Exercise</vt:lpstr>
      <vt:lpstr>The idea</vt:lpstr>
      <vt:lpstr>Recursive algorithm</vt:lpstr>
      <vt:lpstr>Recursion and cases</vt:lpstr>
      <vt:lpstr>Recursion in Java</vt:lpstr>
      <vt:lpstr>A basic case</vt:lpstr>
      <vt:lpstr>Handling more cases</vt:lpstr>
      <vt:lpstr>Handling more cases 2</vt:lpstr>
      <vt:lpstr>Using recursion properly</vt:lpstr>
      <vt:lpstr>"Recursion Zen"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Michael Wood</cp:lastModifiedBy>
  <cp:revision>247</cp:revision>
  <dcterms:created xsi:type="dcterms:W3CDTF">2008-06-28T20:57:21Z</dcterms:created>
  <dcterms:modified xsi:type="dcterms:W3CDTF">2017-04-24T18:58:47Z</dcterms:modified>
</cp:coreProperties>
</file>