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06" r:id="rId3"/>
    <p:sldId id="307" r:id="rId4"/>
    <p:sldId id="308" r:id="rId5"/>
    <p:sldId id="311" r:id="rId6"/>
    <p:sldId id="312" r:id="rId7"/>
    <p:sldId id="314" r:id="rId8"/>
    <p:sldId id="313" r:id="rId9"/>
    <p:sldId id="317" r:id="rId10"/>
    <p:sldId id="315" r:id="rId11"/>
    <p:sldId id="316" r:id="rId12"/>
    <p:sldId id="304" r:id="rId13"/>
    <p:sldId id="318" r:id="rId14"/>
    <p:sldId id="294" r:id="rId15"/>
    <p:sldId id="295" r:id="rId16"/>
    <p:sldId id="296" r:id="rId17"/>
    <p:sldId id="298" r:id="rId18"/>
    <p:sldId id="319" r:id="rId19"/>
    <p:sldId id="320" r:id="rId20"/>
    <p:sldId id="321" r:id="rId21"/>
    <p:sldId id="322" r:id="rId22"/>
    <p:sldId id="299" r:id="rId23"/>
    <p:sldId id="300" r:id="rId24"/>
    <p:sldId id="301" r:id="rId25"/>
    <p:sldId id="323" r:id="rId26"/>
    <p:sldId id="324" r:id="rId27"/>
    <p:sldId id="325" r:id="rId28"/>
    <p:sldId id="32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88" autoAdjust="0"/>
  </p:normalViewPr>
  <p:slideViewPr>
    <p:cSldViewPr>
      <p:cViewPr varScale="1">
        <p:scale>
          <a:sx n="87" d="100"/>
          <a:sy n="87" d="100"/>
        </p:scale>
        <p:origin x="16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BB96B-3715-4960-AFE0-AA6C68A8025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103C-4048-4828-BB3E-BB11DA7B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9763" lvl="1" indent="-246063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800" dirty="0" smtClean="0"/>
              <a:t>OUTPUT:</a:t>
            </a:r>
          </a:p>
          <a:p>
            <a:pPr marL="639763" lvl="1" indent="-246063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endParaRPr lang="en-US" altLang="en-US" sz="900" dirty="0" smtClean="0">
              <a:latin typeface="Courier New" pitchFamily="49" charset="0"/>
            </a:endParaRPr>
          </a:p>
          <a:p>
            <a:pPr marL="639763" lvl="1" indent="-246063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800" dirty="0" smtClean="0">
                <a:latin typeface="Courier New" pitchFamily="49" charset="0"/>
              </a:rPr>
              <a:t>salary: 50000.0	salary: 50000.0</a:t>
            </a:r>
          </a:p>
          <a:p>
            <a:pPr marL="639763" lvl="1" indent="-246063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800" dirty="0" err="1" smtClean="0">
                <a:latin typeface="Courier New" pitchFamily="49" charset="0"/>
              </a:rPr>
              <a:t>v.days</a:t>
            </a:r>
            <a:r>
              <a:rPr lang="en-US" altLang="en-US" sz="1800" dirty="0" smtClean="0">
                <a:latin typeface="Courier New" pitchFamily="49" charset="0"/>
              </a:rPr>
              <a:t>: 15	</a:t>
            </a:r>
            <a:r>
              <a:rPr lang="en-US" altLang="en-US" sz="1800" dirty="0" err="1" smtClean="0">
                <a:latin typeface="Courier New" pitchFamily="49" charset="0"/>
              </a:rPr>
              <a:t>v.days</a:t>
            </a:r>
            <a:r>
              <a:rPr lang="en-US" altLang="en-US" sz="1800" dirty="0" smtClean="0">
                <a:latin typeface="Courier New" pitchFamily="49" charset="0"/>
              </a:rPr>
              <a:t>: 10</a:t>
            </a:r>
          </a:p>
          <a:p>
            <a:pPr marL="639763" lvl="1" indent="-246063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800" dirty="0" err="1" smtClean="0">
                <a:latin typeface="Courier New" pitchFamily="49" charset="0"/>
              </a:rPr>
              <a:t>v.form</a:t>
            </a:r>
            <a:r>
              <a:rPr lang="en-US" altLang="en-US" sz="1800" dirty="0" smtClean="0">
                <a:latin typeface="Courier New" pitchFamily="49" charset="0"/>
              </a:rPr>
              <a:t>: pink	</a:t>
            </a:r>
            <a:r>
              <a:rPr lang="en-US" altLang="en-US" sz="1800" dirty="0" err="1" smtClean="0">
                <a:latin typeface="Courier New" pitchFamily="49" charset="0"/>
              </a:rPr>
              <a:t>v.form</a:t>
            </a:r>
            <a:r>
              <a:rPr lang="en-US" altLang="en-US" sz="1800" dirty="0" smtClean="0">
                <a:latin typeface="Courier New" pitchFamily="49" charset="0"/>
              </a:rPr>
              <a:t>: yellow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2103C-4048-4828-BB3E-BB11DA7B6F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51"/>
            <a:ext cx="7620000" cy="4873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536789"/>
            <a:ext cx="7620000" cy="6248400"/>
          </a:xfrm>
        </p:spPr>
        <p:txBody>
          <a:bodyPr>
            <a:normAutofit/>
          </a:bodyPr>
          <a:lstStyle>
            <a:lvl1pPr marL="114300" indent="0">
              <a:buNone/>
              <a:defRPr sz="2000">
                <a:solidFill>
                  <a:srgbClr val="7030A0"/>
                </a:solidFill>
                <a:latin typeface="Consolas" panose="020B0609020204030204" pitchFamily="49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F937AE-B3C1-4766-9C60-FD3C5CFFABEB}" type="datetimeFigureOut">
              <a:rPr lang="en-US" smtClean="0"/>
              <a:t>9/26/2018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dirty="0"/>
              <a:t>9</a:t>
            </a:r>
            <a:r>
              <a:rPr lang="en-US" dirty="0" smtClean="0"/>
              <a:t>  – Polymorphism</a:t>
            </a:r>
          </a:p>
        </p:txBody>
      </p:sp>
    </p:spTree>
    <p:extLst>
      <p:ext uri="{BB962C8B-B14F-4D97-AF65-F5344CB8AC3E}">
        <p14:creationId xmlns:p14="http://schemas.microsoft.com/office/powerpoint/2010/main" val="7890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 anchor="b"/>
          <a:lstStyle/>
          <a:p>
            <a:r>
              <a:rPr lang="en-US" altLang="en-US" sz="4200" dirty="0"/>
              <a:t>Polymorphism and parameters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536789"/>
            <a:ext cx="8458200" cy="6248400"/>
          </a:xfrm>
        </p:spPr>
        <p:txBody>
          <a:bodyPr>
            <a:normAutofit fontScale="92500" lnSpcReduction="10000"/>
          </a:bodyPr>
          <a:lstStyle/>
          <a:p>
            <a:pP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You can pass any subtype of a parameter's type.</a:t>
            </a:r>
          </a:p>
          <a:p>
            <a:endParaRPr lang="en-US" dirty="0" smtClean="0"/>
          </a:p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Employee </a:t>
            </a:r>
            <a:r>
              <a:rPr lang="en-US" dirty="0" err="1"/>
              <a:t>anne</a:t>
            </a:r>
            <a:r>
              <a:rPr lang="en-US" dirty="0"/>
              <a:t>   = new Employee();</a:t>
            </a:r>
            <a:br>
              <a:rPr lang="en-US" dirty="0"/>
            </a:br>
            <a:r>
              <a:rPr lang="en-US" dirty="0"/>
              <a:t>        Lawyer   bob    = new Lawyer();</a:t>
            </a:r>
            <a:br>
              <a:rPr lang="en-US" dirty="0"/>
            </a:br>
            <a:r>
              <a:rPr lang="en-US" dirty="0"/>
              <a:t>        Employee </a:t>
            </a:r>
            <a:r>
              <a:rPr lang="en-US" dirty="0" err="1"/>
              <a:t>cara</a:t>
            </a:r>
            <a:r>
              <a:rPr lang="en-US" dirty="0"/>
              <a:t>   = new Lawyer();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 smtClean="0"/>
              <a:t>	  </a:t>
            </a:r>
            <a:r>
              <a:rPr lang="en-US" dirty="0" err="1" smtClean="0"/>
              <a:t>printEmployee</a:t>
            </a:r>
            <a:r>
              <a:rPr lang="en-US" dirty="0" smtClean="0"/>
              <a:t>(</a:t>
            </a:r>
            <a:r>
              <a:rPr lang="en-US" dirty="0" err="1" smtClean="0"/>
              <a:t>anne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printEmployee</a:t>
            </a:r>
            <a:r>
              <a:rPr lang="en-US" dirty="0"/>
              <a:t>(bob);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printEmployee</a:t>
            </a:r>
            <a:r>
              <a:rPr lang="en-US" dirty="0"/>
              <a:t>(</a:t>
            </a:r>
            <a:r>
              <a:rPr lang="en-US" dirty="0" err="1"/>
              <a:t>cara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public static void </a:t>
            </a:r>
            <a:r>
              <a:rPr lang="en-US" dirty="0" err="1"/>
              <a:t>printEmployee</a:t>
            </a:r>
            <a:r>
              <a:rPr lang="en-US" dirty="0"/>
              <a:t>(Employee e)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("This employee works " +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e.getHours</a:t>
            </a:r>
            <a:r>
              <a:rPr lang="en-US" dirty="0"/>
              <a:t>()+".");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/>
              <a:t>System.out.println</a:t>
            </a:r>
            <a:r>
              <a:rPr lang="en-US" dirty="0"/>
              <a:t>("  And uses the " +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e.getVacationForm</a:t>
            </a:r>
            <a:r>
              <a:rPr lang="en-US" dirty="0"/>
              <a:t>() + " form");</a:t>
            </a:r>
            <a:br>
              <a:rPr lang="en-US" dirty="0"/>
            </a:b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174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620000" cy="731838"/>
          </a:xfrm>
        </p:spPr>
        <p:txBody>
          <a:bodyPr lIns="0" rIns="0" bIns="0" anchor="b"/>
          <a:lstStyle/>
          <a:p>
            <a:r>
              <a:rPr lang="en-US" altLang="en-US" dirty="0"/>
              <a:t>Polymorphism and arrays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2000"/>
            <a:ext cx="9144000" cy="5943600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en-US" sz="2200" dirty="0"/>
              <a:t>Arrays of superclass types can store any subtype as elements.</a:t>
            </a:r>
          </a:p>
          <a:p>
            <a:pPr marL="639763" lvl="1" indent="-246063">
              <a:lnSpc>
                <a:spcPct val="60000"/>
              </a:lnSpc>
              <a:buFont typeface="Wingdings" pitchFamily="2" charset="2"/>
              <a:buNone/>
            </a:pPr>
            <a:endParaRPr lang="en-US" altLang="en-US" sz="800" dirty="0">
              <a:solidFill>
                <a:srgbClr val="7030A0"/>
              </a:solidFill>
              <a:latin typeface="Courier New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eList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Employee[4];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eList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anne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eList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= bob;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eList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=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eList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= new Lawyer();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en-US" sz="10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eList.length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endParaRPr lang="en-US" alt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printEmployee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eList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25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Constructor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295400"/>
            <a:ext cx="8534400" cy="175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Employee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 class Employee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String name;</a:t>
            </a:r>
          </a:p>
          <a:p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yearsWorked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Employee(</a:t>
            </a:r>
            <a:r>
              <a:rPr lang="en-US" dirty="0" err="1"/>
              <a:t>int</a:t>
            </a:r>
            <a:r>
              <a:rPr lang="en-US" dirty="0"/>
              <a:t> years)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yearsWorked</a:t>
            </a:r>
            <a:r>
              <a:rPr lang="en-US" dirty="0"/>
              <a:t> = years;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getVacation</a:t>
            </a:r>
            <a:r>
              <a:rPr lang="en-US" dirty="0"/>
              <a:t>()</a:t>
            </a:r>
          </a:p>
          <a:p>
            <a:r>
              <a:rPr lang="en-US" dirty="0"/>
              <a:t>  {  return 5;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r>
              <a:rPr lang="en-US" dirty="0"/>
              <a:t>  { return 40;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String </a:t>
            </a:r>
            <a:r>
              <a:rPr lang="en-US" dirty="0" err="1"/>
              <a:t>getVacationForm</a:t>
            </a:r>
            <a:r>
              <a:rPr lang="en-US" dirty="0"/>
              <a:t>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return "Yellow";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0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Problem with constructors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dirty="0"/>
              <a:t>Now that we've added the constructor to the </a:t>
            </a:r>
            <a:r>
              <a:rPr lang="en-US" altLang="en-US" dirty="0">
                <a:latin typeface="Courier New" pitchFamily="49" charset="0"/>
              </a:rPr>
              <a:t>Employee</a:t>
            </a:r>
            <a:r>
              <a:rPr lang="en-US" altLang="en-US" dirty="0"/>
              <a:t> class, our subclasses do not compile.  The error: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endParaRPr lang="en-US" altLang="en-US" sz="900" dirty="0"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PPT9_2.java:5: error: constructor Employee in class Employee cannot be applied to given types;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       Employee </a:t>
            </a:r>
            <a:r>
              <a:rPr lang="en-US" altLang="en-US" dirty="0" err="1">
                <a:solidFill>
                  <a:srgbClr val="800000"/>
                </a:solidFill>
                <a:latin typeface="Courier New" pitchFamily="49" charset="0"/>
              </a:rPr>
              <a:t>anne</a:t>
            </a: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  = new Employee();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                         ^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 required: </a:t>
            </a:r>
            <a:r>
              <a:rPr lang="en-US" altLang="en-US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endParaRPr lang="en-US" altLang="en-US" dirty="0">
              <a:solidFill>
                <a:srgbClr val="800000"/>
              </a:solidFill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 found: no arguments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 reason: actual and formal argument lists differ in length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1 error       ^</a:t>
            </a:r>
          </a:p>
          <a:p>
            <a:pPr marL="639763" lvl="1" indent="-246063">
              <a:lnSpc>
                <a:spcPct val="80000"/>
              </a:lnSpc>
              <a:buFont typeface="Wingdings" pitchFamily="2" charset="2"/>
              <a:buNone/>
            </a:pPr>
            <a:endParaRPr lang="en-US" altLang="en-US" dirty="0">
              <a:solidFill>
                <a:srgbClr val="800000"/>
              </a:solidFill>
              <a:latin typeface="Courier New" pitchFamily="49" charset="0"/>
            </a:endParaRPr>
          </a:p>
          <a:p>
            <a:pPr marL="639763" lvl="1" indent="-246063"/>
            <a:r>
              <a:rPr lang="en-US" altLang="en-US" dirty="0"/>
              <a:t>The short explanation: Once we write a constructor (that requires parameters) in the superclass, we must now write constructors for our employee subclasses as well.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The long explanation: (next slide)</a:t>
            </a:r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91445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The detailed explanation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Constructors are not inherited.</a:t>
            </a:r>
          </a:p>
          <a:p>
            <a:pPr marL="639763" lvl="1" indent="-246063"/>
            <a:r>
              <a:rPr lang="en-US" altLang="en-US" dirty="0"/>
              <a:t>Subclasses don't inherit the </a:t>
            </a:r>
            <a:r>
              <a:rPr lang="en-US" altLang="en-US" dirty="0">
                <a:latin typeface="Courier New" pitchFamily="49" charset="0"/>
              </a:rPr>
              <a:t>Employee(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)</a:t>
            </a:r>
            <a:r>
              <a:rPr lang="en-US" altLang="en-US" dirty="0"/>
              <a:t> constructor.</a:t>
            </a:r>
          </a:p>
          <a:p>
            <a:pPr marL="639763" lvl="1" indent="-246063"/>
            <a:endParaRPr lang="en-US" altLang="en-US" sz="900" dirty="0"/>
          </a:p>
          <a:p>
            <a:pPr marL="639763" lvl="1" indent="-246063"/>
            <a:r>
              <a:rPr lang="en-US" altLang="en-US" dirty="0"/>
              <a:t>Subclasses receive a default constructor that contains:</a:t>
            </a:r>
          </a:p>
          <a:p>
            <a:pPr lvl="2" indent="-246063">
              <a:buFont typeface="Wingdings" pitchFamily="2" charset="2"/>
              <a:buNone/>
            </a:pPr>
            <a:endParaRPr lang="en-US" altLang="en-US" sz="900" dirty="0">
              <a:latin typeface="Courier New" pitchFamily="49" charset="0"/>
            </a:endParaRPr>
          </a:p>
          <a:p>
            <a:pPr lvl="2" indent="-246063"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public Lawyer() {</a:t>
            </a:r>
          </a:p>
          <a:p>
            <a:pPr lvl="2" indent="-246063"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    </a:t>
            </a:r>
            <a:r>
              <a:rPr lang="en-US" altLang="en-US" b="1" dirty="0">
                <a:latin typeface="Courier New" pitchFamily="49" charset="0"/>
              </a:rPr>
              <a:t>super();</a:t>
            </a:r>
            <a:r>
              <a:rPr lang="en-US" altLang="en-US" dirty="0">
                <a:latin typeface="Courier New" pitchFamily="49" charset="0"/>
              </a:rPr>
              <a:t>         </a:t>
            </a:r>
            <a:r>
              <a:rPr lang="en-US" altLang="en-US" b="1" dirty="0">
                <a:solidFill>
                  <a:srgbClr val="008080"/>
                </a:solidFill>
                <a:latin typeface="Courier New" pitchFamily="49" charset="0"/>
              </a:rPr>
              <a:t>// calls Employee() constructor</a:t>
            </a:r>
          </a:p>
          <a:p>
            <a:pPr lvl="2" indent="-246063"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}</a:t>
            </a:r>
          </a:p>
          <a:p>
            <a:pPr lvl="2" indent="-246063">
              <a:buFont typeface="Wingdings" pitchFamily="2" charset="2"/>
              <a:buNone/>
            </a:pPr>
            <a:endParaRPr lang="en-US" altLang="en-US" dirty="0">
              <a:latin typeface="Courier New" pitchFamily="49" charset="0"/>
            </a:endParaRPr>
          </a:p>
          <a:p>
            <a:pPr lvl="2" indent="-246063">
              <a:buFont typeface="Wingdings" pitchFamily="2" charset="2"/>
              <a:buNone/>
            </a:pPr>
            <a:endParaRPr lang="en-US" altLang="en-US" dirty="0">
              <a:latin typeface="Courier New" pitchFamily="49" charset="0"/>
            </a:endParaRPr>
          </a:p>
          <a:p>
            <a:pPr marL="273050" indent="-273050"/>
            <a:r>
              <a:rPr lang="en-US" altLang="en-US" dirty="0"/>
              <a:t>But our </a:t>
            </a:r>
            <a:r>
              <a:rPr lang="en-US" altLang="en-US" dirty="0">
                <a:latin typeface="Courier New" pitchFamily="49" charset="0"/>
              </a:rPr>
              <a:t>Employee(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)</a:t>
            </a:r>
            <a:r>
              <a:rPr lang="en-US" altLang="en-US" dirty="0"/>
              <a:t> replaces the default </a:t>
            </a:r>
            <a:r>
              <a:rPr lang="en-US" altLang="en-US" dirty="0">
                <a:latin typeface="Courier New" pitchFamily="49" charset="0"/>
              </a:rPr>
              <a:t>Employee()</a:t>
            </a:r>
            <a:r>
              <a:rPr lang="en-US" altLang="en-US" dirty="0"/>
              <a:t>.</a:t>
            </a:r>
          </a:p>
          <a:p>
            <a:pPr marL="639763" lvl="1" indent="-246063"/>
            <a:r>
              <a:rPr lang="en-US" altLang="en-US" dirty="0"/>
              <a:t>The subclasses' default constructors are now trying to call a non-existent default </a:t>
            </a:r>
            <a:r>
              <a:rPr lang="en-US" altLang="en-US" dirty="0">
                <a:latin typeface="Courier New" pitchFamily="49" charset="0"/>
              </a:rPr>
              <a:t>Employee</a:t>
            </a:r>
            <a:r>
              <a:rPr lang="en-US" altLang="en-US" dirty="0"/>
              <a:t> constructor.</a:t>
            </a:r>
          </a:p>
        </p:txBody>
      </p:sp>
    </p:spTree>
    <p:extLst>
      <p:ext uri="{BB962C8B-B14F-4D97-AF65-F5344CB8AC3E}">
        <p14:creationId xmlns:p14="http://schemas.microsoft.com/office/powerpoint/2010/main" val="3570482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 sz="4000"/>
              <a:t>Calling superclass constructor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639763" lvl="1" indent="-246063">
              <a:buFont typeface="Wingding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	super(</a:t>
            </a:r>
            <a:r>
              <a:rPr lang="en-US" altLang="en-US" sz="2400" b="1" dirty="0"/>
              <a:t>parameters</a:t>
            </a:r>
            <a:r>
              <a:rPr lang="en-US" altLang="en-US" sz="2400" dirty="0">
                <a:latin typeface="Courier New" pitchFamily="49" charset="0"/>
              </a:rPr>
              <a:t>);</a:t>
            </a:r>
          </a:p>
          <a:p>
            <a:pPr marL="639763" lvl="1" indent="-246063">
              <a:buFont typeface="Wingdings" pitchFamily="2" charset="2"/>
              <a:buNone/>
            </a:pPr>
            <a:endParaRPr lang="en-US" altLang="en-US" sz="900" dirty="0"/>
          </a:p>
          <a:p>
            <a:pPr marL="639763" lvl="1" indent="-246063"/>
            <a:r>
              <a:rPr lang="en-US" altLang="en-US" dirty="0"/>
              <a:t>Example</a:t>
            </a:r>
            <a:r>
              <a:rPr lang="en-US" altLang="en-US" dirty="0" smtClean="0"/>
              <a:t>:</a:t>
            </a:r>
          </a:p>
          <a:p>
            <a:pPr marL="639763" lvl="1" indent="-246063"/>
            <a:endParaRPr lang="en-US" altLang="en-US" sz="900" dirty="0">
              <a:latin typeface="Courier New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public Lawyer()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{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super(10);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342583" indent="-246063"/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super</a:t>
            </a:r>
            <a:r>
              <a:rPr lang="en-US" altLang="en-US" dirty="0"/>
              <a:t> call must be the first statement in the constructor</a:t>
            </a:r>
            <a:r>
              <a:rPr lang="en-US" altLang="en-US" dirty="0" smtClean="0"/>
              <a:t>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 smtClean="0"/>
              <a:t>Or even better</a:t>
            </a:r>
          </a:p>
          <a:p>
            <a:pPr marL="393700" lvl="1" indent="0">
              <a:buNone/>
            </a:pPr>
            <a:endParaRPr lang="en-US" dirty="0"/>
          </a:p>
          <a:p>
            <a:pPr marL="393700" lvl="1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public Lawyer(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years)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{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super(years);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marL="639763" lvl="1" indent="-246063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3736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Modified </a:t>
            </a:r>
            <a:r>
              <a:rPr lang="en-US" altLang="en-US">
                <a:latin typeface="Courier New" pitchFamily="49" charset="0"/>
              </a:rPr>
              <a:t>Secretary</a:t>
            </a:r>
            <a:r>
              <a:rPr lang="en-US" altLang="en-US"/>
              <a:t> class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itchFamily="49" charset="0"/>
              </a:rPr>
              <a:t>// A class to represent secretaries.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public class Secretary extends Employee {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3399"/>
                </a:solidFill>
                <a:latin typeface="Courier New" pitchFamily="49" charset="0"/>
              </a:rPr>
              <a:t>    public Secretary() {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3399"/>
                </a:solidFill>
                <a:latin typeface="Courier New" pitchFamily="49" charset="0"/>
              </a:rPr>
              <a:t>        super(0);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3399"/>
                </a:solidFill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    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  <a:endParaRPr lang="en-US" altLang="en-US" sz="1600" dirty="0">
              <a:latin typeface="Courier New" pitchFamily="49" charset="0"/>
            </a:endParaRP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latin typeface="Courier New" pitchFamily="49" charset="0"/>
            </a:endParaRPr>
          </a:p>
          <a:p>
            <a:pPr marL="639763" lvl="1" indent="-246063">
              <a:lnSpc>
                <a:spcPct val="110000"/>
              </a:lnSpc>
            </a:pPr>
            <a:r>
              <a:rPr lang="en-US" altLang="en-US" dirty="0"/>
              <a:t>Since </a:t>
            </a:r>
            <a:r>
              <a:rPr lang="en-US" altLang="en-US" dirty="0">
                <a:latin typeface="Courier New" pitchFamily="49" charset="0"/>
              </a:rPr>
              <a:t>Secretary</a:t>
            </a:r>
            <a:r>
              <a:rPr lang="en-US" altLang="en-US" dirty="0"/>
              <a:t> doesn't require any parameters to its constructor, </a:t>
            </a:r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 </a:t>
            </a:r>
            <a:r>
              <a:rPr lang="en-US" altLang="en-US" dirty="0"/>
              <a:t>compiles without a constructor.</a:t>
            </a:r>
          </a:p>
          <a:p>
            <a:pPr marL="1143000" lvl="2" indent="-228600">
              <a:lnSpc>
                <a:spcPct val="110000"/>
              </a:lnSpc>
            </a:pPr>
            <a:r>
              <a:rPr lang="en-US" altLang="en-US" dirty="0"/>
              <a:t>Its default constructor calls the </a:t>
            </a:r>
            <a:r>
              <a:rPr lang="en-US" altLang="en-US" dirty="0" smtClean="0">
                <a:latin typeface="Courier New" pitchFamily="49" charset="0"/>
              </a:rPr>
              <a:t>Employee()</a:t>
            </a:r>
            <a:r>
              <a:rPr lang="en-US" altLang="en-US" dirty="0" smtClean="0"/>
              <a:t> </a:t>
            </a:r>
            <a:r>
              <a:rPr lang="en-US" altLang="en-US" dirty="0"/>
              <a:t>constructor.</a:t>
            </a:r>
          </a:p>
        </p:txBody>
      </p:sp>
    </p:spTree>
    <p:extLst>
      <p:ext uri="{BB962C8B-B14F-4D97-AF65-F5344CB8AC3E}">
        <p14:creationId xmlns:p14="http://schemas.microsoft.com/office/powerpoint/2010/main" val="2498199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Salary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Salary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 class Employee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String name;</a:t>
            </a:r>
            <a:br>
              <a:rPr lang="en-US" dirty="0"/>
            </a:br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yearsWorked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Employee(</a:t>
            </a:r>
            <a:r>
              <a:rPr lang="en-US" dirty="0" err="1"/>
              <a:t>int</a:t>
            </a:r>
            <a:r>
              <a:rPr lang="en-US" dirty="0"/>
              <a:t> years)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yearsWorked</a:t>
            </a:r>
            <a:r>
              <a:rPr lang="en-US" dirty="0"/>
              <a:t> = years;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getSalary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return 50000 + 1000 * </a:t>
            </a:r>
            <a:r>
              <a:rPr lang="en-US" dirty="0" err="1"/>
              <a:t>yearsWorked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7912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PPT9_2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Employee </a:t>
            </a:r>
            <a:r>
              <a:rPr lang="en-US" dirty="0" err="1"/>
              <a:t>anne</a:t>
            </a:r>
            <a:r>
              <a:rPr lang="en-US" dirty="0"/>
              <a:t>   = new Employee(2);</a:t>
            </a:r>
            <a:br>
              <a:rPr lang="en-US" dirty="0"/>
            </a:br>
            <a:r>
              <a:rPr lang="en-US" dirty="0"/>
              <a:t>        Lawyer   bob    = new Lawyer(3);</a:t>
            </a:r>
            <a:br>
              <a:rPr lang="en-US" dirty="0"/>
            </a:br>
            <a:r>
              <a:rPr lang="en-US" dirty="0"/>
              <a:t>        Employee </a:t>
            </a:r>
            <a:r>
              <a:rPr lang="en-US" dirty="0" err="1"/>
              <a:t>cara</a:t>
            </a:r>
            <a:r>
              <a:rPr lang="en-US" dirty="0"/>
              <a:t>   = new Lawyer(4);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Employee[] </a:t>
            </a:r>
            <a:r>
              <a:rPr lang="en-US" dirty="0" err="1"/>
              <a:t>eList</a:t>
            </a:r>
            <a:r>
              <a:rPr lang="en-US" dirty="0"/>
              <a:t> = new Employee[4];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eList</a:t>
            </a:r>
            <a:r>
              <a:rPr lang="en-US" dirty="0"/>
              <a:t>[0] = </a:t>
            </a:r>
            <a:r>
              <a:rPr lang="en-US" dirty="0" err="1"/>
              <a:t>anne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eList</a:t>
            </a:r>
            <a:r>
              <a:rPr lang="en-US" dirty="0"/>
              <a:t>[1] = bob;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eList</a:t>
            </a:r>
            <a:r>
              <a:rPr lang="en-US" dirty="0"/>
              <a:t>[2] = </a:t>
            </a:r>
            <a:r>
              <a:rPr lang="en-US" dirty="0" err="1"/>
              <a:t>cara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eList</a:t>
            </a:r>
            <a:r>
              <a:rPr lang="en-US" dirty="0"/>
              <a:t>[3] = new Lawyer(5);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eList.length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getSalary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84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assume that we want to give lawyers $2000 per year that they have worked here.</a:t>
            </a:r>
          </a:p>
          <a:p>
            <a:endParaRPr lang="en-US" dirty="0"/>
          </a:p>
          <a:p>
            <a:r>
              <a:rPr lang="en-US" dirty="0" smtClean="0"/>
              <a:t>So we would try to override the following method to Lawyer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public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getSalary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{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return 50000 + 2000 *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yearsWorked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}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2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7620000" cy="731838"/>
          </a:xfrm>
        </p:spPr>
        <p:txBody>
          <a:bodyPr lIns="0" rIns="0" bIns="0" anchor="b"/>
          <a:lstStyle/>
          <a:p>
            <a:r>
              <a:rPr lang="en-US" altLang="en-US" dirty="0"/>
              <a:t>Inheritance and fields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685800"/>
            <a:ext cx="8001000" cy="5715000"/>
          </a:xfrm>
        </p:spPr>
        <p:txBody>
          <a:bodyPr>
            <a:normAutofit/>
          </a:bodyPr>
          <a:lstStyle/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endParaRPr lang="en-US" altLang="en-US" sz="900" dirty="0">
              <a:latin typeface="Courier New" pitchFamily="49" charset="0"/>
            </a:endParaRPr>
          </a:p>
          <a:p>
            <a:pPr marL="273050" indent="-273050"/>
            <a:r>
              <a:rPr lang="en-US" altLang="en-US" dirty="0" smtClean="0"/>
              <a:t>BUT</a:t>
            </a:r>
          </a:p>
          <a:p>
            <a:pPr marL="273050" indent="-273050"/>
            <a:endParaRPr lang="en-US" altLang="en-US" dirty="0"/>
          </a:p>
          <a:p>
            <a:pPr marL="273050" indent="-273050"/>
            <a:r>
              <a:rPr lang="en-US" altLang="en-US" dirty="0" smtClean="0"/>
              <a:t>Does </a:t>
            </a:r>
            <a:r>
              <a:rPr lang="en-US" altLang="en-US" dirty="0"/>
              <a:t>not work; the error is the following: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endParaRPr lang="en-US" altLang="en-US" dirty="0" smtClean="0">
              <a:solidFill>
                <a:srgbClr val="800000"/>
              </a:solidFill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Lawyer.java:11</a:t>
            </a: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: error: </a:t>
            </a:r>
            <a:r>
              <a:rPr lang="en-US" altLang="en-US" dirty="0" err="1">
                <a:solidFill>
                  <a:srgbClr val="800000"/>
                </a:solidFill>
                <a:latin typeface="Courier New" pitchFamily="49" charset="0"/>
              </a:rPr>
              <a:t>yearsWorked</a:t>
            </a: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has private access in Employee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   return 50000 + 2000 * </a:t>
            </a:r>
            <a:r>
              <a:rPr lang="en-US" altLang="en-US" dirty="0" err="1">
                <a:solidFill>
                  <a:srgbClr val="800000"/>
                </a:solidFill>
                <a:latin typeface="Courier New" pitchFamily="49" charset="0"/>
              </a:rPr>
              <a:t>yearsWorked</a:t>
            </a: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;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                         ^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1 error                                          </a:t>
            </a:r>
            <a:r>
              <a:rPr lang="en-US" altLang="en-US" sz="2000" dirty="0" smtClean="0">
                <a:solidFill>
                  <a:srgbClr val="800000"/>
                </a:solidFill>
                <a:latin typeface="Courier New" pitchFamily="49" charset="0"/>
              </a:rPr>
              <a:t>^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endParaRPr lang="en-US" altLang="en-US" sz="2000" dirty="0">
              <a:solidFill>
                <a:srgbClr val="800000"/>
              </a:solidFill>
              <a:latin typeface="Courier New" pitchFamily="49" charset="0"/>
            </a:endParaRPr>
          </a:p>
          <a:p>
            <a:pPr marL="273050" indent="-273050"/>
            <a:r>
              <a:rPr lang="en-US" altLang="en-US" dirty="0"/>
              <a:t>Private fields cannot be directly accessed from subclasses.</a:t>
            </a:r>
          </a:p>
          <a:p>
            <a:pPr marL="639763" lvl="1" indent="-246063"/>
            <a:r>
              <a:rPr lang="en-US" altLang="en-US" dirty="0"/>
              <a:t>One reason: So that </a:t>
            </a:r>
            <a:r>
              <a:rPr lang="en-US" altLang="en-US" dirty="0" err="1"/>
              <a:t>subclassing</a:t>
            </a:r>
            <a:r>
              <a:rPr lang="en-US" altLang="en-US" dirty="0"/>
              <a:t> can't break encapsulation.</a:t>
            </a:r>
          </a:p>
          <a:p>
            <a:pPr marL="639763" lvl="1" indent="-246063"/>
            <a:r>
              <a:rPr lang="en-US" altLang="en-US" dirty="0"/>
              <a:t>How can we get around this limitation?</a:t>
            </a:r>
          </a:p>
        </p:txBody>
      </p:sp>
    </p:spTree>
    <p:extLst>
      <p:ext uri="{BB962C8B-B14F-4D97-AF65-F5344CB8AC3E}">
        <p14:creationId xmlns:p14="http://schemas.microsoft.com/office/powerpoint/2010/main" val="4000016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 anchor="b"/>
          <a:lstStyle/>
          <a:p>
            <a:r>
              <a:rPr lang="en-US" altLang="en-US" dirty="0"/>
              <a:t>Improved </a:t>
            </a:r>
            <a:r>
              <a:rPr lang="en-US" altLang="en-US" dirty="0">
                <a:latin typeface="Courier New" pitchFamily="49" charset="0"/>
              </a:rPr>
              <a:t>Employee</a:t>
            </a:r>
            <a:r>
              <a:rPr lang="en-US" altLang="en-US" dirty="0"/>
              <a:t> code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73050" indent="-273050">
              <a:lnSpc>
                <a:spcPct val="60000"/>
              </a:lnSpc>
              <a:buFont typeface="Wingdings" pitchFamily="2" charset="2"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Add an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accessor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for any field needed by the subclass.</a:t>
            </a:r>
          </a:p>
          <a:p>
            <a:pPr marL="273050" indent="-273050">
              <a:lnSpc>
                <a:spcPct val="60000"/>
              </a:lnSpc>
              <a:buFont typeface="Wingdings" pitchFamily="2" charset="2"/>
              <a:buNone/>
            </a:pPr>
            <a:endParaRPr lang="en-US" dirty="0" smtClean="0"/>
          </a:p>
          <a:p>
            <a:pPr marL="273050" indent="-273050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public </a:t>
            </a:r>
            <a:r>
              <a:rPr lang="en-US" dirty="0"/>
              <a:t>class Employee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String name;</a:t>
            </a:r>
            <a:br>
              <a:rPr lang="en-US" dirty="0"/>
            </a:br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yearsWorked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Employee(</a:t>
            </a:r>
            <a:r>
              <a:rPr lang="en-US" dirty="0" err="1"/>
              <a:t>int</a:t>
            </a:r>
            <a:r>
              <a:rPr lang="en-US" dirty="0"/>
              <a:t> years)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yearsWorked</a:t>
            </a:r>
            <a:r>
              <a:rPr lang="en-US" dirty="0"/>
              <a:t> = years;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getYears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return </a:t>
            </a:r>
            <a:r>
              <a:rPr lang="en-US" dirty="0" err="1"/>
              <a:t>yearsWorked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pPr marL="273050" indent="-273050">
              <a:lnSpc>
                <a:spcPct val="60000"/>
              </a:lnSpc>
              <a:buFont typeface="Wingdings" pitchFamily="2" charset="2"/>
              <a:buNone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3050" indent="-273050">
              <a:lnSpc>
                <a:spcPct val="60000"/>
              </a:lnSpc>
              <a:buFont typeface="Wingdings" pitchFamily="2" charset="2"/>
              <a:buNone/>
            </a:pPr>
            <a:endParaRPr lang="en-US" altLang="en-US" dirty="0" smtClean="0">
              <a:cs typeface="Consolas" panose="020B0609020204030204" pitchFamily="49" charset="0"/>
            </a:endParaRPr>
          </a:p>
          <a:p>
            <a:pPr marL="342900" indent="-342900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Then...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73050" indent="-273050">
              <a:lnSpc>
                <a:spcPct val="60000"/>
              </a:lnSpc>
              <a:buFont typeface="Wingdings" pitchFamily="2" charset="2"/>
              <a:buNone/>
            </a:pP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3050" indent="-273050">
              <a:lnSpc>
                <a:spcPct val="60000"/>
              </a:lnSpc>
            </a:pPr>
            <a:r>
              <a:rPr lang="en-US" dirty="0"/>
              <a:t> </a:t>
            </a:r>
            <a:endParaRPr lang="en-US" dirty="0" smtClean="0"/>
          </a:p>
          <a:p>
            <a:pPr marL="273050" indent="-273050">
              <a:lnSpc>
                <a:spcPct val="60000"/>
              </a:lnSpc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getSalary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return 50000 + 2000 * </a:t>
            </a:r>
            <a:r>
              <a:rPr lang="en-US" dirty="0" err="1"/>
              <a:t>getYears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}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55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Vs. Public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private</a:t>
            </a:r>
            <a:r>
              <a:rPr lang="en-US" dirty="0" smtClean="0"/>
              <a:t> variable cannot be accessed by outside classes OR by subclasses.</a:t>
            </a: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b="1" dirty="0" smtClean="0"/>
              <a:t> public</a:t>
            </a:r>
            <a:r>
              <a:rPr lang="en-US" dirty="0" smtClean="0"/>
              <a:t> variable can be accessed by outside classes but can also be accessed by subclasses.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PPT9_2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Employee </a:t>
            </a:r>
            <a:r>
              <a:rPr lang="en-US" dirty="0" err="1"/>
              <a:t>anne</a:t>
            </a:r>
            <a:r>
              <a:rPr lang="en-US" dirty="0"/>
              <a:t>   = new Employee(2);</a:t>
            </a:r>
            <a:br>
              <a:rPr lang="en-US" dirty="0"/>
            </a:br>
            <a:r>
              <a:rPr lang="en-US" dirty="0"/>
              <a:t>        Lawyer   bob    = new Lawyer(3);</a:t>
            </a:r>
            <a:br>
              <a:rPr lang="en-US" dirty="0"/>
            </a:br>
            <a:r>
              <a:rPr lang="en-US" dirty="0"/>
              <a:t>        Employee </a:t>
            </a:r>
            <a:r>
              <a:rPr lang="en-US" dirty="0" err="1"/>
              <a:t>cara</a:t>
            </a:r>
            <a:r>
              <a:rPr lang="en-US" dirty="0"/>
              <a:t>   = new Lawyer(4);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anne.getHours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bob.getHours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cara.getHours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printEmployee</a:t>
            </a:r>
            <a:r>
              <a:rPr lang="en-US" dirty="0"/>
              <a:t>(</a:t>
            </a:r>
            <a:r>
              <a:rPr lang="en-US" dirty="0" err="1"/>
              <a:t>anne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printEmployee</a:t>
            </a:r>
            <a:r>
              <a:rPr lang="en-US" dirty="0"/>
              <a:t>(bob);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printEmployee</a:t>
            </a:r>
            <a:r>
              <a:rPr lang="en-US" dirty="0"/>
              <a:t>(</a:t>
            </a:r>
            <a:r>
              <a:rPr lang="en-US" dirty="0" err="1"/>
              <a:t>cara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Employee[] </a:t>
            </a:r>
            <a:r>
              <a:rPr lang="en-US" dirty="0" err="1"/>
              <a:t>eList</a:t>
            </a:r>
            <a:r>
              <a:rPr lang="en-US" dirty="0"/>
              <a:t> = new Employee[4];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eList</a:t>
            </a:r>
            <a:r>
              <a:rPr lang="en-US" dirty="0"/>
              <a:t>[0] = </a:t>
            </a:r>
            <a:r>
              <a:rPr lang="en-US" dirty="0" err="1"/>
              <a:t>anne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eList</a:t>
            </a:r>
            <a:r>
              <a:rPr lang="en-US" dirty="0"/>
              <a:t>[1] = bob;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eList</a:t>
            </a:r>
            <a:r>
              <a:rPr lang="en-US" dirty="0"/>
              <a:t>[2] = </a:t>
            </a:r>
            <a:r>
              <a:rPr lang="en-US" dirty="0" err="1"/>
              <a:t>cara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eList</a:t>
            </a:r>
            <a:r>
              <a:rPr lang="en-US" dirty="0"/>
              <a:t>[3] = new Lawyer(5);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eList.length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getSalary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public static void </a:t>
            </a:r>
            <a:r>
              <a:rPr lang="en-US" dirty="0" err="1"/>
              <a:t>printEmployee</a:t>
            </a:r>
            <a:r>
              <a:rPr lang="en-US" dirty="0"/>
              <a:t>(Employee e)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("This employee works " + </a:t>
            </a:r>
            <a:r>
              <a:rPr lang="en-US" dirty="0" err="1"/>
              <a:t>e.getHours</a:t>
            </a:r>
            <a:r>
              <a:rPr lang="en-US" dirty="0"/>
              <a:t>()+".");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  And uses the " + </a:t>
            </a:r>
            <a:r>
              <a:rPr lang="en-US" dirty="0" err="1"/>
              <a:t>e.getVacationForm</a:t>
            </a:r>
            <a:r>
              <a:rPr lang="en-US" dirty="0"/>
              <a:t>() + " form");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Employee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String name;</a:t>
            </a:r>
            <a:br>
              <a:rPr lang="en-US" dirty="0"/>
            </a:br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yearsWorked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Employee(</a:t>
            </a:r>
            <a:r>
              <a:rPr lang="en-US" dirty="0" err="1"/>
              <a:t>int</a:t>
            </a:r>
            <a:r>
              <a:rPr lang="en-US" dirty="0"/>
              <a:t> years)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yearsWorked</a:t>
            </a:r>
            <a:r>
              <a:rPr lang="en-US" dirty="0"/>
              <a:t> = years;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getYears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return </a:t>
            </a:r>
            <a:r>
              <a:rPr lang="en-US" dirty="0" err="1"/>
              <a:t>yearsWorked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getSalary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return 50000 + 1000 * </a:t>
            </a:r>
            <a:r>
              <a:rPr lang="en-US" dirty="0" err="1"/>
              <a:t>getYears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getVacation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  return 5;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getHours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 return 40;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getVacationForm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return "Yellow";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3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class Lawyer extends Employee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public Lawyer(</a:t>
            </a:r>
            <a:r>
              <a:rPr lang="en-US" dirty="0" err="1"/>
              <a:t>int</a:t>
            </a:r>
            <a:r>
              <a:rPr lang="en-US" dirty="0"/>
              <a:t> years)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super(years);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getSalary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return 50000 + 2000 * </a:t>
            </a:r>
            <a:r>
              <a:rPr lang="en-US" dirty="0" err="1"/>
              <a:t>getYears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}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getHours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 return 75;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getVacationForm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return "Green";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4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Polymorphism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>
              <a:lnSpc>
                <a:spcPct val="120000"/>
              </a:lnSpc>
            </a:pPr>
            <a:r>
              <a:rPr lang="en-US" altLang="en-US" b="1" dirty="0"/>
              <a:t>polymorphism</a:t>
            </a:r>
            <a:r>
              <a:rPr lang="en-US" altLang="en-US" dirty="0"/>
              <a:t>: Ability for the same code to be used with different types of objects and behave differently with each.</a:t>
            </a:r>
          </a:p>
          <a:p>
            <a:pPr marL="639763" lvl="1" indent="-246063">
              <a:buFontTx/>
              <a:buNone/>
            </a:pPr>
            <a:endParaRPr lang="en-US" altLang="en-US" dirty="0"/>
          </a:p>
          <a:p>
            <a:pPr marL="639763" lvl="1" indent="-246063"/>
            <a:r>
              <a:rPr lang="en-US" altLang="en-US" dirty="0" err="1">
                <a:latin typeface="Courier New" pitchFamily="49" charset="0"/>
              </a:rPr>
              <a:t>System.out.println</a:t>
            </a:r>
            <a:r>
              <a:rPr lang="en-US" altLang="en-US" dirty="0"/>
              <a:t> can print any type of object.</a:t>
            </a:r>
          </a:p>
          <a:p>
            <a:pPr marL="1143000" lvl="2" indent="-228600"/>
            <a:r>
              <a:rPr lang="en-US" altLang="en-US" dirty="0"/>
              <a:t>Each one displays in its own way on the console.</a:t>
            </a:r>
          </a:p>
          <a:p>
            <a:pPr marL="1143000" lvl="2" indent="-2286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3137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Coding with polymorphism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sz="2300" dirty="0"/>
              <a:t>A variable of type </a:t>
            </a:r>
            <a:r>
              <a:rPr lang="en-US" altLang="en-US" sz="2300" i="1" dirty="0"/>
              <a:t>T</a:t>
            </a:r>
            <a:r>
              <a:rPr lang="en-US" altLang="en-US" sz="2300" dirty="0"/>
              <a:t> can hold an object of any subclass of </a:t>
            </a:r>
            <a:r>
              <a:rPr lang="en-US" altLang="en-US" sz="2300" i="1" dirty="0"/>
              <a:t>T</a:t>
            </a:r>
            <a:r>
              <a:rPr lang="en-US" altLang="en-US" sz="2300" dirty="0"/>
              <a:t>.</a:t>
            </a:r>
          </a:p>
          <a:p>
            <a:pPr marL="639763" lvl="1" indent="-246063">
              <a:buFont typeface="Wingdings" pitchFamily="2" charset="2"/>
              <a:buNone/>
            </a:pPr>
            <a:endParaRPr lang="en-US" altLang="en-US" sz="2100" dirty="0">
              <a:latin typeface="Courier New" pitchFamily="49" charset="0"/>
            </a:endParaRPr>
          </a:p>
          <a:p>
            <a:pPr marL="639763" lvl="1" indent="-2460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b="1" dirty="0">
                <a:latin typeface="Courier New" pitchFamily="49" charset="0"/>
              </a:rPr>
              <a:t>Employee </a:t>
            </a:r>
            <a:r>
              <a:rPr lang="en-US" altLang="en-US" sz="2000" b="1" dirty="0" err="1">
                <a:latin typeface="Courier New" pitchFamily="49" charset="0"/>
              </a:rPr>
              <a:t>ed</a:t>
            </a:r>
            <a:r>
              <a:rPr lang="en-US" altLang="en-US" sz="2000" dirty="0">
                <a:latin typeface="Courier New" pitchFamily="49" charset="0"/>
              </a:rPr>
              <a:t> = new Lawyer();</a:t>
            </a:r>
          </a:p>
          <a:p>
            <a:pPr marL="639763" lvl="1" indent="-246063">
              <a:spcBef>
                <a:spcPct val="0"/>
              </a:spcBef>
              <a:buFont typeface="Wingdings" pitchFamily="2" charset="2"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marL="639763" lvl="1" indent="-246063"/>
            <a:r>
              <a:rPr lang="en-US" altLang="en-US" dirty="0"/>
              <a:t>You can call any methods from the </a:t>
            </a:r>
            <a:r>
              <a:rPr lang="en-US" altLang="en-US" dirty="0">
                <a:latin typeface="Courier New" pitchFamily="49" charset="0"/>
              </a:rPr>
              <a:t>Employee</a:t>
            </a:r>
            <a:r>
              <a:rPr lang="en-US" altLang="en-US" dirty="0"/>
              <a:t> class on </a:t>
            </a:r>
            <a:r>
              <a:rPr lang="en-US" altLang="en-US" dirty="0">
                <a:latin typeface="Courier New" pitchFamily="49" charset="0"/>
              </a:rPr>
              <a:t>ed</a:t>
            </a:r>
            <a:r>
              <a:rPr lang="en-US" altLang="en-US" dirty="0"/>
              <a:t>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>
              <a:lnSpc>
                <a:spcPct val="130000"/>
              </a:lnSpc>
            </a:pPr>
            <a:endParaRPr lang="en-US" altLang="en-US" dirty="0">
              <a:solidFill>
                <a:srgbClr val="808080"/>
              </a:solidFill>
            </a:endParaRPr>
          </a:p>
          <a:p>
            <a:pPr marL="273050" indent="-273050"/>
            <a:r>
              <a:rPr lang="en-US" altLang="en-US" dirty="0"/>
              <a:t>When a method is called on </a:t>
            </a:r>
            <a:r>
              <a:rPr lang="en-US" altLang="en-US" dirty="0" err="1">
                <a:latin typeface="Courier New" pitchFamily="49" charset="0"/>
              </a:rPr>
              <a:t>ed</a:t>
            </a:r>
            <a:r>
              <a:rPr lang="en-US" altLang="en-US" dirty="0"/>
              <a:t>, it behaves as a </a:t>
            </a:r>
            <a:r>
              <a:rPr lang="en-US" altLang="en-US" dirty="0">
                <a:latin typeface="Courier New" pitchFamily="49" charset="0"/>
              </a:rPr>
              <a:t>Lawyer</a:t>
            </a:r>
            <a:r>
              <a:rPr lang="en-US" altLang="en-US" dirty="0"/>
              <a:t>.</a:t>
            </a:r>
          </a:p>
          <a:p>
            <a:pPr marL="639763" lvl="1" indent="-246063">
              <a:buFontTx/>
              <a:buNone/>
            </a:pPr>
            <a:endParaRPr lang="en-US" altLang="en-US" dirty="0"/>
          </a:p>
          <a:p>
            <a:pPr marL="639763" lvl="1" indent="-2460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</a:rPr>
              <a:t>ed.getSalary</a:t>
            </a:r>
            <a:r>
              <a:rPr lang="en-US" altLang="en-US" sz="1800" b="1" dirty="0">
                <a:latin typeface="Courier New" pitchFamily="49" charset="0"/>
              </a:rPr>
              <a:t>()</a:t>
            </a:r>
            <a:r>
              <a:rPr lang="en-US" altLang="en-US" sz="1800" dirty="0">
                <a:latin typeface="Courier New" pitchFamily="49" charset="0"/>
              </a:rPr>
              <a:t>);       </a:t>
            </a:r>
            <a:endParaRPr lang="en-US" altLang="en-US" sz="1800" dirty="0" smtClean="0">
              <a:latin typeface="Courier New" pitchFamily="49" charset="0"/>
            </a:endParaRPr>
          </a:p>
          <a:p>
            <a:pPr marL="639763" lvl="1" indent="-2460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smtClean="0">
                <a:latin typeface="Courier New" pitchFamily="49" charset="0"/>
              </a:rPr>
              <a:t>					  </a:t>
            </a:r>
            <a:r>
              <a:rPr lang="en-US" altLang="en-US" sz="1800" b="1" dirty="0">
                <a:solidFill>
                  <a:srgbClr val="008080"/>
                </a:solidFill>
                <a:latin typeface="Courier New" pitchFamily="49" charset="0"/>
              </a:rPr>
              <a:t>// 50000.0</a:t>
            </a:r>
          </a:p>
          <a:p>
            <a:pPr marL="639763" lvl="1" indent="-2460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</a:rPr>
              <a:t>ed.getVacationForm</a:t>
            </a:r>
            <a:r>
              <a:rPr lang="en-US" altLang="en-US" sz="1800" b="1" dirty="0">
                <a:latin typeface="Courier New" pitchFamily="49" charset="0"/>
              </a:rPr>
              <a:t>()</a:t>
            </a:r>
            <a:r>
              <a:rPr lang="en-US" altLang="en-US" sz="1800" dirty="0">
                <a:latin typeface="Courier New" pitchFamily="49" charset="0"/>
              </a:rPr>
              <a:t>);   </a:t>
            </a:r>
            <a:endParaRPr lang="en-US" altLang="en-US" sz="1800" dirty="0" smtClean="0">
              <a:latin typeface="Courier New" pitchFamily="49" charset="0"/>
            </a:endParaRPr>
          </a:p>
          <a:p>
            <a:pPr marL="639763" lvl="1" indent="-2460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itchFamily="49" charset="0"/>
              </a:rPr>
              <a:t>	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					// </a:t>
            </a:r>
            <a:r>
              <a:rPr lang="en-US" altLang="en-US" sz="1800" b="1" dirty="0">
                <a:solidFill>
                  <a:srgbClr val="008080"/>
                </a:solidFill>
                <a:latin typeface="Courier New" pitchFamily="49" charset="0"/>
              </a:rPr>
              <a:t>pink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081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Lawyer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 class Employee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String name;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getVacation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  return 5;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getHours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 return 40;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getVacationForm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return "Yellow";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1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 class Lawyer extends Employee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getHours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 return 75;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getVacationForm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return "Green";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7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 class PPT9_2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Employee </a:t>
            </a:r>
            <a:r>
              <a:rPr lang="en-US" dirty="0" err="1"/>
              <a:t>anne</a:t>
            </a:r>
            <a:r>
              <a:rPr lang="en-US" dirty="0"/>
              <a:t>   = new Employee();</a:t>
            </a:r>
            <a:br>
              <a:rPr lang="en-US" dirty="0"/>
            </a:br>
            <a:r>
              <a:rPr lang="en-US" dirty="0"/>
              <a:t>        Lawyer   bob    = new Lawyer();</a:t>
            </a:r>
            <a:br>
              <a:rPr lang="en-US" dirty="0"/>
            </a:br>
            <a:r>
              <a:rPr lang="en-US" dirty="0"/>
              <a:t>        Employee </a:t>
            </a:r>
            <a:r>
              <a:rPr lang="en-US" dirty="0" err="1"/>
              <a:t>cara</a:t>
            </a:r>
            <a:r>
              <a:rPr lang="en-US" dirty="0"/>
              <a:t>   = new Lawyer</a:t>
            </a:r>
            <a:r>
              <a:rPr lang="en-US" dirty="0" smtClean="0"/>
              <a:t>();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anne.getHours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bob.getHours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cara.getHours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7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and parameters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578</TotalTime>
  <Words>659</Words>
  <Application>Microsoft Office PowerPoint</Application>
  <PresentationFormat>On-screen Show (4:3)</PresentationFormat>
  <Paragraphs>183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Consolas</vt:lpstr>
      <vt:lpstr>Courier New</vt:lpstr>
      <vt:lpstr>Wingdings</vt:lpstr>
      <vt:lpstr>Adjacency</vt:lpstr>
      <vt:lpstr>CS 145</vt:lpstr>
      <vt:lpstr>Polymorphism</vt:lpstr>
      <vt:lpstr>Polymorphism</vt:lpstr>
      <vt:lpstr>Coding with polymorphism</vt:lpstr>
      <vt:lpstr>Example</vt:lpstr>
      <vt:lpstr>Employee Class</vt:lpstr>
      <vt:lpstr>Employee Class</vt:lpstr>
      <vt:lpstr>Main</vt:lpstr>
      <vt:lpstr>Polymorphism and parameters</vt:lpstr>
      <vt:lpstr>Polymorphism and parameters</vt:lpstr>
      <vt:lpstr>Polymorphism and arrays</vt:lpstr>
      <vt:lpstr>The Constructor Problem</vt:lpstr>
      <vt:lpstr>Modified Employee Class</vt:lpstr>
      <vt:lpstr>Problem with constructors</vt:lpstr>
      <vt:lpstr>The detailed explanation</vt:lpstr>
      <vt:lpstr>Calling superclass constructor</vt:lpstr>
      <vt:lpstr>Modified Secretary class</vt:lpstr>
      <vt:lpstr>Adding Salary</vt:lpstr>
      <vt:lpstr>Baseline Salary</vt:lpstr>
      <vt:lpstr>Main</vt:lpstr>
      <vt:lpstr>However…</vt:lpstr>
      <vt:lpstr>Inheritance and fields</vt:lpstr>
      <vt:lpstr>Improved Employee code</vt:lpstr>
      <vt:lpstr>Private Vs. Public Variables</vt:lpstr>
      <vt:lpstr>PowerPoint Presentation</vt:lpstr>
      <vt:lpstr>PowerPoint Presentation</vt:lpstr>
      <vt:lpstr>PowerPoint Presentation</vt:lpstr>
      <vt:lpstr>PowerPoint Presentation</vt:lpstr>
    </vt:vector>
  </TitlesOfParts>
  <Company>Green River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Michael Wood</cp:lastModifiedBy>
  <cp:revision>49</cp:revision>
  <dcterms:created xsi:type="dcterms:W3CDTF">2016-09-14T21:32:14Z</dcterms:created>
  <dcterms:modified xsi:type="dcterms:W3CDTF">2018-09-26T22:02:20Z</dcterms:modified>
</cp:coreProperties>
</file>