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0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6646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020262"/>
            <a:ext cx="5807399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4649962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3448165"/>
            <a:ext cx="75899" cy="569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253010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59363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004903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493167"/>
            <a:ext cx="75899" cy="569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1878364"/>
            <a:ext cx="75899" cy="569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356119"/>
            <a:ext cx="75899" cy="569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1">
    <p:bg>
      <p:bgPr>
        <a:solidFill>
          <a:srgbClr val="6FA8DC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60" name="Shape 60"/>
            <p:cNvSpPr/>
            <p:nvPr/>
          </p:nvSpPr>
          <p:spPr>
            <a:xfrm>
              <a:off x="3135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222212" y="227541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3017029" y="180462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63" name="Shape 63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0" t="0" r="0" b="0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8" name="Shape 68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69" name="Shape 69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70" name="Shape 70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71" name="Shape 71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74" name="Shape 74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75" name="Shape 7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8" name="Shape 78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9" name="Shape 79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82" name="Shape 82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83" name="Shape 83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85" name="Shape 85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86" name="Shape 86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7" name="Shape 87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8" name="Shape 88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89" name="Shape 89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90" name="Shape 90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91" name="Shape 91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2" name="Shape 92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93" name="Shape 93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94" name="Shape 94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5" name="Shape 95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6" name="Shape 96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7" name="Shape 97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101" name="Shape 101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102" name="Shape 102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103" name="Shape 103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4" name="Shape 104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5" name="Shape 105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6" name="Shape 106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7" name="Shape 107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8" name="Shape 108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09" name="Shape 109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0" name="Shape 110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1" name="Shape 111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2" name="Shape 112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3" name="Shape 113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4" name="Shape 114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5" name="Shape 115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6" name="Shape 116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7" name="Shape 117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19" name="Shape 119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0" name="Shape 120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3" name="Shape 123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4" name="Shape 124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5" name="Shape 125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126" name="Shape 126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127" name="Shape 127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8" name="Shape 128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9" name="Shape 129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0" name="Shape 130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1" name="Shape 131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135" name="Shape 135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136" name="Shape 136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137" name="Shape 137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138" name="Shape 138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9" name="Shape 139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0" name="Shape 140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145" name="Shape 145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48" name="Shape 148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149" name="Shape 149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3" name="Shape 153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154" name="Shape 154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55" name="Shape 155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156" name="Shape 156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8" name="Shape 158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9" name="Shape 159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160" name="Shape 160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2" name="Shape 162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3" name="Shape 163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4" name="Shape 164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7" name="Shape 167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168" name="Shape 168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0" name="Shape 170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171" name="Shape 171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2" name="Shape 172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3" name="Shape 173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4" name="Shape 174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175" name="Shape 175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176" name="Shape 176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7" name="Shape 177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8" name="Shape 178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179" name="Shape 179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80" name="Shape 180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81" name="Shape 181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82" name="Shape 182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83" name="Shape 183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84" name="Shape 184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85" name="Shape 185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186" name="Shape 186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87" name="Shape 187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188" name="Shape 188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89" name="Shape 189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90" name="Shape 190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91" name="Shape 191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92" name="Shape 192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93" name="Shape 193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94" name="Shape 194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95" name="Shape 195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96" name="Shape 196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97" name="Shape 197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98" name="Shape 198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99" name="Shape 199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00" name="Shape 200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01" name="Shape 201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02" name="Shape 202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03" name="Shape 203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04" name="Shape 204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05" name="Shape 205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06" name="Shape 206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07" name="Shape 207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08" name="Shape 208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09" name="Shape 209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10" name="Shape 210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Shape 211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212" name="Shape 212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13" name="Shape 213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14" name="Shape 214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15" name="Shape 215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16" name="Shape 216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17" name="Shape 217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18" name="Shape 218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219" name="Shape 219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20" name="Shape 220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221" name="Shape 221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0" t="0" r="0" b="0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28" name="Shape 228"/>
            <p:cNvSpPr/>
            <p:nvPr/>
          </p:nvSpPr>
          <p:spPr>
            <a:xfrm>
              <a:off x="91527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29" name="Shape 229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230" name="Shape 230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33" name="Shape 233"/>
            <p:cNvSpPr/>
            <p:nvPr/>
          </p:nvSpPr>
          <p:spPr>
            <a:xfrm>
              <a:off x="9124314" y="1471215"/>
              <a:ext cx="340843" cy="340864"/>
            </a:xfrm>
            <a:custGeom>
              <a:avLst/>
              <a:gdLst/>
              <a:ahLst/>
              <a:cxnLst/>
              <a:rect l="0" t="0" r="0" b="0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1526193"/>
            <a:ext cx="58326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1"/>
            <a:ext cx="684908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1876050"/>
            <a:ext cx="6713399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805713"/>
            <a:ext cx="1957200" cy="8198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02113"/>
            <a:ext cx="457200" cy="603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564918"/>
            <a:ext cx="95100" cy="261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200150"/>
            <a:ext cx="36753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799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200150"/>
            <a:ext cx="2419799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200150"/>
            <a:ext cx="2419799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hyperlink" Target="http://icons.iconarchive.com/icons/graphicloads/flat-finance/256/ideas-icon.png" TargetMode="External"/><Relationship Id="rId12" Type="http://schemas.openxmlformats.org/officeDocument/2006/relationships/hyperlink" Target="http://www.technologyreview.com/sites/default/files/styles/view_body_embed/public/images/Emotional%20states.PNG?itok=wY5oDBua" TargetMode="External"/><Relationship Id="rId13" Type="http://schemas.openxmlformats.org/officeDocument/2006/relationships/hyperlink" Target="http://www.clker.com/cliparts/N/v/x/U/2/W/simple-globe-hi.png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sciencedirect.com/science/article/pii/S0925231214011357" TargetMode="External"/><Relationship Id="rId4" Type="http://schemas.openxmlformats.org/officeDocument/2006/relationships/hyperlink" Target="http://www.technologyreview.com/view/545986/how-one-intelligent-machine-learned-to-recognize-human-emotions/" TargetMode="External"/><Relationship Id="rId5" Type="http://schemas.openxmlformats.org/officeDocument/2006/relationships/hyperlink" Target="http://arxiv.org/pdf/1601.02197v1.pdf" TargetMode="External"/><Relationship Id="rId6" Type="http://schemas.openxmlformats.org/officeDocument/2006/relationships/hyperlink" Target="http://reference.wolfram.com/applications/neuralnetworks/NeuralNetworkTheory/2.5.1.html" TargetMode="External"/><Relationship Id="rId7" Type="http://schemas.openxmlformats.org/officeDocument/2006/relationships/hyperlink" Target="http://cdn.tinybuddha.com/wp-content/uploads/2015/06/Emotions.png" TargetMode="External"/><Relationship Id="rId8" Type="http://schemas.openxmlformats.org/officeDocument/2006/relationships/hyperlink" Target="http://www.icon2s.com/wp-content/uploads/2014/08/Seo-blue-video-marketing-icon.png" TargetMode="External"/><Relationship Id="rId9" Type="http://schemas.openxmlformats.org/officeDocument/2006/relationships/hyperlink" Target="http://png.clipart.me/graphics/thumbs/169/head-with-a-heart-beat-icon_169630502.jpg" TargetMode="External"/><Relationship Id="rId10" Type="http://schemas.openxmlformats.org/officeDocument/2006/relationships/hyperlink" Target="https://www.seoclerk.com/pics/322221-1IIVpT1422549531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279" y="2686000"/>
            <a:ext cx="3700719" cy="24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>
            <a:spLocks noGrp="1"/>
          </p:cNvSpPr>
          <p:nvPr>
            <p:ph type="ctrTitle"/>
          </p:nvPr>
        </p:nvSpPr>
        <p:spPr>
          <a:xfrm>
            <a:off x="1546025" y="1526193"/>
            <a:ext cx="58326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How a Machine Learned to Recognize Human Emotions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Omar Ozgur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786150" y="927775"/>
            <a:ext cx="7571700" cy="386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Peng, Y., Wang, S., Long, X., Lu, B. (2013). “Discriminative graph regularized extreme learning machine and its application to face recognition”. </a:t>
            </a:r>
            <a:r>
              <a:rPr lang="en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Science Direct.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doi:10.1016/j.neucom.2013.12.065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Emerging Technology From the arXiv (2016). “How One Intelligent Machine Learned to Recognize Human Emotions”</a:t>
            </a:r>
            <a:r>
              <a:rPr lang="en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MIT Technology Review.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Retrieved from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" sz="1000" i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http://www.technologyreview.com/view/545986/how-one-intelligent-machine-learned-to-recognize-human-emotions/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Zheng, W., Zhu, J., Lu, B. (2016). “Identifying Stable Patterns over Time for Emotion Recognition from EEG”. </a:t>
            </a:r>
            <a:r>
              <a:rPr lang="en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Cornel University Library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Retrieved from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http://arxiv.org/pdf/1601.02197v1.pdf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“Neural Networks Documentation”. </a:t>
            </a:r>
            <a:r>
              <a:rPr lang="en" sz="1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Wolfram Mathematica Documentation Center.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Retrieved from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http://reference.wolfram.com/applications/neuralnetworks/NeuralNetworkTheory/2.5.1.html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http://cdn.tinybuddha.com/wp-content/uploads/2015/06/Emotions.png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http://www.icon2s.com/wp-content/uploads/2014/08/Seo-blue-video-marketing-icon.png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http://png.clipart.me/graphics/thumbs/169/head-with-a-heart-beat-icon_169630502.jpg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https://www.seoclerk.com/pics/322221-1IIVpT1422549531.png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http://reference.wolfram.com/applications/neuralnetworks/NeuralNetworkTheory/2.5.1.html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http://icons.iconarchive.com/icons/graphicloads/flat-finance/256/ideas-icon.png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http://www.technologyreview.com/sites/default/files/styles/view_body_embed/public/images/Emotional%20states.PNG?itok=wY5oDBua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http://www.clker.com/cliparts/N/v/x/U/2/W/simple-globe-hi.png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http://arxiv.org/pdf/1601.02197v1.pdf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Study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A study done at Shanghai Jiao Tong University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15 students watched 15 videos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62 electrodes recorded brain activity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Students rated clips as positive, negative, or neutral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" sz="2000"/>
              <a:t>Level of emotional arousal was rated between 1 and 5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3047950"/>
            <a:ext cx="4479649" cy="17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2925" y="308125"/>
            <a:ext cx="1687075" cy="16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9612" y="3008175"/>
            <a:ext cx="21050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Idea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The researchers used knowledge based on the field of </a:t>
            </a:r>
            <a:r>
              <a:rPr lang="en" sz="2000">
                <a:solidFill>
                  <a:srgbClr val="E06666"/>
                </a:solidFill>
              </a:rPr>
              <a:t>affective neuroscience</a:t>
            </a:r>
            <a:r>
              <a:rPr lang="en" sz="2000"/>
              <a:t>, which involves the study of neural patterns associated with emotions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" sz="2000"/>
              <a:t>Studies have shown that specific brain structures, such as those of the </a:t>
            </a:r>
            <a:r>
              <a:rPr lang="en" sz="2000">
                <a:solidFill>
                  <a:srgbClr val="E06666"/>
                </a:solidFill>
              </a:rPr>
              <a:t>limbic system</a:t>
            </a:r>
            <a:r>
              <a:rPr lang="en" sz="2000"/>
              <a:t>, are linked to a human’s emotional state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289" y="3087575"/>
            <a:ext cx="1993424" cy="18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Extraction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>
                <a:solidFill>
                  <a:srgbClr val="E06666"/>
                </a:solidFill>
              </a:rPr>
              <a:t>5</a:t>
            </a:r>
            <a:r>
              <a:rPr lang="en" sz="2000"/>
              <a:t> </a:t>
            </a:r>
            <a:r>
              <a:rPr lang="en" sz="2000">
                <a:solidFill>
                  <a:srgbClr val="E06666"/>
                </a:solidFill>
              </a:rPr>
              <a:t>Brainwaves</a:t>
            </a:r>
            <a:r>
              <a:rPr lang="en" sz="2000"/>
              <a:t>: Alpha, Beta, Delta, Theta, Gamma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Brainwaves were used to determine features that would be useful for emotion recognition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>
                <a:solidFill>
                  <a:srgbClr val="E06666"/>
                </a:solidFill>
              </a:rPr>
              <a:t>6</a:t>
            </a:r>
            <a:r>
              <a:rPr lang="en" sz="2000"/>
              <a:t> </a:t>
            </a:r>
            <a:r>
              <a:rPr lang="en" sz="2000">
                <a:solidFill>
                  <a:srgbClr val="E06666"/>
                </a:solidFill>
              </a:rPr>
              <a:t>Features</a:t>
            </a:r>
            <a:r>
              <a:rPr lang="en" sz="2000"/>
              <a:t> that were analyzed: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/>
              <a:t>Power spectral density (PSD)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/>
              <a:t>Differential entropy (DE)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/>
              <a:t>Differential asymmetry (DASM)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/>
              <a:t>Rational asymmetry (RASM)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/>
              <a:t>Asymmetry (ASM)</a:t>
            </a:r>
          </a:p>
          <a:p>
            <a:pPr marL="914400" lvl="1" indent="-355600">
              <a:spcBef>
                <a:spcPts val="0"/>
              </a:spcBef>
              <a:buSzPct val="100000"/>
            </a:pPr>
            <a:r>
              <a:rPr lang="en" sz="2000"/>
              <a:t>Differential caudality (DCAU)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250" y="2431150"/>
            <a:ext cx="2451599" cy="24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Emotion Recognition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>
                <a:solidFill>
                  <a:srgbClr val="E06666"/>
                </a:solidFill>
              </a:rPr>
              <a:t>Supervised learning</a:t>
            </a:r>
            <a:r>
              <a:rPr lang="en" sz="2000"/>
              <a:t> is a machine-learning technique that uses pre-labelled data to train an algorithm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The researchers built used software that attempts to “learn” in similar ways as humans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" sz="2000"/>
              <a:t>Emotion recognition was done through the use of a </a:t>
            </a:r>
            <a:r>
              <a:rPr lang="en" sz="2000">
                <a:solidFill>
                  <a:srgbClr val="E06666"/>
                </a:solidFill>
              </a:rPr>
              <a:t>feedforward neural network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049" y="3139600"/>
            <a:ext cx="1883925" cy="18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A neural network typically transmits data through </a:t>
            </a:r>
            <a:r>
              <a:rPr lang="en" sz="2000">
                <a:solidFill>
                  <a:srgbClr val="E06666"/>
                </a:solidFill>
              </a:rPr>
              <a:t>layers</a:t>
            </a:r>
            <a:r>
              <a:rPr lang="en" sz="2000"/>
              <a:t> of “</a:t>
            </a:r>
            <a:r>
              <a:rPr lang="en" sz="2000">
                <a:solidFill>
                  <a:srgbClr val="E06666"/>
                </a:solidFill>
              </a:rPr>
              <a:t>neurons</a:t>
            </a:r>
            <a:r>
              <a:rPr lang="en" sz="2000"/>
              <a:t>”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At each neuron, a </a:t>
            </a:r>
            <a:r>
              <a:rPr lang="en" sz="2000">
                <a:solidFill>
                  <a:srgbClr val="E06666"/>
                </a:solidFill>
              </a:rPr>
              <a:t>weighted summation</a:t>
            </a:r>
            <a:r>
              <a:rPr lang="en" sz="2000"/>
              <a:t> is performed on incoming data, and an </a:t>
            </a:r>
            <a:r>
              <a:rPr lang="en" sz="2000">
                <a:solidFill>
                  <a:srgbClr val="E06666"/>
                </a:solidFill>
              </a:rPr>
              <a:t>activation function</a:t>
            </a:r>
            <a:r>
              <a:rPr lang="en" sz="2000"/>
              <a:t> (typically a sigmoid function) is applied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A final weighted summation is performed at the output neuron to produce a result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926" y="3551281"/>
            <a:ext cx="2791298" cy="1449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225" y="3386075"/>
            <a:ext cx="1257150" cy="5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1850" y="4275200"/>
            <a:ext cx="1758412" cy="5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Networks (Cont.)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At first, the neural network may give seemingly random results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The network must be </a:t>
            </a:r>
            <a:r>
              <a:rPr lang="en" sz="2000" dirty="0">
                <a:solidFill>
                  <a:srgbClr val="E06666"/>
                </a:solidFill>
              </a:rPr>
              <a:t>trained</a:t>
            </a:r>
            <a:r>
              <a:rPr lang="en" sz="2000" dirty="0"/>
              <a:t> by comparing results to desired outputs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 dirty="0"/>
              <a:t>By adjusting the </a:t>
            </a:r>
            <a:r>
              <a:rPr lang="en" sz="2000" dirty="0">
                <a:solidFill>
                  <a:srgbClr val="E06666"/>
                </a:solidFill>
              </a:rPr>
              <a:t>weight matrix</a:t>
            </a:r>
            <a:r>
              <a:rPr lang="en" sz="2000" dirty="0"/>
              <a:t>, the weighted sums at each neuron are also adjusted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" sz="2000" dirty="0"/>
              <a:t>After sufficient training, the neural network can give consistently accurate results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532" y="3748574"/>
            <a:ext cx="1171318" cy="120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The machine-learning algorithm in this study was able to categorize emotions with approximately </a:t>
            </a:r>
            <a:r>
              <a:rPr lang="en" sz="2000">
                <a:solidFill>
                  <a:srgbClr val="E06666"/>
                </a:solidFill>
              </a:rPr>
              <a:t>80% accuracy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" sz="2000"/>
              <a:t>The team plans to further train the algorithm to gauge emotions in individuals of different </a:t>
            </a:r>
            <a:r>
              <a:rPr lang="en" sz="2000">
                <a:solidFill>
                  <a:srgbClr val="E06666"/>
                </a:solidFill>
              </a:rPr>
              <a:t>ages</a:t>
            </a:r>
            <a:r>
              <a:rPr lang="en" sz="2000"/>
              <a:t> and </a:t>
            </a:r>
            <a:r>
              <a:rPr lang="en" sz="2000">
                <a:solidFill>
                  <a:srgbClr val="E06666"/>
                </a:solidFill>
              </a:rPr>
              <a:t>genders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01" y="2917700"/>
            <a:ext cx="5583600" cy="19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Worldwide Applications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Trained algorithms have been shown to </a:t>
            </a:r>
            <a:r>
              <a:rPr lang="en" sz="2000">
                <a:solidFill>
                  <a:srgbClr val="E06666"/>
                </a:solidFill>
              </a:rPr>
              <a:t>solve problems</a:t>
            </a:r>
            <a:r>
              <a:rPr lang="en" sz="2000"/>
              <a:t> and </a:t>
            </a:r>
            <a:r>
              <a:rPr lang="en" sz="2000">
                <a:solidFill>
                  <a:srgbClr val="E06666"/>
                </a:solidFill>
              </a:rPr>
              <a:t>analyze patterns</a:t>
            </a:r>
            <a:r>
              <a:rPr lang="en" sz="2000"/>
              <a:t> much more efficiently than most humans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Machine-learning has profound impacts on the study of topics such as: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/>
              <a:t>Human behavior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/>
              <a:t>Medicine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/>
              <a:t>System security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" sz="2000"/>
              <a:t>Economic analysis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The continued development of machine-learning techniques will allow for quicker analysis and resolution of complex problems in the world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125" y="2443300"/>
            <a:ext cx="1314150" cy="13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Macintosh PowerPoint</Application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 Slab</vt:lpstr>
      <vt:lpstr>Source Sans Pro</vt:lpstr>
      <vt:lpstr>Cordelia template</vt:lpstr>
      <vt:lpstr>How a Machine Learned to Recognize Human Emotions</vt:lpstr>
      <vt:lpstr>The Study</vt:lpstr>
      <vt:lpstr>The Idea</vt:lpstr>
      <vt:lpstr>Feature Extraction</vt:lpstr>
      <vt:lpstr>Emotion Recognition</vt:lpstr>
      <vt:lpstr>Neural Networks</vt:lpstr>
      <vt:lpstr>Neural Networks (Cont.)</vt:lpstr>
      <vt:lpstr>Results</vt:lpstr>
      <vt:lpstr>Worldwide Applications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 Machine Learned to Recognize Human Emotions</dc:title>
  <cp:lastModifiedBy>Omar Ozgur</cp:lastModifiedBy>
  <cp:revision>1</cp:revision>
  <dcterms:modified xsi:type="dcterms:W3CDTF">2016-03-11T02:05:30Z</dcterms:modified>
</cp:coreProperties>
</file>