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0"/>
  </p:notesMasterIdLst>
  <p:sldIdLst>
    <p:sldId id="338" r:id="rId2"/>
    <p:sldId id="335" r:id="rId3"/>
    <p:sldId id="339" r:id="rId4"/>
    <p:sldId id="261" r:id="rId5"/>
    <p:sldId id="262" r:id="rId6"/>
    <p:sldId id="336" r:id="rId7"/>
    <p:sldId id="266" r:id="rId8"/>
    <p:sldId id="281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337" r:id="rId17"/>
    <p:sldId id="274" r:id="rId18"/>
    <p:sldId id="34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0C2"/>
    <a:srgbClr val="428086"/>
    <a:srgbClr val="414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6" autoAdjust="0"/>
    <p:restoredTop sz="95567" autoAdjust="0"/>
  </p:normalViewPr>
  <p:slideViewPr>
    <p:cSldViewPr>
      <p:cViewPr varScale="1">
        <p:scale>
          <a:sx n="95" d="100"/>
          <a:sy n="95" d="100"/>
        </p:scale>
        <p:origin x="6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48780-AA19-4E67-B450-7BEC01AAA2FE}" type="datetimeFigureOut">
              <a:rPr lang="en-US" smtClean="0"/>
              <a:pPr/>
              <a:t>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D03FD-FEED-4067-A5DE-E9F726935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None/>
            </a:pP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A5D-3323-4A40-BD6F-4C4BCE5F729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D03FD-FEED-4067-A5DE-E9F72693548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59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A5D-3323-4A40-BD6F-4C4BCE5F729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D03FD-FEED-4067-A5DE-E9F72693548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45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A5D-3323-4A40-BD6F-4C4BCE5F729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A5D-3323-4A40-BD6F-4C4BCE5F729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A5D-3323-4A40-BD6F-4C4BCE5F729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A5D-3323-4A40-BD6F-4C4BCE5F729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1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2/13/24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557430-982C-4826-BC26-AA0DD1C7A608}" type="datetimeFigureOut">
              <a:rPr lang="en-US" smtClean="0"/>
              <a:pPr/>
              <a:t>2/13/24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C557430-982C-4826-BC26-AA0DD1C7A608}" type="datetimeFigureOut">
              <a:rPr lang="en-US" smtClean="0"/>
              <a:pPr/>
              <a:t>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shfzOgG-Y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43429D-0CCE-496B-CE37-344F6CCF175A}"/>
              </a:ext>
            </a:extLst>
          </p:cNvPr>
          <p:cNvSpPr/>
          <p:nvPr/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rgbClr val="414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6F5958-3509-C511-B4F2-9DB15888A02B}"/>
              </a:ext>
            </a:extLst>
          </p:cNvPr>
          <p:cNvSpPr/>
          <p:nvPr/>
        </p:nvSpPr>
        <p:spPr>
          <a:xfrm>
            <a:off x="5410200" y="0"/>
            <a:ext cx="2362200" cy="6858000"/>
          </a:xfrm>
          <a:prstGeom prst="rect">
            <a:avLst/>
          </a:prstGeom>
          <a:solidFill>
            <a:srgbClr val="42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078AF-1C45-2EBE-37C8-3DDA626B5169}"/>
              </a:ext>
            </a:extLst>
          </p:cNvPr>
          <p:cNvSpPr/>
          <p:nvPr/>
        </p:nvSpPr>
        <p:spPr>
          <a:xfrm>
            <a:off x="7772400" y="0"/>
            <a:ext cx="1371600" cy="6858000"/>
          </a:xfrm>
          <a:prstGeom prst="rect">
            <a:avLst/>
          </a:prstGeom>
          <a:solidFill>
            <a:srgbClr val="A4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4641C4-AB9B-D392-9C3F-903A4DE1BF32}"/>
              </a:ext>
            </a:extLst>
          </p:cNvPr>
          <p:cNvSpPr/>
          <p:nvPr/>
        </p:nvSpPr>
        <p:spPr>
          <a:xfrm>
            <a:off x="0" y="0"/>
            <a:ext cx="533400" cy="6858000"/>
          </a:xfrm>
          <a:prstGeom prst="rect">
            <a:avLst/>
          </a:prstGeom>
          <a:solidFill>
            <a:srgbClr val="A4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34F38-A5F5-A245-CDB5-45C22B4A40B3}"/>
              </a:ext>
            </a:extLst>
          </p:cNvPr>
          <p:cNvSpPr/>
          <p:nvPr/>
        </p:nvSpPr>
        <p:spPr>
          <a:xfrm>
            <a:off x="533400" y="0"/>
            <a:ext cx="533400" cy="6858000"/>
          </a:xfrm>
          <a:prstGeom prst="rect">
            <a:avLst/>
          </a:prstGeom>
          <a:solidFill>
            <a:srgbClr val="42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95A5E0-3A4C-8C12-6E0F-6668D354B609}"/>
              </a:ext>
            </a:extLst>
          </p:cNvPr>
          <p:cNvSpPr/>
          <p:nvPr/>
        </p:nvSpPr>
        <p:spPr>
          <a:xfrm rot="16200000">
            <a:off x="3910806" y="-1880402"/>
            <a:ext cx="1322388" cy="9144000"/>
          </a:xfrm>
          <a:prstGeom prst="rect">
            <a:avLst/>
          </a:prstGeom>
          <a:solidFill>
            <a:srgbClr val="414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C1FEAA-9971-AAE5-DA6A-6A5BF87E6134}"/>
              </a:ext>
            </a:extLst>
          </p:cNvPr>
          <p:cNvSpPr txBox="1">
            <a:spLocks/>
          </p:cNvSpPr>
          <p:nvPr/>
        </p:nvSpPr>
        <p:spPr>
          <a:xfrm>
            <a:off x="-8965" y="1954205"/>
            <a:ext cx="9144000" cy="147002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chemeClr val="bg1"/>
                </a:solidFill>
              </a:rPr>
              <a:t>Computer Organization &amp; Assembly Language</a:t>
            </a: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FB301-E615-ECED-1C6C-7E5EE3A896B1}"/>
              </a:ext>
            </a:extLst>
          </p:cNvPr>
          <p:cNvSpPr/>
          <p:nvPr/>
        </p:nvSpPr>
        <p:spPr>
          <a:xfrm rot="5400000">
            <a:off x="4253752" y="-309284"/>
            <a:ext cx="609601" cy="9152966"/>
          </a:xfrm>
          <a:prstGeom prst="rect">
            <a:avLst/>
          </a:prstGeom>
          <a:solidFill>
            <a:srgbClr val="42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AF636C-35D3-F829-C392-50B55EE54623}"/>
              </a:ext>
            </a:extLst>
          </p:cNvPr>
          <p:cNvSpPr/>
          <p:nvPr/>
        </p:nvSpPr>
        <p:spPr>
          <a:xfrm rot="5400000">
            <a:off x="4253749" y="-909922"/>
            <a:ext cx="609603" cy="9135035"/>
          </a:xfrm>
          <a:prstGeom prst="rect">
            <a:avLst/>
          </a:prstGeom>
          <a:solidFill>
            <a:srgbClr val="A4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22829C-4434-FDB2-7EEF-B16EF865E964}"/>
              </a:ext>
            </a:extLst>
          </p:cNvPr>
          <p:cNvSpPr txBox="1"/>
          <p:nvPr/>
        </p:nvSpPr>
        <p:spPr>
          <a:xfrm>
            <a:off x="533400" y="3433113"/>
            <a:ext cx="4693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Lecture 01</a:t>
            </a:r>
            <a:endParaRPr lang="en-PK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D06DA5-BB19-D3CB-16E7-C111420120C1}"/>
              </a:ext>
            </a:extLst>
          </p:cNvPr>
          <p:cNvSpPr txBox="1"/>
          <p:nvPr/>
        </p:nvSpPr>
        <p:spPr>
          <a:xfrm>
            <a:off x="533400" y="4030018"/>
            <a:ext cx="4693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Omar Bin </a:t>
            </a:r>
            <a:r>
              <a:rPr lang="en-US" sz="2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Samin</a:t>
            </a:r>
            <a:endParaRPr lang="en-PK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313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GL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Assembly Language is 2</a:t>
            </a:r>
            <a:r>
              <a:rPr lang="en-US" baseline="30000" dirty="0"/>
              <a:t>nd</a:t>
            </a:r>
            <a:r>
              <a:rPr lang="en-US" dirty="0"/>
              <a:t> generation language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machine language instructions are replaced with simple mnemonic abbreviations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 assembly language program requires translation to machine language. This translation is accomplished by a computer program known as an </a:t>
            </a:r>
            <a:r>
              <a:rPr lang="en-US" b="1" dirty="0"/>
              <a:t>Assembler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/>
          <a:lstStyle/>
          <a:p>
            <a:r>
              <a:rPr lang="en-US" dirty="0"/>
              <a:t>Some common mnemonics are:</a:t>
            </a:r>
          </a:p>
          <a:p>
            <a:pPr lvl="1"/>
            <a:r>
              <a:rPr lang="en-US" b="1" dirty="0"/>
              <a:t>ADD</a:t>
            </a:r>
            <a:r>
              <a:rPr lang="en-US" dirty="0"/>
              <a:t> for Addition</a:t>
            </a:r>
          </a:p>
          <a:p>
            <a:pPr lvl="1"/>
            <a:r>
              <a:rPr lang="en-US" b="1" dirty="0"/>
              <a:t>SUB</a:t>
            </a:r>
            <a:r>
              <a:rPr lang="en-US" dirty="0"/>
              <a:t> for Subtraction</a:t>
            </a:r>
          </a:p>
          <a:p>
            <a:pPr lvl="1"/>
            <a:r>
              <a:rPr lang="en-US" b="1" dirty="0"/>
              <a:t>LDA</a:t>
            </a:r>
            <a:r>
              <a:rPr lang="en-US" dirty="0"/>
              <a:t> for load Accumulator</a:t>
            </a:r>
          </a:p>
          <a:p>
            <a:pPr lvl="1"/>
            <a:r>
              <a:rPr lang="en-US" b="1" dirty="0"/>
              <a:t>STA</a:t>
            </a:r>
            <a:r>
              <a:rPr lang="en-US" dirty="0"/>
              <a:t> for store Accumulator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574516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Advantages</a:t>
            </a:r>
            <a:endParaRPr lang="en-US" dirty="0"/>
          </a:p>
          <a:p>
            <a:pPr lvl="1" algn="just"/>
            <a:r>
              <a:rPr lang="en-US" sz="2400" dirty="0"/>
              <a:t>Coding is faster than machine language because mnemonics are used for program coding</a:t>
            </a:r>
          </a:p>
          <a:p>
            <a:pPr lvl="1" algn="just"/>
            <a:r>
              <a:rPr lang="en-US" sz="2400" dirty="0"/>
              <a:t>Debugging is easy</a:t>
            </a:r>
          </a:p>
          <a:p>
            <a:pPr algn="just"/>
            <a:endParaRPr lang="en-US" sz="1900" dirty="0"/>
          </a:p>
          <a:p>
            <a:pPr algn="just"/>
            <a:r>
              <a:rPr lang="en-US" b="1" dirty="0"/>
              <a:t>Disadvantages</a:t>
            </a:r>
            <a:endParaRPr lang="en-US" dirty="0"/>
          </a:p>
          <a:p>
            <a:pPr lvl="1" algn="just"/>
            <a:r>
              <a:rPr lang="en-US" sz="2400" dirty="0"/>
              <a:t>Machine oriented language</a:t>
            </a:r>
          </a:p>
          <a:p>
            <a:pPr lvl="1" algn="just"/>
            <a:r>
              <a:rPr lang="en-US" sz="2400" dirty="0"/>
              <a:t>The good knowledge of machine architecture is required</a:t>
            </a:r>
          </a:p>
          <a:p>
            <a:pPr lvl="1" algn="just"/>
            <a:r>
              <a:rPr lang="en-US" sz="2400" dirty="0"/>
              <a:t>Translator is used to translate the program into machine code</a:t>
            </a:r>
          </a:p>
          <a:p>
            <a:pPr lvl="1" algn="just"/>
            <a:r>
              <a:rPr lang="en-US" sz="2400" dirty="0"/>
              <a:t>Not as fast as machine language in terms of execution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time and cost of creating machine and assembly languages were quite high and this was the first motivation for the development of high level computer language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High level language contains a set of instructions written in simple English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5287963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b="1" dirty="0"/>
              <a:t>Advantages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Simple English is used for program coding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Machine independent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Problem and procedure oriented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The knowledge of computer architecture is not necessary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It requires less time for program coding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Program can be debugged easily and program maintenance is also easy</a:t>
            </a:r>
          </a:p>
          <a:p>
            <a:pPr algn="just">
              <a:lnSpc>
                <a:spcPct val="80000"/>
              </a:lnSpc>
            </a:pPr>
            <a:endParaRPr lang="en-US" sz="2600" dirty="0"/>
          </a:p>
          <a:p>
            <a:pPr algn="just">
              <a:lnSpc>
                <a:spcPct val="80000"/>
              </a:lnSpc>
            </a:pPr>
            <a:r>
              <a:rPr lang="en-US" sz="2400" b="1" dirty="0"/>
              <a:t>Disadvantage</a:t>
            </a:r>
            <a:endParaRPr lang="en-US" sz="2400" dirty="0"/>
          </a:p>
          <a:p>
            <a:pPr lvl="1" algn="just"/>
            <a:r>
              <a:rPr lang="en-US" sz="2400" dirty="0"/>
              <a:t>Translator is used to translate program into machine code</a:t>
            </a:r>
          </a:p>
          <a:p>
            <a:pPr lvl="1" algn="just"/>
            <a:r>
              <a:rPr lang="en-US" sz="2400" dirty="0"/>
              <a:t>Not as fast as machine language and assembly language in terms of execution</a:t>
            </a:r>
          </a:p>
          <a:p>
            <a:pPr algn="just">
              <a:lnSpc>
                <a:spcPct val="80000"/>
              </a:lnSpc>
            </a:pPr>
            <a:endParaRPr lang="en-US" sz="26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algn="ctr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 GL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is an advance high level language in which fewer instruction codes are used to accomplish a particular task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a non-procedural language </a:t>
            </a:r>
            <a:r>
              <a:rPr lang="en-US" sz="2800" dirty="0"/>
              <a:t>that does not require writing traditional programming logic</a:t>
            </a:r>
          </a:p>
          <a:p>
            <a:pPr marL="109728" indent="0" algn="just">
              <a:buNone/>
            </a:pPr>
            <a:endParaRPr lang="en-US" dirty="0"/>
          </a:p>
          <a:p>
            <a:pPr algn="just"/>
            <a:r>
              <a:rPr lang="en-US" sz="2800" dirty="0"/>
              <a:t>Users concentrate on defining the inputs and outputs rather than the program steps</a:t>
            </a: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4th generation language is used to get information from files and databases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Database oriented programming language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Handles user queries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Codes are easy to write, read and understand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Machine independent language</a:t>
            </a:r>
          </a:p>
        </p:txBody>
      </p:sp>
    </p:spTree>
    <p:extLst>
      <p:ext uri="{BB962C8B-B14F-4D97-AF65-F5344CB8AC3E}">
        <p14:creationId xmlns:p14="http://schemas.microsoft.com/office/powerpoint/2010/main" val="158744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GL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generation languages incorporates advanced features and concepts, associated with Artificial Intelligence (AI)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AI is the simulation of human intelligence processed by machines, especially computer systems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E99F2-39EB-5DFE-693B-5D8B2BA8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05506"/>
            <a:ext cx="8229600" cy="1046988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PK" sz="3200" b="1" dirty="0"/>
              <a:t>Video lecture can be accessed at</a:t>
            </a:r>
          </a:p>
          <a:p>
            <a:pPr marL="109728" indent="0" algn="ctr">
              <a:buNone/>
            </a:pPr>
            <a:r>
              <a:rPr lang="en-PK" sz="2400" dirty="0">
                <a:hlinkClick r:id="rId2"/>
              </a:rPr>
              <a:t>https://www.youtube.com/watch?v=VshfzOgG-Yg</a:t>
            </a:r>
            <a:endParaRPr lang="en-PK" sz="2400" dirty="0"/>
          </a:p>
          <a:p>
            <a:pPr marL="109728" indent="0">
              <a:buNone/>
            </a:pP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219798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58BB-9963-5DD2-077F-878F6117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Reference Material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D917-E0F7-19ED-3159-96AC56742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dirty="0"/>
              <a:t>William Stallings - Computer Organization and Architecture Designing for Performance (8th Edition)</a:t>
            </a:r>
          </a:p>
          <a:p>
            <a:pPr algn="just"/>
            <a:endParaRPr lang="en-GB" sz="2400" dirty="0"/>
          </a:p>
          <a:p>
            <a:pPr algn="just"/>
            <a:r>
              <a:rPr lang="en-GB" sz="2400" dirty="0"/>
              <a:t>Kip R. Irvine - Assembly Language for x86 Processors (6th Edition)</a:t>
            </a:r>
          </a:p>
          <a:p>
            <a:pPr algn="just"/>
            <a:endParaRPr lang="en-GB" sz="2400" dirty="0"/>
          </a:p>
          <a:p>
            <a:pPr algn="just"/>
            <a:r>
              <a:rPr lang="en-GB" sz="2400" dirty="0"/>
              <a:t>Kip R. Irvine - Assembly Language for Intel based Computers (4th </a:t>
            </a:r>
            <a:r>
              <a:rPr lang="en-GB" sz="2400"/>
              <a:t>Edition)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9683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F0E0-EBA9-BEF3-6151-9AAE572B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Today’s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DC44-D711-2EB3-4184-6BF548FC2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Programming Language</a:t>
            </a:r>
          </a:p>
          <a:p>
            <a:pPr lvl="1"/>
            <a:r>
              <a:rPr lang="en-PK" dirty="0"/>
              <a:t>Levels</a:t>
            </a:r>
          </a:p>
          <a:p>
            <a:pPr lvl="1"/>
            <a:r>
              <a:rPr lang="en-PK" dirty="0"/>
              <a:t>Generations</a:t>
            </a:r>
          </a:p>
        </p:txBody>
      </p:sp>
    </p:spTree>
    <p:extLst>
      <p:ext uri="{BB962C8B-B14F-4D97-AF65-F5344CB8AC3E}">
        <p14:creationId xmlns:p14="http://schemas.microsoft.com/office/powerpoint/2010/main" val="272857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programming language is a set of instructions used by a programmer to direct a computer, system or device to achieve desired outcome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Programming Languages Characterization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According to evolutionary scale, generally programming language is divided into the following two main categories:</a:t>
            </a:r>
            <a:endParaRPr lang="en-US" b="1" dirty="0"/>
          </a:p>
          <a:p>
            <a:pPr lvl="1" algn="just"/>
            <a:r>
              <a:rPr lang="en-US" sz="2400" b="1" dirty="0"/>
              <a:t>Low-Level Language:</a:t>
            </a:r>
            <a:r>
              <a:rPr lang="en-US" sz="2400" dirty="0"/>
              <a:t> A language that corresponds directly to a specific machine</a:t>
            </a:r>
          </a:p>
          <a:p>
            <a:pPr lvl="1" algn="just"/>
            <a:endParaRPr lang="en-US" sz="2400" dirty="0"/>
          </a:p>
          <a:p>
            <a:pPr lvl="1" algn="just"/>
            <a:r>
              <a:rPr lang="en-US" sz="2400" b="1" dirty="0"/>
              <a:t>High-Level Language:</a:t>
            </a:r>
            <a:r>
              <a:rPr lang="en-US" sz="2400" dirty="0"/>
              <a:t> A language that is independent of the machine</a:t>
            </a:r>
          </a:p>
          <a:p>
            <a:pPr lvl="1" algn="just"/>
            <a:endParaRPr lang="en-US" sz="2400" dirty="0"/>
          </a:p>
          <a:p>
            <a:pPr algn="just"/>
            <a:r>
              <a:rPr lang="en-US" sz="2600" dirty="0"/>
              <a:t>A third type of programming language is also developed, known as </a:t>
            </a:r>
            <a:r>
              <a:rPr lang="en-US" sz="2600" b="1" dirty="0"/>
              <a:t>Advance High-Level Language</a:t>
            </a:r>
            <a:endParaRPr lang="en-US" sz="2600" dirty="0">
              <a:solidFill>
                <a:srgbClr val="0070C0"/>
              </a:solidFill>
            </a:endParaRPr>
          </a:p>
          <a:p>
            <a:pPr lvl="1" algn="just"/>
            <a:endParaRPr lang="en-US" sz="2400" dirty="0"/>
          </a:p>
          <a:p>
            <a:pPr algn="just"/>
            <a:endParaRPr lang="en-US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B06855A5-BE23-BCE1-7E0E-8D8DE7193D28}"/>
              </a:ext>
            </a:extLst>
          </p:cNvPr>
          <p:cNvGrpSpPr/>
          <p:nvPr/>
        </p:nvGrpSpPr>
        <p:grpSpPr>
          <a:xfrm>
            <a:off x="437827" y="1371600"/>
            <a:ext cx="8271385" cy="4267200"/>
            <a:chOff x="437827" y="1371600"/>
            <a:chExt cx="8271385" cy="4267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B931F36-DFCD-6CF5-6232-4B95EBCED840}"/>
                </a:ext>
              </a:extLst>
            </p:cNvPr>
            <p:cNvSpPr/>
            <p:nvPr/>
          </p:nvSpPr>
          <p:spPr>
            <a:xfrm>
              <a:off x="1524000" y="1371600"/>
              <a:ext cx="6096000" cy="1143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2400" dirty="0"/>
                <a:t>Programming Language Levels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0B34FE-A6B7-E413-65B4-19E88C50EB3E}"/>
                </a:ext>
              </a:extLst>
            </p:cNvPr>
            <p:cNvSpPr/>
            <p:nvPr/>
          </p:nvSpPr>
          <p:spPr>
            <a:xfrm>
              <a:off x="457200" y="3200400"/>
              <a:ext cx="2590800" cy="914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dirty="0"/>
                <a:t>Low Level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8410C5-DAAE-E3DB-BEDD-EC8C5E1C725E}"/>
                </a:ext>
              </a:extLst>
            </p:cNvPr>
            <p:cNvSpPr/>
            <p:nvPr/>
          </p:nvSpPr>
          <p:spPr>
            <a:xfrm>
              <a:off x="3276600" y="3200400"/>
              <a:ext cx="2590800" cy="914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dirty="0"/>
                <a:t>High Level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B376B7-2D2D-0AF7-FB63-E8A6B04622EE}"/>
                </a:ext>
              </a:extLst>
            </p:cNvPr>
            <p:cNvSpPr/>
            <p:nvPr/>
          </p:nvSpPr>
          <p:spPr>
            <a:xfrm>
              <a:off x="6118412" y="3200400"/>
              <a:ext cx="2590800" cy="914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dirty="0"/>
                <a:t>Advance High Level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5E27B7-B2B9-F85F-875E-3D0B8FA953F2}"/>
                </a:ext>
              </a:extLst>
            </p:cNvPr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4572000" y="2514600"/>
              <a:ext cx="0" cy="685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13589F-57F1-3A76-FEF0-A9637B51BF76}"/>
                </a:ext>
              </a:extLst>
            </p:cNvPr>
            <p:cNvCxnSpPr>
              <a:stCxn id="5" idx="0"/>
            </p:cNvCxnSpPr>
            <p:nvPr/>
          </p:nvCxnSpPr>
          <p:spPr>
            <a:xfrm flipV="1">
              <a:off x="1752600" y="2857500"/>
              <a:ext cx="0" cy="342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0DF01F-8CB9-FB5F-B531-06CFA0874D9A}"/>
                </a:ext>
              </a:extLst>
            </p:cNvPr>
            <p:cNvCxnSpPr/>
            <p:nvPr/>
          </p:nvCxnSpPr>
          <p:spPr>
            <a:xfrm flipV="1">
              <a:off x="7422777" y="2857500"/>
              <a:ext cx="0" cy="342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835EE33-348F-1897-AEF0-5D651EF9EC6F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2857500"/>
              <a:ext cx="567017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F6E2234-93A7-377C-F568-10B60AC13B8B}"/>
                </a:ext>
              </a:extLst>
            </p:cNvPr>
            <p:cNvSpPr/>
            <p:nvPr/>
          </p:nvSpPr>
          <p:spPr>
            <a:xfrm>
              <a:off x="437827" y="4800600"/>
              <a:ext cx="838200" cy="8382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dirty="0"/>
                <a:t>1GL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AB7BA96-A68A-095B-7E59-E6B0E93583E7}"/>
                </a:ext>
              </a:extLst>
            </p:cNvPr>
            <p:cNvSpPr/>
            <p:nvPr/>
          </p:nvSpPr>
          <p:spPr>
            <a:xfrm>
              <a:off x="2209800" y="4800600"/>
              <a:ext cx="838200" cy="8382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dirty="0"/>
                <a:t>2GL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A108B33-40B5-A12F-0B7D-1E1396F81571}"/>
                </a:ext>
              </a:extLst>
            </p:cNvPr>
            <p:cNvSpPr/>
            <p:nvPr/>
          </p:nvSpPr>
          <p:spPr>
            <a:xfrm>
              <a:off x="6118412" y="4800600"/>
              <a:ext cx="838200" cy="8382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dirty="0"/>
                <a:t>4GL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B09F95-AB20-8BFD-35E5-DE9B64682042}"/>
                </a:ext>
              </a:extLst>
            </p:cNvPr>
            <p:cNvSpPr/>
            <p:nvPr/>
          </p:nvSpPr>
          <p:spPr>
            <a:xfrm>
              <a:off x="7867973" y="4800600"/>
              <a:ext cx="838200" cy="8382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dirty="0"/>
                <a:t>5GL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4CC3FE5-F7AE-8C12-FE09-619579BFE9B5}"/>
                </a:ext>
              </a:extLst>
            </p:cNvPr>
            <p:cNvSpPr/>
            <p:nvPr/>
          </p:nvSpPr>
          <p:spPr>
            <a:xfrm>
              <a:off x="4168588" y="4800600"/>
              <a:ext cx="838200" cy="8382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dirty="0"/>
                <a:t>3GL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EF35E2-1AA7-2961-137A-A0B17F7F4D47}"/>
                </a:ext>
              </a:extLst>
            </p:cNvPr>
            <p:cNvCxnSpPr>
              <a:stCxn id="8" idx="2"/>
              <a:endCxn id="28" idx="0"/>
            </p:cNvCxnSpPr>
            <p:nvPr/>
          </p:nvCxnSpPr>
          <p:spPr>
            <a:xfrm>
              <a:off x="4572000" y="4114800"/>
              <a:ext cx="0" cy="685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8BA617-3FFB-8B56-7919-AA8D46A5FE2B}"/>
                </a:ext>
              </a:extLst>
            </p:cNvPr>
            <p:cNvCxnSpPr/>
            <p:nvPr/>
          </p:nvCxnSpPr>
          <p:spPr>
            <a:xfrm flipV="1">
              <a:off x="867335" y="4460929"/>
              <a:ext cx="0" cy="342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57E65A8-81CA-0B30-2319-A597B9D0C900}"/>
                </a:ext>
              </a:extLst>
            </p:cNvPr>
            <p:cNvCxnSpPr>
              <a:cxnSpLocks/>
            </p:cNvCxnSpPr>
            <p:nvPr/>
          </p:nvCxnSpPr>
          <p:spPr>
            <a:xfrm>
              <a:off x="867335" y="4460929"/>
              <a:ext cx="176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2C034-2FEB-B582-6830-1F5DB5FC14D8}"/>
                </a:ext>
              </a:extLst>
            </p:cNvPr>
            <p:cNvCxnSpPr/>
            <p:nvPr/>
          </p:nvCxnSpPr>
          <p:spPr>
            <a:xfrm flipV="1">
              <a:off x="2628900" y="4457700"/>
              <a:ext cx="0" cy="342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A11CC1D-C058-0463-DC20-2D3421B5DBBD}"/>
                </a:ext>
              </a:extLst>
            </p:cNvPr>
            <p:cNvCxnSpPr/>
            <p:nvPr/>
          </p:nvCxnSpPr>
          <p:spPr>
            <a:xfrm flipV="1">
              <a:off x="1752600" y="4114800"/>
              <a:ext cx="0" cy="342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62D12EE-3D89-E464-AB3D-E3E65D7E3B9A}"/>
                </a:ext>
              </a:extLst>
            </p:cNvPr>
            <p:cNvCxnSpPr/>
            <p:nvPr/>
          </p:nvCxnSpPr>
          <p:spPr>
            <a:xfrm flipV="1">
              <a:off x="6541800" y="4457700"/>
              <a:ext cx="0" cy="342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6850BAC-8A80-F871-4B89-2FEB2E68E657}"/>
                </a:ext>
              </a:extLst>
            </p:cNvPr>
            <p:cNvCxnSpPr>
              <a:cxnSpLocks/>
            </p:cNvCxnSpPr>
            <p:nvPr/>
          </p:nvCxnSpPr>
          <p:spPr>
            <a:xfrm>
              <a:off x="6541800" y="4457700"/>
              <a:ext cx="176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C411EC7-66D2-979A-8DE1-7DE958F66B7C}"/>
                </a:ext>
              </a:extLst>
            </p:cNvPr>
            <p:cNvCxnSpPr/>
            <p:nvPr/>
          </p:nvCxnSpPr>
          <p:spPr>
            <a:xfrm flipV="1">
              <a:off x="8303365" y="4454471"/>
              <a:ext cx="0" cy="342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AEB06C7-8A02-FF97-8AF9-89F5F663449F}"/>
                </a:ext>
              </a:extLst>
            </p:cNvPr>
            <p:cNvCxnSpPr/>
            <p:nvPr/>
          </p:nvCxnSpPr>
          <p:spPr>
            <a:xfrm flipV="1">
              <a:off x="7427065" y="4111571"/>
              <a:ext cx="0" cy="342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28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GL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Machine language is the 1</a:t>
            </a:r>
            <a:r>
              <a:rPr lang="en-US" baseline="30000" dirty="0"/>
              <a:t>st</a:t>
            </a:r>
            <a:r>
              <a:rPr lang="en-US" dirty="0"/>
              <a:t> generation language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written in binary (0’s and 1’s)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a machine oriented and complex language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executed without any language translator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Machine language is the "native tongue" of the computer, the language closest to the hardware itself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07736"/>
          </a:xfrm>
        </p:spPr>
        <p:txBody>
          <a:bodyPr/>
          <a:lstStyle/>
          <a:p>
            <a:pPr algn="just"/>
            <a:r>
              <a:rPr lang="en-US" dirty="0"/>
              <a:t>Each unique computer has a unique machine language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machine language program is made up of a series of binary patterns (e.g., 01011100) which represent simple operations that can be accomplished by the computer (e.g., add two operands, move data to a memory location)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Programming in machine language requires memorization of the binary codes and can be difficult for the human programmer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5516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000" b="1" dirty="0"/>
              <a:t>Advantages</a:t>
            </a:r>
          </a:p>
          <a:p>
            <a:pPr lvl="1" algn="just"/>
            <a:r>
              <a:rPr lang="en-US" dirty="0"/>
              <a:t>Instructions written in binary are immediately executable without the help of any language translator</a:t>
            </a:r>
          </a:p>
          <a:p>
            <a:pPr algn="just"/>
            <a:endParaRPr lang="en-US" sz="3100" b="1" dirty="0"/>
          </a:p>
          <a:p>
            <a:pPr algn="just"/>
            <a:r>
              <a:rPr lang="en-US" sz="3000" b="1" dirty="0"/>
              <a:t>Disadvantages</a:t>
            </a:r>
          </a:p>
          <a:p>
            <a:pPr lvl="1" algn="just"/>
            <a:r>
              <a:rPr lang="en-US" dirty="0"/>
              <a:t>It is difficult to understand and develop a program using machine language</a:t>
            </a:r>
          </a:p>
          <a:p>
            <a:pPr lvl="1" algn="just"/>
            <a:r>
              <a:rPr lang="en-US" dirty="0"/>
              <a:t>It is a machine-oriented language</a:t>
            </a:r>
          </a:p>
          <a:p>
            <a:pPr lvl="1" algn="just"/>
            <a:r>
              <a:rPr lang="en-US" dirty="0"/>
              <a:t>The knowledge of computer internal architecture is essential for program coding</a:t>
            </a:r>
          </a:p>
          <a:p>
            <a:pPr lvl="1" algn="just"/>
            <a:r>
              <a:rPr lang="en-US" dirty="0"/>
              <a:t>Time consuming coding</a:t>
            </a:r>
          </a:p>
          <a:p>
            <a:pPr lvl="1" algn="just"/>
            <a:r>
              <a:rPr lang="en-US" dirty="0"/>
              <a:t>Debugging is tough and difficult</a:t>
            </a: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5717</TotalTime>
  <Words>688</Words>
  <Application>Microsoft Macintosh PowerPoint</Application>
  <PresentationFormat>On-screen Show (4:3)</PresentationFormat>
  <Paragraphs>120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Georgia</vt:lpstr>
      <vt:lpstr>Trebuchet MS</vt:lpstr>
      <vt:lpstr>Wingdings 2</vt:lpstr>
      <vt:lpstr>Urban</vt:lpstr>
      <vt:lpstr>PowerPoint Presentation</vt:lpstr>
      <vt:lpstr>Reference Material</vt:lpstr>
      <vt:lpstr>Today’s Discussion</vt:lpstr>
      <vt:lpstr>Programming Language</vt:lpstr>
      <vt:lpstr>Programming Languages Characterization</vt:lpstr>
      <vt:lpstr>PowerPoint Presentation</vt:lpstr>
      <vt:lpstr>1st GL</vt:lpstr>
      <vt:lpstr>PowerPoint Presentation</vt:lpstr>
      <vt:lpstr>PowerPoint Presentation</vt:lpstr>
      <vt:lpstr>2nd GL</vt:lpstr>
      <vt:lpstr>PowerPoint Presentation</vt:lpstr>
      <vt:lpstr>PowerPoint Presentation</vt:lpstr>
      <vt:lpstr>3rd GL</vt:lpstr>
      <vt:lpstr>PowerPoint Presentation</vt:lpstr>
      <vt:lpstr>4th  GL</vt:lpstr>
      <vt:lpstr>PowerPoint Presentation</vt:lpstr>
      <vt:lpstr>5th GL</vt:lpstr>
      <vt:lpstr>PowerPoint Presentation</vt:lpstr>
    </vt:vector>
  </TitlesOfParts>
  <Company>OMaR-LapOo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DLD</dc:title>
  <dc:creator>OMaR</dc:creator>
  <cp:lastModifiedBy>Microsoft Office User</cp:lastModifiedBy>
  <cp:revision>1091</cp:revision>
  <dcterms:created xsi:type="dcterms:W3CDTF">2013-11-09T11:20:07Z</dcterms:created>
  <dcterms:modified xsi:type="dcterms:W3CDTF">2024-02-13T15:17:07Z</dcterms:modified>
</cp:coreProperties>
</file>