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9"/>
  </p:notesMasterIdLst>
  <p:sldIdLst>
    <p:sldId id="338" r:id="rId2"/>
    <p:sldId id="339" r:id="rId3"/>
    <p:sldId id="285" r:id="rId4"/>
    <p:sldId id="288" r:id="rId5"/>
    <p:sldId id="290" r:id="rId6"/>
    <p:sldId id="289" r:id="rId7"/>
    <p:sldId id="34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30" autoAdjust="0"/>
    <p:restoredTop sz="94171" autoAdjust="0"/>
  </p:normalViewPr>
  <p:slideViewPr>
    <p:cSldViewPr>
      <p:cViewPr varScale="1">
        <p:scale>
          <a:sx n="94" d="100"/>
          <a:sy n="94" d="100"/>
        </p:scale>
        <p:origin x="155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48780-AA19-4E67-B450-7BEC01AAA2FE}" type="datetimeFigureOut">
              <a:rPr lang="en-US" smtClean="0"/>
              <a:pPr/>
              <a:t>2/14/24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1D03FD-FEED-4067-A5DE-E9F7269354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16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D03FD-FEED-4067-A5DE-E9F72693548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C557430-982C-4826-BC26-AA0DD1C7A608}" type="datetimeFigureOut">
              <a:rPr lang="en-US" smtClean="0"/>
              <a:pPr/>
              <a:t>2/14/24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2/14/24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2/14/24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2/14/24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2/14/24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2/14/24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C557430-982C-4826-BC26-AA0DD1C7A608}" type="datetimeFigureOut">
              <a:rPr lang="en-US" smtClean="0"/>
              <a:pPr/>
              <a:t>2/14/24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C557430-982C-4826-BC26-AA0DD1C7A608}" type="datetimeFigureOut">
              <a:rPr lang="en-US" smtClean="0"/>
              <a:pPr/>
              <a:t>2/14/24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2/14/24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2/14/24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2/14/24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C557430-982C-4826-BC26-AA0DD1C7A608}" type="datetimeFigureOut">
              <a:rPr lang="en-US" smtClean="0"/>
              <a:pPr/>
              <a:t>2/14/24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FLVVojwdQX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43429D-0CCE-496B-CE37-344F6CCF175A}"/>
              </a:ext>
            </a:extLst>
          </p:cNvPr>
          <p:cNvSpPr/>
          <p:nvPr/>
        </p:nvSpPr>
        <p:spPr>
          <a:xfrm>
            <a:off x="0" y="0"/>
            <a:ext cx="5410200" cy="6858000"/>
          </a:xfrm>
          <a:prstGeom prst="rect">
            <a:avLst/>
          </a:prstGeom>
          <a:solidFill>
            <a:srgbClr val="414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6F5958-3509-C511-B4F2-9DB15888A02B}"/>
              </a:ext>
            </a:extLst>
          </p:cNvPr>
          <p:cNvSpPr/>
          <p:nvPr/>
        </p:nvSpPr>
        <p:spPr>
          <a:xfrm>
            <a:off x="5410200" y="0"/>
            <a:ext cx="2362200" cy="6858000"/>
          </a:xfrm>
          <a:prstGeom prst="rect">
            <a:avLst/>
          </a:prstGeom>
          <a:solidFill>
            <a:srgbClr val="42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7078AF-1C45-2EBE-37C8-3DDA626B5169}"/>
              </a:ext>
            </a:extLst>
          </p:cNvPr>
          <p:cNvSpPr/>
          <p:nvPr/>
        </p:nvSpPr>
        <p:spPr>
          <a:xfrm>
            <a:off x="7772400" y="0"/>
            <a:ext cx="1371600" cy="6858000"/>
          </a:xfrm>
          <a:prstGeom prst="rect">
            <a:avLst/>
          </a:prstGeom>
          <a:solidFill>
            <a:srgbClr val="A4C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4641C4-AB9B-D392-9C3F-903A4DE1BF32}"/>
              </a:ext>
            </a:extLst>
          </p:cNvPr>
          <p:cNvSpPr/>
          <p:nvPr/>
        </p:nvSpPr>
        <p:spPr>
          <a:xfrm>
            <a:off x="0" y="0"/>
            <a:ext cx="533400" cy="6858000"/>
          </a:xfrm>
          <a:prstGeom prst="rect">
            <a:avLst/>
          </a:prstGeom>
          <a:solidFill>
            <a:srgbClr val="A4C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C34F38-A5F5-A245-CDB5-45C22B4A40B3}"/>
              </a:ext>
            </a:extLst>
          </p:cNvPr>
          <p:cNvSpPr/>
          <p:nvPr/>
        </p:nvSpPr>
        <p:spPr>
          <a:xfrm>
            <a:off x="533400" y="0"/>
            <a:ext cx="533400" cy="6858000"/>
          </a:xfrm>
          <a:prstGeom prst="rect">
            <a:avLst/>
          </a:prstGeom>
          <a:solidFill>
            <a:srgbClr val="42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95A5E0-3A4C-8C12-6E0F-6668D354B609}"/>
              </a:ext>
            </a:extLst>
          </p:cNvPr>
          <p:cNvSpPr/>
          <p:nvPr/>
        </p:nvSpPr>
        <p:spPr>
          <a:xfrm rot="16200000">
            <a:off x="3910806" y="-1880402"/>
            <a:ext cx="1322388" cy="9144000"/>
          </a:xfrm>
          <a:prstGeom prst="rect">
            <a:avLst/>
          </a:prstGeom>
          <a:solidFill>
            <a:srgbClr val="414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C1FEAA-9971-AAE5-DA6A-6A5BF87E6134}"/>
              </a:ext>
            </a:extLst>
          </p:cNvPr>
          <p:cNvSpPr txBox="1">
            <a:spLocks/>
          </p:cNvSpPr>
          <p:nvPr/>
        </p:nvSpPr>
        <p:spPr>
          <a:xfrm>
            <a:off x="-8965" y="1954205"/>
            <a:ext cx="9144000" cy="1470025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b="1" dirty="0">
                <a:solidFill>
                  <a:schemeClr val="bg1"/>
                </a:solidFill>
              </a:rPr>
              <a:t>Computer Organization &amp; Assembly Language</a:t>
            </a:r>
            <a:endParaRPr lang="en-US" sz="33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3FB301-E615-ECED-1C6C-7E5EE3A896B1}"/>
              </a:ext>
            </a:extLst>
          </p:cNvPr>
          <p:cNvSpPr/>
          <p:nvPr/>
        </p:nvSpPr>
        <p:spPr>
          <a:xfrm rot="5400000">
            <a:off x="4253752" y="-309284"/>
            <a:ext cx="609601" cy="9152966"/>
          </a:xfrm>
          <a:prstGeom prst="rect">
            <a:avLst/>
          </a:prstGeom>
          <a:solidFill>
            <a:srgbClr val="42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AF636C-35D3-F829-C392-50B55EE54623}"/>
              </a:ext>
            </a:extLst>
          </p:cNvPr>
          <p:cNvSpPr/>
          <p:nvPr/>
        </p:nvSpPr>
        <p:spPr>
          <a:xfrm rot="5400000">
            <a:off x="4253749" y="-909922"/>
            <a:ext cx="609603" cy="9135035"/>
          </a:xfrm>
          <a:prstGeom prst="rect">
            <a:avLst/>
          </a:prstGeom>
          <a:solidFill>
            <a:srgbClr val="A4C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22829C-4434-FDB2-7EEF-B16EF865E964}"/>
              </a:ext>
            </a:extLst>
          </p:cNvPr>
          <p:cNvSpPr txBox="1"/>
          <p:nvPr/>
        </p:nvSpPr>
        <p:spPr>
          <a:xfrm>
            <a:off x="533400" y="3433113"/>
            <a:ext cx="46930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Lecture 02</a:t>
            </a:r>
            <a:endParaRPr lang="en-PK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D06DA5-BB19-D3CB-16E7-C111420120C1}"/>
              </a:ext>
            </a:extLst>
          </p:cNvPr>
          <p:cNvSpPr txBox="1"/>
          <p:nvPr/>
        </p:nvSpPr>
        <p:spPr>
          <a:xfrm>
            <a:off x="533400" y="4030018"/>
            <a:ext cx="46930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Omar Bin </a:t>
            </a:r>
            <a:r>
              <a:rPr lang="en-US" sz="24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Samin</a:t>
            </a:r>
            <a:endParaRPr lang="en-PK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3131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7F0E0-EBA9-BEF3-6151-9AAE572B1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dirty="0"/>
              <a:t>Today’s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5DC44-D711-2EB3-4184-6BF548FC2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Assembly Link Execute Cycle</a:t>
            </a:r>
          </a:p>
        </p:txBody>
      </p:sp>
    </p:spTree>
    <p:extLst>
      <p:ext uri="{BB962C8B-B14F-4D97-AF65-F5344CB8AC3E}">
        <p14:creationId xmlns:p14="http://schemas.microsoft.com/office/powerpoint/2010/main" val="2728578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dirty="0">
                <a:solidFill>
                  <a:schemeClr val="tx2"/>
                </a:solidFill>
              </a:rPr>
              <a:t>Assembling and Running Programs</a:t>
            </a:r>
            <a:br>
              <a:rPr lang="en-US" sz="3200" dirty="0">
                <a:solidFill>
                  <a:schemeClr val="tx2"/>
                </a:solidFill>
              </a:rPr>
            </a:br>
            <a:endParaRPr lang="en-US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 source program written in assembly language cannot be executed directly on its target computer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It must be translated, or assembled into an executable code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Assembly Link Execute Cycle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4685" t="31250" r="4539" b="23958"/>
          <a:stretch>
            <a:fillRect/>
          </a:stretch>
        </p:blipFill>
        <p:spPr bwMode="auto">
          <a:xfrm>
            <a:off x="37508" y="2819400"/>
            <a:ext cx="9030292" cy="2505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5533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dirty="0"/>
              <a:t>Step 1: </a:t>
            </a:r>
          </a:p>
          <a:p>
            <a:pPr lvl="1" algn="just"/>
            <a:r>
              <a:rPr lang="en-US" dirty="0"/>
              <a:t>A programmer uses a text editor to create a source file </a:t>
            </a:r>
          </a:p>
          <a:p>
            <a:pPr lvl="1" algn="just"/>
            <a:r>
              <a:rPr lang="en-US" dirty="0"/>
              <a:t>The extension of a source file is </a:t>
            </a:r>
            <a:r>
              <a:rPr lang="en-US" b="1" dirty="0"/>
              <a:t>.</a:t>
            </a:r>
            <a:r>
              <a:rPr lang="en-US" b="1" dirty="0" err="1"/>
              <a:t>asm</a:t>
            </a:r>
            <a:r>
              <a:rPr lang="en-US" b="1" dirty="0"/>
              <a:t> </a:t>
            </a:r>
            <a:endParaRPr lang="en-PK" b="1" dirty="0"/>
          </a:p>
          <a:p>
            <a:pPr marL="109728" indent="0" algn="just">
              <a:buNone/>
            </a:pPr>
            <a:endParaRPr lang="en-US" dirty="0"/>
          </a:p>
          <a:p>
            <a:pPr algn="just"/>
            <a:r>
              <a:rPr lang="en-US" b="1" dirty="0"/>
              <a:t>Step 2: </a:t>
            </a:r>
          </a:p>
          <a:p>
            <a:pPr lvl="1" algn="just"/>
            <a:r>
              <a:rPr lang="en-US" dirty="0"/>
              <a:t>The assembler reads the source file and produces an object file (a machine-language translation of the program)</a:t>
            </a:r>
          </a:p>
          <a:p>
            <a:pPr lvl="1" algn="just"/>
            <a:r>
              <a:rPr lang="en-US" dirty="0"/>
              <a:t>Optionally, it produces a listing file (it contains a copy of the program’s source code, line numbers, offset addresses and translated machine code)</a:t>
            </a:r>
          </a:p>
          <a:p>
            <a:pPr lvl="1" algn="just"/>
            <a:r>
              <a:rPr lang="en-US" dirty="0"/>
              <a:t>The extension of a listing file is </a:t>
            </a:r>
            <a:r>
              <a:rPr lang="en-US" b="1" dirty="0"/>
              <a:t>.</a:t>
            </a:r>
            <a:r>
              <a:rPr lang="en-US" b="1" dirty="0" err="1"/>
              <a:t>lst</a:t>
            </a:r>
            <a:endParaRPr lang="en-US" dirty="0"/>
          </a:p>
          <a:p>
            <a:pPr lvl="1" algn="just"/>
            <a:r>
              <a:rPr lang="en-US" dirty="0"/>
              <a:t>If any error occurs, the programmer must return to Step 1 and fix the error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79136"/>
          </a:xfrm>
        </p:spPr>
        <p:txBody>
          <a:bodyPr>
            <a:normAutofit fontScale="92500"/>
          </a:bodyPr>
          <a:lstStyle/>
          <a:p>
            <a:pPr algn="just"/>
            <a:r>
              <a:rPr lang="en-US" b="1" dirty="0"/>
              <a:t>Step 3: </a:t>
            </a:r>
          </a:p>
          <a:p>
            <a:pPr lvl="1" algn="just"/>
            <a:r>
              <a:rPr lang="en-US" dirty="0"/>
              <a:t>The linker reads the object file and checks to see if the program contains any calls to libraries or functions</a:t>
            </a:r>
          </a:p>
          <a:p>
            <a:pPr lvl="1" algn="just"/>
            <a:r>
              <a:rPr lang="en-US" dirty="0"/>
              <a:t>The linker copies required libraries or functions from the link library, combines them with the object file and produces an executable file</a:t>
            </a:r>
          </a:p>
          <a:p>
            <a:pPr lvl="1" algn="just"/>
            <a:r>
              <a:rPr lang="en-US" dirty="0"/>
              <a:t>The extension of an executable file is </a:t>
            </a:r>
            <a:r>
              <a:rPr lang="en-US" b="1" dirty="0"/>
              <a:t>.com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 </a:t>
            </a:r>
            <a:r>
              <a:rPr lang="en-US" b="1" dirty="0"/>
              <a:t>Step 4: </a:t>
            </a:r>
          </a:p>
          <a:p>
            <a:pPr lvl="1" algn="just"/>
            <a:r>
              <a:rPr lang="en-US" dirty="0"/>
              <a:t>The operating system loader utility reads the executable file into memory and branches the CPU to the program’s starting address and the program begins to execute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E99F2-39EB-5DFE-693B-5D8B2BA87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905506"/>
            <a:ext cx="8229600" cy="1046988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PK" sz="3200" b="1" dirty="0"/>
              <a:t>Video lecture can be accessed at</a:t>
            </a:r>
          </a:p>
          <a:p>
            <a:pPr marL="109728" indent="0" algn="ctr">
              <a:buNone/>
            </a:pPr>
            <a:r>
              <a:rPr lang="en-GB" sz="2400" dirty="0">
                <a:hlinkClick r:id="rId2"/>
              </a:rPr>
              <a:t>https://www.youtube.com/watch?v=FLVVojwdQXc</a:t>
            </a:r>
            <a:endParaRPr lang="en-GB" sz="2400" dirty="0"/>
          </a:p>
          <a:p>
            <a:pPr marL="109728" indent="0" algn="ctr">
              <a:buNone/>
            </a:pPr>
            <a:endParaRPr lang="en-PK" sz="2000" dirty="0"/>
          </a:p>
        </p:txBody>
      </p:sp>
    </p:spTree>
    <p:extLst>
      <p:ext uri="{BB962C8B-B14F-4D97-AF65-F5344CB8AC3E}">
        <p14:creationId xmlns:p14="http://schemas.microsoft.com/office/powerpoint/2010/main" val="21979850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6055</TotalTime>
  <Words>255</Words>
  <Application>Microsoft Macintosh PowerPoint</Application>
  <PresentationFormat>On-screen Show (4:3)</PresentationFormat>
  <Paragraphs>29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Georgia</vt:lpstr>
      <vt:lpstr>Trebuchet MS</vt:lpstr>
      <vt:lpstr>Wingdings 2</vt:lpstr>
      <vt:lpstr>Urban</vt:lpstr>
      <vt:lpstr>PowerPoint Presentation</vt:lpstr>
      <vt:lpstr>Today’s Discussion</vt:lpstr>
      <vt:lpstr>Assembling and Running Programs </vt:lpstr>
      <vt:lpstr>Assembly Link Execute Cycle</vt:lpstr>
      <vt:lpstr>PowerPoint Presentation</vt:lpstr>
      <vt:lpstr>PowerPoint Presentation</vt:lpstr>
      <vt:lpstr>PowerPoint Presentation</vt:lpstr>
    </vt:vector>
  </TitlesOfParts>
  <Company>OMaR-LapOo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DLD</dc:title>
  <dc:creator>OMaR</dc:creator>
  <cp:lastModifiedBy>Microsoft Office User</cp:lastModifiedBy>
  <cp:revision>1147</cp:revision>
  <dcterms:created xsi:type="dcterms:W3CDTF">2013-11-09T11:20:07Z</dcterms:created>
  <dcterms:modified xsi:type="dcterms:W3CDTF">2024-02-14T06:11:15Z</dcterms:modified>
</cp:coreProperties>
</file>