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338" r:id="rId2"/>
    <p:sldId id="339" r:id="rId3"/>
    <p:sldId id="322" r:id="rId4"/>
    <p:sldId id="325" r:id="rId5"/>
    <p:sldId id="326" r:id="rId6"/>
    <p:sldId id="327" r:id="rId7"/>
    <p:sldId id="328" r:id="rId8"/>
    <p:sldId id="329" r:id="rId9"/>
    <p:sldId id="311" r:id="rId10"/>
    <p:sldId id="312" r:id="rId11"/>
    <p:sldId id="313" r:id="rId12"/>
    <p:sldId id="260" r:id="rId13"/>
    <p:sldId id="262" r:id="rId14"/>
    <p:sldId id="303" r:id="rId15"/>
    <p:sldId id="304" r:id="rId16"/>
    <p:sldId id="306" r:id="rId17"/>
    <p:sldId id="284" r:id="rId18"/>
    <p:sldId id="307" r:id="rId19"/>
    <p:sldId id="308" r:id="rId20"/>
    <p:sldId id="310" r:id="rId21"/>
    <p:sldId id="330" r:id="rId22"/>
    <p:sldId id="318" r:id="rId23"/>
    <p:sldId id="319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0" autoAdjust="0"/>
    <p:restoredTop sz="94171" autoAdjust="0"/>
  </p:normalViewPr>
  <p:slideViewPr>
    <p:cSldViewPr>
      <p:cViewPr varScale="1">
        <p:scale>
          <a:sx n="94" d="100"/>
          <a:sy n="94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IAS machine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was the first electronic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built at the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Institute for Advanced Study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(IAS), in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Princeton, New Jersey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 : Central Arithmetic</a:t>
            </a:r>
          </a:p>
          <a:p>
            <a:r>
              <a:rPr lang="en-US" dirty="0"/>
              <a:t>CC</a:t>
            </a:r>
            <a:r>
              <a:rPr lang="en-US" baseline="0" dirty="0"/>
              <a:t> : Central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Answer: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WKJHdXh9T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03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pPr marL="925830" lvl="1" indent="-514350" algn="just">
              <a:buFont typeface="+mj-lt"/>
              <a:buAutoNum type="arabicPeriod" startAt="2"/>
            </a:pPr>
            <a:r>
              <a:rPr lang="en-GB" dirty="0"/>
              <a:t>Memory/ Main Memory: stores data (Volatile)</a:t>
            </a:r>
          </a:p>
          <a:p>
            <a:pPr algn="just"/>
            <a:endParaRPr lang="en-GB" dirty="0"/>
          </a:p>
          <a:p>
            <a:pPr marL="925830" lvl="1" indent="-514350" algn="just">
              <a:buFont typeface="+mj-lt"/>
              <a:buAutoNum type="arabicPeriod" startAt="3"/>
            </a:pPr>
            <a:r>
              <a:rPr lang="en-GB" dirty="0"/>
              <a:t>Peripherals: moves data between the computer and its external environment</a:t>
            </a:r>
            <a:endParaRPr lang="x-none" dirty="0"/>
          </a:p>
          <a:p>
            <a:pPr marL="411480" lvl="1" indent="0" algn="just">
              <a:buNone/>
            </a:pPr>
            <a:endParaRPr lang="en-US" dirty="0"/>
          </a:p>
          <a:p>
            <a:pPr marL="925830" lvl="1" indent="-514350" algn="just">
              <a:buFont typeface="+mj-lt"/>
              <a:buAutoNum type="arabicPeriod" startAt="4"/>
            </a:pPr>
            <a:r>
              <a:rPr lang="en-US" dirty="0"/>
              <a:t>System Interconnections: provide mechanism for communication among processor, memory and peripherals. A common example of system interconnection is a system bus</a:t>
            </a:r>
          </a:p>
        </p:txBody>
      </p:sp>
    </p:spTree>
    <p:extLst>
      <p:ext uri="{BB962C8B-B14F-4D97-AF65-F5344CB8AC3E}">
        <p14:creationId xmlns:p14="http://schemas.microsoft.com/office/powerpoint/2010/main" val="16427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E96C-2733-5B1C-B24A-98E4A8C3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8E57-6404-8707-C55D-0C35207B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Major structural components of CPU are as follows:</a:t>
            </a:r>
          </a:p>
          <a:p>
            <a:pPr algn="just"/>
            <a:endParaRPr lang="en-GB" dirty="0"/>
          </a:p>
          <a:p>
            <a:pPr lvl="1" algn="just"/>
            <a:r>
              <a:rPr lang="en-GB" dirty="0"/>
              <a:t>Control Unit: controls the operation of the CPU and hence the computer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Arithmetic Logic Unit (ALU): performs the computer’s data processing functions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Registers: provides internal storage to the CPU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CPU Interconnection: provides a mechanism for communication among the control unit, ALU and registers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841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Main Memory consist of </a:t>
            </a:r>
            <a:r>
              <a:rPr lang="en-US" b="1" dirty="0"/>
              <a:t>N</a:t>
            </a:r>
            <a:r>
              <a:rPr lang="en-US" dirty="0"/>
              <a:t> cells, each of which can store 1 bit (either ‘0’ or ‘1’)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Volatile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Cell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9052-FA25-EA87-AE5E-5CFEDF7E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Each cell has three functional terminals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6283" t="22496" r="17503" b="38136"/>
          <a:stretch>
            <a:fillRect/>
          </a:stretch>
        </p:blipFill>
        <p:spPr bwMode="auto">
          <a:xfrm>
            <a:off x="1524000" y="3276600"/>
            <a:ext cx="6096000" cy="279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Select Terminal</a:t>
            </a:r>
          </a:p>
          <a:p>
            <a:pPr lvl="1" algn="just"/>
            <a:r>
              <a:rPr lang="en-US" dirty="0"/>
              <a:t>To selects a memory cell for a read or write operation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Control Terminal</a:t>
            </a:r>
          </a:p>
          <a:p>
            <a:pPr lvl="1" algn="just"/>
            <a:r>
              <a:rPr lang="en-US" dirty="0"/>
              <a:t>To indicate the required operation (read or write)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In/ Sense Terminal</a:t>
            </a:r>
          </a:p>
          <a:p>
            <a:pPr lvl="1" algn="just"/>
            <a:r>
              <a:rPr lang="en-US" dirty="0"/>
              <a:t>For write, this terminal provides an electrical signal that sets the state of the cell to  either ‘0’ or ‘1’</a:t>
            </a:r>
          </a:p>
          <a:p>
            <a:pPr lvl="1" algn="just"/>
            <a:r>
              <a:rPr lang="en-US" dirty="0"/>
              <a:t>For read, this terminal is used to output cell’s state</a:t>
            </a:r>
          </a:p>
        </p:txBody>
      </p:sp>
    </p:spTree>
    <p:extLst>
      <p:ext uri="{BB962C8B-B14F-4D97-AF65-F5344CB8AC3E}">
        <p14:creationId xmlns:p14="http://schemas.microsoft.com/office/powerpoint/2010/main" val="180159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18F8-C9CD-F52F-98EA-F51DC960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Main Memory Logical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540D6E-0F47-884D-3E43-8087CED6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24197"/>
              </p:ext>
            </p:extLst>
          </p:nvPr>
        </p:nvGraphicFramePr>
        <p:xfrm>
          <a:off x="3790611" y="2880360"/>
          <a:ext cx="144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0493782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317772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071068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6745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18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4CACEC-C704-124E-5CE1-83A7F77CD7D4}"/>
              </a:ext>
            </a:extLst>
          </p:cNvPr>
          <p:cNvSpPr txBox="1"/>
          <p:nvPr/>
        </p:nvSpPr>
        <p:spPr>
          <a:xfrm>
            <a:off x="3063772" y="47360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839D2-CE3E-E575-7FCF-6288E44145B8}"/>
              </a:ext>
            </a:extLst>
          </p:cNvPr>
          <p:cNvSpPr txBox="1"/>
          <p:nvPr/>
        </p:nvSpPr>
        <p:spPr>
          <a:xfrm>
            <a:off x="3069381" y="43667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C18B-340F-2E4B-3B94-69060AF8EFB0}"/>
              </a:ext>
            </a:extLst>
          </p:cNvPr>
          <p:cNvSpPr txBox="1"/>
          <p:nvPr/>
        </p:nvSpPr>
        <p:spPr>
          <a:xfrm>
            <a:off x="3063771" y="399288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03B2B-EFF7-23AD-9A06-88F11DB9D7B9}"/>
              </a:ext>
            </a:extLst>
          </p:cNvPr>
          <p:cNvSpPr txBox="1"/>
          <p:nvPr/>
        </p:nvSpPr>
        <p:spPr>
          <a:xfrm>
            <a:off x="3058160" y="36258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CF663-687D-3658-DC1A-33B45A4DB878}"/>
              </a:ext>
            </a:extLst>
          </p:cNvPr>
          <p:cNvSpPr txBox="1"/>
          <p:nvPr/>
        </p:nvSpPr>
        <p:spPr>
          <a:xfrm>
            <a:off x="3058160" y="32564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60234-7957-C115-0113-8D741D7FB4DC}"/>
              </a:ext>
            </a:extLst>
          </p:cNvPr>
          <p:cNvSpPr txBox="1"/>
          <p:nvPr/>
        </p:nvSpPr>
        <p:spPr>
          <a:xfrm>
            <a:off x="3058160" y="28894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1014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68ACC67-B9EB-44A7-1CAE-AA747B6A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09622"/>
              </p:ext>
            </p:extLst>
          </p:nvPr>
        </p:nvGraphicFramePr>
        <p:xfrm>
          <a:off x="6410960" y="2880360"/>
          <a:ext cx="1666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49378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1777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7106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3287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5869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4623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0609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6745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1859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28448EB-E794-944A-300F-77ACCA6127C6}"/>
              </a:ext>
            </a:extLst>
          </p:cNvPr>
          <p:cNvSpPr txBox="1"/>
          <p:nvPr/>
        </p:nvSpPr>
        <p:spPr>
          <a:xfrm>
            <a:off x="5684121" y="47360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D3514-C4DE-0440-CB94-6AA4DA39800D}"/>
              </a:ext>
            </a:extLst>
          </p:cNvPr>
          <p:cNvSpPr txBox="1"/>
          <p:nvPr/>
        </p:nvSpPr>
        <p:spPr>
          <a:xfrm>
            <a:off x="5689730" y="43667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E1D33-992F-B520-1AA3-DC6985BCD927}"/>
              </a:ext>
            </a:extLst>
          </p:cNvPr>
          <p:cNvSpPr txBox="1"/>
          <p:nvPr/>
        </p:nvSpPr>
        <p:spPr>
          <a:xfrm>
            <a:off x="5684120" y="39928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033AE-26D0-DBD1-F51E-9DA78BE7BC20}"/>
              </a:ext>
            </a:extLst>
          </p:cNvPr>
          <p:cNvSpPr txBox="1"/>
          <p:nvPr/>
        </p:nvSpPr>
        <p:spPr>
          <a:xfrm>
            <a:off x="5678509" y="362581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14501-AA64-64FB-5FED-01FA9B3867A5}"/>
              </a:ext>
            </a:extLst>
          </p:cNvPr>
          <p:cNvSpPr txBox="1"/>
          <p:nvPr/>
        </p:nvSpPr>
        <p:spPr>
          <a:xfrm>
            <a:off x="5678509" y="32564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38FDA-9804-D5AB-1BEF-3A1AF870FAE8}"/>
              </a:ext>
            </a:extLst>
          </p:cNvPr>
          <p:cNvSpPr txBox="1"/>
          <p:nvPr/>
        </p:nvSpPr>
        <p:spPr>
          <a:xfrm>
            <a:off x="5678509" y="28894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1028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0000E6EA-1553-6A1B-6825-AE908D10C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79206"/>
              </p:ext>
            </p:extLst>
          </p:nvPr>
        </p:nvGraphicFramePr>
        <p:xfrm>
          <a:off x="1915160" y="2880360"/>
          <a:ext cx="68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0493782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6745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185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652F316-F4E4-ADBF-B05F-A2F11C65C9C6}"/>
              </a:ext>
            </a:extLst>
          </p:cNvPr>
          <p:cNvSpPr txBox="1"/>
          <p:nvPr/>
        </p:nvSpPr>
        <p:spPr>
          <a:xfrm>
            <a:off x="1188321" y="47360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ADA13-1B2D-672E-51BE-A57AE99FE274}"/>
              </a:ext>
            </a:extLst>
          </p:cNvPr>
          <p:cNvSpPr txBox="1"/>
          <p:nvPr/>
        </p:nvSpPr>
        <p:spPr>
          <a:xfrm>
            <a:off x="1193930" y="436673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0CE65-3039-9E47-5A11-3B1CDB8EB622}"/>
              </a:ext>
            </a:extLst>
          </p:cNvPr>
          <p:cNvSpPr txBox="1"/>
          <p:nvPr/>
        </p:nvSpPr>
        <p:spPr>
          <a:xfrm>
            <a:off x="1188320" y="399288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EE5BC9-790B-BDC6-A101-EEE048718337}"/>
              </a:ext>
            </a:extLst>
          </p:cNvPr>
          <p:cNvSpPr txBox="1"/>
          <p:nvPr/>
        </p:nvSpPr>
        <p:spPr>
          <a:xfrm>
            <a:off x="1182709" y="362581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337A2-5C81-75DF-9991-A021A28E1EC9}"/>
              </a:ext>
            </a:extLst>
          </p:cNvPr>
          <p:cNvSpPr txBox="1"/>
          <p:nvPr/>
        </p:nvSpPr>
        <p:spPr>
          <a:xfrm>
            <a:off x="1182709" y="32564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B9B6EF-A7B4-CE27-20DD-03E9480BBCB5}"/>
              </a:ext>
            </a:extLst>
          </p:cNvPr>
          <p:cNvSpPr txBox="1"/>
          <p:nvPr/>
        </p:nvSpPr>
        <p:spPr>
          <a:xfrm>
            <a:off x="1182709" y="288940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159D5-510D-539F-C900-6D742B84F705}"/>
              </a:ext>
            </a:extLst>
          </p:cNvPr>
          <p:cNvSpPr txBox="1"/>
          <p:nvPr/>
        </p:nvSpPr>
        <p:spPr>
          <a:xfrm>
            <a:off x="1875495" y="52855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16 Bit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59716-F5EF-A8F1-D967-374AD83019FB}"/>
              </a:ext>
            </a:extLst>
          </p:cNvPr>
          <p:cNvSpPr txBox="1"/>
          <p:nvPr/>
        </p:nvSpPr>
        <p:spPr>
          <a:xfrm>
            <a:off x="4065446" y="5285542"/>
            <a:ext cx="898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x-none" dirty="0"/>
              <a:t>32 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21F2A9-5E1D-FC41-9382-37A506724C00}"/>
              </a:ext>
            </a:extLst>
          </p:cNvPr>
          <p:cNvSpPr txBox="1"/>
          <p:nvPr/>
        </p:nvSpPr>
        <p:spPr>
          <a:xfrm>
            <a:off x="6795015" y="5285542"/>
            <a:ext cx="898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x-none" dirty="0"/>
              <a:t>64 Bit</a:t>
            </a:r>
          </a:p>
        </p:txBody>
      </p:sp>
    </p:spTree>
    <p:extLst>
      <p:ext uri="{BB962C8B-B14F-4D97-AF65-F5344CB8AC3E}">
        <p14:creationId xmlns:p14="http://schemas.microsoft.com/office/powerpoint/2010/main" val="144387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Interconnections: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bus is a communication pathway, connecting two or more devices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Typically, a bus consists of multiple communication pathways or lines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line is capable of transmitting signals representing binary ‘1’ and binary ‘0’</a:t>
            </a:r>
          </a:p>
        </p:txBody>
      </p:sp>
    </p:spTree>
    <p:extLst>
      <p:ext uri="{BB962C8B-B14F-4D97-AF65-F5344CB8AC3E}">
        <p14:creationId xmlns:p14="http://schemas.microsoft.com/office/powerpoint/2010/main" val="304973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/>
          <a:lstStyle/>
          <a:p>
            <a:pPr algn="just"/>
            <a:r>
              <a:rPr lang="en-US" dirty="0"/>
              <a:t>Buses can be classified as three functional groups: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/>
              <a:t>Data or  I/O Bus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/>
              <a:t>Control Bus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/>
              <a:t>Address Bus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or I/O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contains the content that have been read from the memory location or is to be written on the memory location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bidirectional, as CPU requires to send and receive the data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word length of a CPU depends on data bus, that’s why Intel 8086 is called 16-bit microprocessor because it has 16-bit data bus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It is used for sending control signals (typically read or write) to the memory and I/O devices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The CPU sends control signals on the control bus to enable the outputs of addressed memory devices or I/O devices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It is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42497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Von Neumann Machine</a:t>
            </a:r>
          </a:p>
          <a:p>
            <a:r>
              <a:rPr lang="en-PK" dirty="0"/>
              <a:t>Basic Computer’s Structure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Address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19600"/>
          </a:xfrm>
        </p:spPr>
        <p:txBody>
          <a:bodyPr>
            <a:no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It carries the address of memory location to be written on or to be read from</a:t>
            </a:r>
          </a:p>
          <a:p>
            <a:pPr algn="just" fontAlgn="base">
              <a:lnSpc>
                <a:spcPct val="120000"/>
              </a:lnSpc>
            </a:pPr>
            <a:endParaRPr lang="en-US" dirty="0"/>
          </a:p>
          <a:p>
            <a:pPr algn="just" fontAlgn="base">
              <a:lnSpc>
                <a:spcPct val="120000"/>
              </a:lnSpc>
            </a:pPr>
            <a:r>
              <a:rPr lang="en-US" dirty="0"/>
              <a:t>CPU uses address bus to send out the address of the memory location</a:t>
            </a:r>
          </a:p>
          <a:p>
            <a:pPr algn="just" fontAlgn="base">
              <a:lnSpc>
                <a:spcPct val="120000"/>
              </a:lnSpc>
            </a:pPr>
            <a:endParaRPr lang="en-US" dirty="0"/>
          </a:p>
          <a:p>
            <a:pPr algn="just" fontAlgn="base">
              <a:lnSpc>
                <a:spcPct val="120000"/>
              </a:lnSpc>
            </a:pPr>
            <a:r>
              <a:rPr lang="en-US" dirty="0"/>
              <a:t>It is unidirectional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Basic 8086 consists of 20-bit address bus</a:t>
            </a:r>
          </a:p>
          <a:p>
            <a:pPr algn="just" fontAlgn="base">
              <a:lnSpc>
                <a:spcPct val="120000"/>
              </a:lnSpc>
            </a:pPr>
            <a:endParaRPr lang="en-US" dirty="0"/>
          </a:p>
          <a:p>
            <a:pPr algn="just" fontAlgn="base">
              <a:lnSpc>
                <a:spcPct val="120000"/>
              </a:lnSpc>
            </a:pPr>
            <a:r>
              <a:rPr lang="en-US" dirty="0"/>
              <a:t>The memory locations that a microprocessor can access can be calculated as:</a:t>
            </a:r>
          </a:p>
          <a:p>
            <a:pPr algn="ctr" fontAlgn="base">
              <a:lnSpc>
                <a:spcPct val="120000"/>
              </a:lnSpc>
              <a:buNone/>
            </a:pPr>
            <a:r>
              <a:rPr lang="en-US" b="1" dirty="0"/>
              <a:t>2^N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(where N is the size of address bus in bits)</a:t>
            </a:r>
            <a:r>
              <a:rPr lang="en-PK" sz="1200" dirty="0">
                <a:effectLst/>
              </a:rPr>
              <a:t> </a:t>
            </a:r>
            <a:endParaRPr lang="en-US" dirty="0"/>
          </a:p>
          <a:p>
            <a:pPr algn="ctr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2^20 = 1,048,576 bytes or 1 Mb</a:t>
            </a:r>
          </a:p>
          <a:p>
            <a:pPr algn="ctr" fontAlgn="base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en-US" dirty="0"/>
              <a:t>So it can access up to 1 Mb memory locations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13C-9E5F-2C61-52C3-80633217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Program to Main 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8121-6ED7-2572-A54D-8816F911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x-none" dirty="0"/>
              <a:t>Consider the following piece of main memory and code:</a:t>
            </a:r>
          </a:p>
          <a:p>
            <a:pPr marL="109728" indent="0" algn="just">
              <a:buNone/>
            </a:pPr>
            <a:endParaRPr lang="x-none" dirty="0"/>
          </a:p>
          <a:p>
            <a:pPr marL="109728" indent="0" algn="just">
              <a:buNone/>
            </a:pPr>
            <a:r>
              <a:rPr lang="en-GB" dirty="0"/>
              <a:t>i</a:t>
            </a:r>
            <a:r>
              <a:rPr lang="x-none" dirty="0"/>
              <a:t>nt a;</a:t>
            </a:r>
          </a:p>
          <a:p>
            <a:pPr marL="109728" indent="0" algn="just">
              <a:buNone/>
            </a:pPr>
            <a:r>
              <a:rPr lang="en-GB" dirty="0"/>
              <a:t>i</a:t>
            </a:r>
            <a:r>
              <a:rPr lang="x-none" dirty="0"/>
              <a:t>nt *temp;</a:t>
            </a:r>
          </a:p>
          <a:p>
            <a:pPr marL="109728" indent="0" algn="just">
              <a:buNone/>
            </a:pPr>
            <a:r>
              <a:rPr lang="en-GB" dirty="0"/>
              <a:t>a</a:t>
            </a:r>
            <a:r>
              <a:rPr lang="x-none" dirty="0"/>
              <a:t> = 2;</a:t>
            </a:r>
          </a:p>
          <a:p>
            <a:pPr marL="109728" indent="0" algn="just">
              <a:buNone/>
            </a:pPr>
            <a:r>
              <a:rPr lang="en-GB" dirty="0"/>
              <a:t>T</a:t>
            </a:r>
            <a:r>
              <a:rPr lang="x-none" dirty="0"/>
              <a:t>emp = &amp;a;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CAE440-2BD7-8E7C-6731-7F1F193B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57573"/>
              </p:ext>
            </p:extLst>
          </p:nvPr>
        </p:nvGraphicFramePr>
        <p:xfrm>
          <a:off x="5297920" y="3668833"/>
          <a:ext cx="144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10493782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317772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071068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6745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18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028445-865F-C9CF-0120-BE846EC218D2}"/>
              </a:ext>
            </a:extLst>
          </p:cNvPr>
          <p:cNvSpPr txBox="1"/>
          <p:nvPr/>
        </p:nvSpPr>
        <p:spPr>
          <a:xfrm>
            <a:off x="4571081" y="552454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8EB9-CC9A-5FE6-9C96-B814370DE735}"/>
              </a:ext>
            </a:extLst>
          </p:cNvPr>
          <p:cNvSpPr txBox="1"/>
          <p:nvPr/>
        </p:nvSpPr>
        <p:spPr>
          <a:xfrm>
            <a:off x="4576690" y="515520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0A05C-E447-69AE-7155-ADDEFC315B52}"/>
              </a:ext>
            </a:extLst>
          </p:cNvPr>
          <p:cNvSpPr txBox="1"/>
          <p:nvPr/>
        </p:nvSpPr>
        <p:spPr>
          <a:xfrm>
            <a:off x="4571080" y="478135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89C96-77F2-4CD2-3C05-8351417FE436}"/>
              </a:ext>
            </a:extLst>
          </p:cNvPr>
          <p:cNvSpPr txBox="1"/>
          <p:nvPr/>
        </p:nvSpPr>
        <p:spPr>
          <a:xfrm>
            <a:off x="4565469" y="44142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100C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E6EC0-AFE9-009F-C8F3-A0B9180DDBE2}"/>
              </a:ext>
            </a:extLst>
          </p:cNvPr>
          <p:cNvSpPr txBox="1"/>
          <p:nvPr/>
        </p:nvSpPr>
        <p:spPr>
          <a:xfrm>
            <a:off x="4565469" y="40449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E1DD5-47B1-EFCD-D654-1D612CBC0B33}"/>
              </a:ext>
            </a:extLst>
          </p:cNvPr>
          <p:cNvSpPr txBox="1"/>
          <p:nvPr/>
        </p:nvSpPr>
        <p:spPr>
          <a:xfrm>
            <a:off x="4565469" y="367788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1014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EC94F-0E23-0173-DC90-0543F2C918BF}"/>
              </a:ext>
            </a:extLst>
          </p:cNvPr>
          <p:cNvSpPr txBox="1"/>
          <p:nvPr/>
        </p:nvSpPr>
        <p:spPr>
          <a:xfrm>
            <a:off x="5074397" y="5955268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x-none" dirty="0"/>
              <a:t>Main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BCEA0-F8D7-383A-E1F0-6A5CFC30B2F5}"/>
              </a:ext>
            </a:extLst>
          </p:cNvPr>
          <p:cNvCxnSpPr>
            <a:cxnSpLocks/>
          </p:cNvCxnSpPr>
          <p:nvPr/>
        </p:nvCxnSpPr>
        <p:spPr>
          <a:xfrm>
            <a:off x="1600200" y="3897433"/>
            <a:ext cx="2965269" cy="13570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0A5207-D427-8855-C971-2C1DB70A8A46}"/>
              </a:ext>
            </a:extLst>
          </p:cNvPr>
          <p:cNvSpPr/>
          <p:nvPr/>
        </p:nvSpPr>
        <p:spPr>
          <a:xfrm>
            <a:off x="5313507" y="5146307"/>
            <a:ext cx="1447800" cy="376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51F4C-EBD0-3222-7984-7097CEDD768F}"/>
              </a:ext>
            </a:extLst>
          </p:cNvPr>
          <p:cNvSpPr txBox="1"/>
          <p:nvPr/>
        </p:nvSpPr>
        <p:spPr>
          <a:xfrm>
            <a:off x="6878166" y="518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2FDA1-D14E-0BE2-0D2A-2A44E02EC0B4}"/>
              </a:ext>
            </a:extLst>
          </p:cNvPr>
          <p:cNvCxnSpPr>
            <a:cxnSpLocks/>
          </p:cNvCxnSpPr>
          <p:nvPr/>
        </p:nvCxnSpPr>
        <p:spPr>
          <a:xfrm>
            <a:off x="2362200" y="4427537"/>
            <a:ext cx="2203269" cy="201892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D5933-BF7E-BCE3-4713-28E1C32792CF}"/>
              </a:ext>
            </a:extLst>
          </p:cNvPr>
          <p:cNvSpPr/>
          <p:nvPr/>
        </p:nvSpPr>
        <p:spPr>
          <a:xfrm>
            <a:off x="5297920" y="4435715"/>
            <a:ext cx="1447800" cy="376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825E2-01BD-0C28-A885-4672A25A8BAD}"/>
              </a:ext>
            </a:extLst>
          </p:cNvPr>
          <p:cNvSpPr txBox="1"/>
          <p:nvPr/>
        </p:nvSpPr>
        <p:spPr>
          <a:xfrm>
            <a:off x="6823825" y="443210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50"/>
                </a:solidFill>
              </a:rPr>
              <a:t>temp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C6F15A-E7D6-F054-BCFC-C8227C6C4EA8}"/>
              </a:ext>
            </a:extLst>
          </p:cNvPr>
          <p:cNvCxnSpPr>
            <a:cxnSpLocks/>
          </p:cNvCxnSpPr>
          <p:nvPr/>
        </p:nvCxnSpPr>
        <p:spPr>
          <a:xfrm>
            <a:off x="1594700" y="4809962"/>
            <a:ext cx="2947968" cy="558349"/>
          </a:xfrm>
          <a:prstGeom prst="straightConnector1">
            <a:avLst/>
          </a:prstGeom>
          <a:ln w="3492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372735-AAF8-1D08-2BBE-87E002DA8B1B}"/>
              </a:ext>
            </a:extLst>
          </p:cNvPr>
          <p:cNvSpPr txBox="1"/>
          <p:nvPr/>
        </p:nvSpPr>
        <p:spPr>
          <a:xfrm>
            <a:off x="5848712" y="5146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C8BAB6-BA1D-FE82-E7E2-997F855BD32E}"/>
              </a:ext>
            </a:extLst>
          </p:cNvPr>
          <p:cNvCxnSpPr>
            <a:cxnSpLocks/>
          </p:cNvCxnSpPr>
          <p:nvPr/>
        </p:nvCxnSpPr>
        <p:spPr>
          <a:xfrm flipV="1">
            <a:off x="2514600" y="4747622"/>
            <a:ext cx="2050869" cy="541863"/>
          </a:xfrm>
          <a:prstGeom prst="straightConnector1">
            <a:avLst/>
          </a:prstGeom>
          <a:ln w="34925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F56055-D92D-BC23-11C8-F6A1F21F7FFC}"/>
              </a:ext>
            </a:extLst>
          </p:cNvPr>
          <p:cNvSpPr txBox="1"/>
          <p:nvPr/>
        </p:nvSpPr>
        <p:spPr>
          <a:xfrm>
            <a:off x="5684404" y="43862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70C0"/>
                </a:solidFill>
              </a:rPr>
              <a:t>1004</a:t>
            </a:r>
          </a:p>
        </p:txBody>
      </p:sp>
    </p:spTree>
    <p:extLst>
      <p:ext uri="{BB962C8B-B14F-4D97-AF65-F5344CB8AC3E}">
        <p14:creationId xmlns:p14="http://schemas.microsoft.com/office/powerpoint/2010/main" val="26076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/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CBCB-4589-8050-0EFC-2302D99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AB44-BD21-5232-174B-5D4A1F1E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x-none" dirty="0"/>
              <a:t>What will be the final value of ‘a’, that is stored in Main Memory?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F453B0-C7A5-73C6-B89B-4571AD35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03794"/>
              </p:ext>
            </p:extLst>
          </p:nvPr>
        </p:nvGraphicFramePr>
        <p:xfrm>
          <a:off x="3533605" y="3657600"/>
          <a:ext cx="20767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789">
                  <a:extLst>
                    <a:ext uri="{9D8B030D-6E8A-4147-A177-3AD203B41FA5}">
                      <a16:colId xmlns:a16="http://schemas.microsoft.com/office/drawing/2014/main" val="104937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x-non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x-non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x-non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8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x-non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18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35C0C0-38A9-BC9A-CAC7-6AE97143B046}"/>
              </a:ext>
            </a:extLst>
          </p:cNvPr>
          <p:cNvSpPr txBox="1"/>
          <p:nvPr/>
        </p:nvSpPr>
        <p:spPr>
          <a:xfrm>
            <a:off x="3667755" y="5955268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x-none" dirty="0"/>
              <a:t>Main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4AA86-D445-E0F7-36C8-8D13C1A1C759}"/>
              </a:ext>
            </a:extLst>
          </p:cNvPr>
          <p:cNvSpPr txBox="1"/>
          <p:nvPr/>
        </p:nvSpPr>
        <p:spPr>
          <a:xfrm>
            <a:off x="3667755" y="3657600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</a:t>
            </a:r>
            <a:r>
              <a:rPr lang="x-none" dirty="0"/>
              <a:t> =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7E92-5AB2-37B8-21EB-A39086FB21A7}"/>
              </a:ext>
            </a:extLst>
          </p:cNvPr>
          <p:cNvSpPr txBox="1"/>
          <p:nvPr/>
        </p:nvSpPr>
        <p:spPr>
          <a:xfrm>
            <a:off x="3657600" y="4050268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b = b - a</a:t>
            </a:r>
            <a:endParaRPr lang="x-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33C76-0475-285C-BD86-F189891B4998}"/>
              </a:ext>
            </a:extLst>
          </p:cNvPr>
          <p:cNvSpPr txBox="1"/>
          <p:nvPr/>
        </p:nvSpPr>
        <p:spPr>
          <a:xfrm>
            <a:off x="3657600" y="4431268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b </a:t>
            </a:r>
            <a:r>
              <a:rPr lang="x-none" dirty="0"/>
              <a:t>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7D819-DF0C-8ED5-7A8D-77D27A04BD7F}"/>
              </a:ext>
            </a:extLst>
          </p:cNvPr>
          <p:cNvSpPr txBox="1"/>
          <p:nvPr/>
        </p:nvSpPr>
        <p:spPr>
          <a:xfrm>
            <a:off x="3657600" y="4812268"/>
            <a:ext cx="189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 </a:t>
            </a:r>
            <a:r>
              <a:rPr lang="x-none"/>
              <a:t>= </a:t>
            </a:r>
            <a:r>
              <a:rPr lang="en-US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5114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https://www.youtube.com/watch?v=nWKJHdXh9TI</a:t>
            </a:r>
            <a:endParaRPr lang="en-GB" sz="2400" dirty="0"/>
          </a:p>
          <a:p>
            <a:pPr marL="109728" indent="0" algn="ctr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Von Neumann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1946, Von Neumann and his colleagues began the design of a new stored program computer, referred as the Institute for Advanced Study (IAS) computer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was able to store program in memory alongside the data. This idea is known as “Stored Program Concept”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91CF-8AFE-1F33-AB36-6D79C9DA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Structure of IAS Computer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D163F8-E29C-446C-DF03-653BF838F0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1581" t="31250" r="19766" b="15625"/>
          <a:stretch>
            <a:fillRect/>
          </a:stretch>
        </p:blipFill>
        <p:spPr bwMode="auto">
          <a:xfrm>
            <a:off x="2009651" y="2209800"/>
            <a:ext cx="5124697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79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IAS computer consists of:</a:t>
            </a:r>
          </a:p>
          <a:p>
            <a:pPr lvl="1" algn="just"/>
            <a:r>
              <a:rPr lang="en-US" dirty="0"/>
              <a:t>A main memory, for storing both data and instructions</a:t>
            </a:r>
            <a:r>
              <a:rPr lang="en-PK" dirty="0"/>
              <a:t> 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An Arithmetic Logic Unit (CA), for performing arithmetic and logic operations. It operates on binary data</a:t>
            </a:r>
            <a:endParaRPr lang="en-PK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 Program Control Unit (CC), for interpreting the instructions  and facilitating their execution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Input and Output (I/O) equipment operated by the control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6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5BEF-00B6-69DF-0A5B-3147BADA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x-none" dirty="0"/>
              <a:t>Expanded Structure of IAS Computer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6B153A-E7D8-ABC4-0F2F-FAFDFD893D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5058" y="2141557"/>
            <a:ext cx="3633883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2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above figure reveals that both the Program Control Unit and the ALU contain storage locations, called </a:t>
            </a:r>
            <a:r>
              <a:rPr lang="en-US" b="1" i="1" dirty="0"/>
              <a:t>registers</a:t>
            </a:r>
            <a:r>
              <a:rPr lang="en-US" i="1" dirty="0"/>
              <a:t>, discussed as follows:</a:t>
            </a:r>
          </a:p>
          <a:p>
            <a:pPr algn="just"/>
            <a:endParaRPr lang="en-US" i="1" dirty="0"/>
          </a:p>
          <a:p>
            <a:pPr lvl="1" algn="just"/>
            <a:r>
              <a:rPr lang="en-US" b="1" dirty="0"/>
              <a:t>Memory Buffer Register (MBR): </a:t>
            </a:r>
            <a:r>
              <a:rPr lang="en-US" dirty="0"/>
              <a:t>contains a word to be stored in memory or sent to the I/O unit, or is used to receive a word from memory or from the I/O unit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Memory Address Register (MAR): </a:t>
            </a:r>
            <a:r>
              <a:rPr lang="en-US" dirty="0"/>
              <a:t>specifies the address of the word in memory, to be written from or read into the MBR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4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b="1" dirty="0"/>
              <a:t>Program Counter (PC): </a:t>
            </a:r>
            <a:r>
              <a:rPr lang="en-US" dirty="0"/>
              <a:t>contains the address of the next instruction to be fetched from memory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Accumulator (AC) and Multiplier Quotient (MQ): </a:t>
            </a:r>
            <a:r>
              <a:rPr lang="en-US" dirty="0"/>
              <a:t>hold operands and results of ALU operations. For example, the result of multiplying two 64-bit numbers is 128-bit number; the most significant 64-bits are stored in the AC and the least significant 64-bits in the MQ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Instruction Register (IR): </a:t>
            </a:r>
            <a:r>
              <a:rPr lang="en-US" dirty="0"/>
              <a:t>contains the 8-bit opcode of instruction being executed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Instruction Buffer Register (IBR): </a:t>
            </a:r>
            <a:r>
              <a:rPr lang="en-US" dirty="0"/>
              <a:t>holds the instruction from a word in memory</a:t>
            </a:r>
          </a:p>
        </p:txBody>
      </p:sp>
    </p:spTree>
    <p:extLst>
      <p:ext uri="{BB962C8B-B14F-4D97-AF65-F5344CB8AC3E}">
        <p14:creationId xmlns:p14="http://schemas.microsoft.com/office/powerpoint/2010/main" val="29513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E0EA-8CF8-93D4-CF61-36D8ADE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Basic Computer’s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FD09-8ECE-F87C-20EB-A4982936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sz="2400" dirty="0"/>
              <a:t>There are four main structural components: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GB" sz="2400" dirty="0"/>
              <a:t>Processor/ Central Processing Unit (CPU): controls the operation of the computer and performs data processing functions</a:t>
            </a:r>
          </a:p>
          <a:p>
            <a:pPr algn="just"/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37A108-5FBF-3320-EC48-865104EC7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67" y="2196000"/>
            <a:ext cx="414963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6183</TotalTime>
  <Words>991</Words>
  <Application>Microsoft Macintosh PowerPoint</Application>
  <PresentationFormat>On-screen Show (4:3)</PresentationFormat>
  <Paragraphs>162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Georgia</vt:lpstr>
      <vt:lpstr>Times New Roman</vt:lpstr>
      <vt:lpstr>Trebuchet MS</vt:lpstr>
      <vt:lpstr>Wingdings 2</vt:lpstr>
      <vt:lpstr>Urban</vt:lpstr>
      <vt:lpstr>PowerPoint Presentation</vt:lpstr>
      <vt:lpstr>Today’s Discussion</vt:lpstr>
      <vt:lpstr>The Von Neumann Machine</vt:lpstr>
      <vt:lpstr>Structure of IAS Computer</vt:lpstr>
      <vt:lpstr>PowerPoint Presentation</vt:lpstr>
      <vt:lpstr>Expanded Structure of IAS Computer</vt:lpstr>
      <vt:lpstr>PowerPoint Presentation</vt:lpstr>
      <vt:lpstr>PowerPoint Presentation</vt:lpstr>
      <vt:lpstr>Basic Computer’s Structure</vt:lpstr>
      <vt:lpstr>PowerPoint Presentation</vt:lpstr>
      <vt:lpstr>CPU</vt:lpstr>
      <vt:lpstr>Main Memory</vt:lpstr>
      <vt:lpstr>Memory Cell Operation</vt:lpstr>
      <vt:lpstr>PowerPoint Presentation</vt:lpstr>
      <vt:lpstr>Main Memory Logical Structure</vt:lpstr>
      <vt:lpstr>System Interconnections: Bus</vt:lpstr>
      <vt:lpstr>PowerPoint Presentation</vt:lpstr>
      <vt:lpstr>Data or I/O Bus</vt:lpstr>
      <vt:lpstr>Control Bus</vt:lpstr>
      <vt:lpstr>Address Bus</vt:lpstr>
      <vt:lpstr>PowerPoint Presentation</vt:lpstr>
      <vt:lpstr>Program to Main Memory Mapping</vt:lpstr>
      <vt:lpstr>Question?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1169</cp:revision>
  <dcterms:created xsi:type="dcterms:W3CDTF">2013-11-09T11:20:07Z</dcterms:created>
  <dcterms:modified xsi:type="dcterms:W3CDTF">2024-02-17T12:54:41Z</dcterms:modified>
</cp:coreProperties>
</file>