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4"/>
  </p:notesMasterIdLst>
  <p:sldIdLst>
    <p:sldId id="351" r:id="rId2"/>
    <p:sldId id="352" r:id="rId3"/>
    <p:sldId id="276" r:id="rId4"/>
    <p:sldId id="303" r:id="rId5"/>
    <p:sldId id="304" r:id="rId6"/>
    <p:sldId id="305" r:id="rId7"/>
    <p:sldId id="332" r:id="rId8"/>
    <p:sldId id="277" r:id="rId9"/>
    <p:sldId id="278" r:id="rId10"/>
    <p:sldId id="279" r:id="rId11"/>
    <p:sldId id="280" r:id="rId12"/>
    <p:sldId id="354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34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 autoAdjust="0"/>
    <p:restoredTop sz="95567" autoAdjust="0"/>
  </p:normalViewPr>
  <p:slideViewPr>
    <p:cSldViewPr>
      <p:cViewPr varScale="1">
        <p:scale>
          <a:sx n="95" d="100"/>
          <a:sy n="95" d="100"/>
        </p:scale>
        <p:origin x="18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8780-AA19-4E67-B450-7BEC01AAA2FE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03FD-FEED-4067-A5DE-E9F726935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7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557430-982C-4826-BC26-AA0DD1C7A608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557430-982C-4826-BC26-AA0DD1C7A608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Lzb6Sh0Ui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3429D-0CCE-496B-CE37-344F6CCF175A}"/>
              </a:ext>
            </a:extLst>
          </p:cNvPr>
          <p:cNvSpPr/>
          <p:nvPr/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414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F5958-3509-C511-B4F2-9DB15888A02B}"/>
              </a:ext>
            </a:extLst>
          </p:cNvPr>
          <p:cNvSpPr/>
          <p:nvPr/>
        </p:nvSpPr>
        <p:spPr>
          <a:xfrm>
            <a:off x="5410200" y="0"/>
            <a:ext cx="2362200" cy="6858000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078AF-1C45-2EBE-37C8-3DDA626B5169}"/>
              </a:ext>
            </a:extLst>
          </p:cNvPr>
          <p:cNvSpPr/>
          <p:nvPr/>
        </p:nvSpPr>
        <p:spPr>
          <a:xfrm>
            <a:off x="7772400" y="0"/>
            <a:ext cx="1371600" cy="6858000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641C4-AB9B-D392-9C3F-903A4DE1BF32}"/>
              </a:ext>
            </a:extLst>
          </p:cNvPr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34F38-A5F5-A245-CDB5-45C22B4A40B3}"/>
              </a:ext>
            </a:extLst>
          </p:cNvPr>
          <p:cNvSpPr/>
          <p:nvPr/>
        </p:nvSpPr>
        <p:spPr>
          <a:xfrm>
            <a:off x="533400" y="0"/>
            <a:ext cx="533400" cy="6858000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95A5E0-3A4C-8C12-6E0F-6668D354B609}"/>
              </a:ext>
            </a:extLst>
          </p:cNvPr>
          <p:cNvSpPr/>
          <p:nvPr/>
        </p:nvSpPr>
        <p:spPr>
          <a:xfrm rot="16200000">
            <a:off x="3910806" y="-1880402"/>
            <a:ext cx="1322388" cy="9144000"/>
          </a:xfrm>
          <a:prstGeom prst="rect">
            <a:avLst/>
          </a:prstGeom>
          <a:solidFill>
            <a:srgbClr val="414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C1FEAA-9971-AAE5-DA6A-6A5BF87E6134}"/>
              </a:ext>
            </a:extLst>
          </p:cNvPr>
          <p:cNvSpPr txBox="1">
            <a:spLocks/>
          </p:cNvSpPr>
          <p:nvPr/>
        </p:nvSpPr>
        <p:spPr>
          <a:xfrm>
            <a:off x="-8965" y="1954205"/>
            <a:ext cx="9144000" cy="147002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chemeClr val="bg1"/>
                </a:solidFill>
              </a:rPr>
              <a:t>Computer Organization &amp; Assembly Language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FB301-E615-ECED-1C6C-7E5EE3A896B1}"/>
              </a:ext>
            </a:extLst>
          </p:cNvPr>
          <p:cNvSpPr/>
          <p:nvPr/>
        </p:nvSpPr>
        <p:spPr>
          <a:xfrm rot="5400000">
            <a:off x="4253752" y="-309284"/>
            <a:ext cx="609601" cy="9152966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AF636C-35D3-F829-C392-50B55EE54623}"/>
              </a:ext>
            </a:extLst>
          </p:cNvPr>
          <p:cNvSpPr/>
          <p:nvPr/>
        </p:nvSpPr>
        <p:spPr>
          <a:xfrm rot="5400000">
            <a:off x="4253749" y="-909922"/>
            <a:ext cx="609603" cy="9135035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2829C-4434-FDB2-7EEF-B16EF865E964}"/>
              </a:ext>
            </a:extLst>
          </p:cNvPr>
          <p:cNvSpPr txBox="1"/>
          <p:nvPr/>
        </p:nvSpPr>
        <p:spPr>
          <a:xfrm>
            <a:off x="533400" y="3433113"/>
            <a:ext cx="469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Lecture 04</a:t>
            </a:r>
            <a:endParaRPr lang="en-PK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D06DA5-BB19-D3CB-16E7-C111420120C1}"/>
              </a:ext>
            </a:extLst>
          </p:cNvPr>
          <p:cNvSpPr txBox="1"/>
          <p:nvPr/>
        </p:nvSpPr>
        <p:spPr>
          <a:xfrm>
            <a:off x="533400" y="4030018"/>
            <a:ext cx="469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Omar Bin </a:t>
            </a:r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Samin</a:t>
            </a:r>
            <a:endParaRPr lang="en-PK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13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Data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Four 16-bit data registers are used for arithmetic, logical and other operations</a:t>
            </a:r>
          </a:p>
          <a:p>
            <a:pPr algn="just"/>
            <a:endParaRPr lang="en-US" dirty="0"/>
          </a:p>
          <a:p>
            <a:pPr marL="624078" indent="-514350" algn="just">
              <a:buFont typeface="+mj-lt"/>
              <a:buAutoNum type="arabicPeriod"/>
            </a:pPr>
            <a:r>
              <a:rPr lang="en-US" dirty="0"/>
              <a:t>AX	-	Accumulator Register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/>
              <a:t>BX	-	Base Register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/>
              <a:t>CX	-	Count Register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/>
              <a:t>DX	-	Data Register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These 16-bit registers can be divided into two halves. i.e., 8-bit each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84D0C40-CC9F-68E6-977A-0FAEE8C35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54210"/>
              </p:ext>
            </p:extLst>
          </p:nvPr>
        </p:nvGraphicFramePr>
        <p:xfrm>
          <a:off x="1524000" y="266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836402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7124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2484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16-bit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8-bit (High)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8-bit (Low)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91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AX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AH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AL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06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BX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BH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BL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887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CL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2956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DX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DH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DL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0712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2BAC-72B6-0FE2-977D-4F256B57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/>
              <a:t>General Knowledge</a:t>
            </a:r>
            <a:endParaRPr lang="en-P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3570AE-D4CF-CA41-2FC7-57E2C4F1C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53860"/>
              </p:ext>
            </p:extLst>
          </p:nvPr>
        </p:nvGraphicFramePr>
        <p:xfrm>
          <a:off x="457200" y="2794001"/>
          <a:ext cx="8229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41383395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35150875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98364028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5871246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42484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64-bit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32-bit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16-bit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8-bit (High)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8-bit (Low)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91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RAX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EAX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AX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AH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AL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06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RBX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EBX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BX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BH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BL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887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RCX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ECX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CL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2956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RDX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EDX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DX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DH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DL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071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78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2400" b="1" dirty="0"/>
              <a:t>AX (Accumulator Register)</a:t>
            </a:r>
          </a:p>
          <a:p>
            <a:pPr marL="624078" lvl="0" indent="-514350" algn="just">
              <a:buNone/>
            </a:pPr>
            <a:r>
              <a:rPr lang="en-US" dirty="0"/>
              <a:t>	</a:t>
            </a:r>
            <a:r>
              <a:rPr lang="en-US" sz="2400" dirty="0"/>
              <a:t>AX is a 16-bit register in which intermediate arithmetic and logic results are stored</a:t>
            </a:r>
          </a:p>
          <a:p>
            <a:pPr marL="624078" lvl="0" indent="-514350" algn="just">
              <a:buNone/>
            </a:pPr>
            <a:endParaRPr lang="en-US" sz="2400" b="1" dirty="0"/>
          </a:p>
          <a:p>
            <a:pPr marL="624078" lvl="0" indent="-514350" algn="just">
              <a:buFont typeface="+mj-lt"/>
              <a:buAutoNum type="arabicPeriod" startAt="2"/>
            </a:pPr>
            <a:r>
              <a:rPr lang="en-US" sz="2400" b="1" dirty="0"/>
              <a:t>BX (Base Register)</a:t>
            </a:r>
          </a:p>
          <a:p>
            <a:pPr marL="624078" lvl="0" indent="-514350" algn="just">
              <a:buNone/>
            </a:pPr>
            <a:r>
              <a:rPr lang="en-US" sz="2400" dirty="0"/>
              <a:t>	BX is a 16-bit register which can hold the address of a variable or can also be used as an AX helper for arithmetic and logic operations</a:t>
            </a:r>
          </a:p>
          <a:p>
            <a:pPr marL="624078" lvl="0" indent="-514350" algn="just">
              <a:buNone/>
            </a:pPr>
            <a:endParaRPr lang="en-US" sz="2400" dirty="0"/>
          </a:p>
          <a:p>
            <a:pPr marL="624078" lvl="0" indent="-514350" algn="just">
              <a:buFont typeface="+mj-lt"/>
              <a:buAutoNum type="arabicPeriod" startAt="3"/>
            </a:pPr>
            <a:r>
              <a:rPr lang="en-US" sz="2400" b="1" dirty="0"/>
              <a:t>CX (Counter Register)</a:t>
            </a:r>
          </a:p>
          <a:p>
            <a:pPr marL="624078" indent="-514350" algn="just">
              <a:buNone/>
            </a:pPr>
            <a:r>
              <a:rPr lang="en-US" sz="2400" dirty="0"/>
              <a:t>	CX is a 16-bit register which acts as a counter for loop instructions or can also be used as an AX helper for arithmetic and logic operations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/>
          <a:lstStyle/>
          <a:p>
            <a:pPr marL="624078" lvl="0" indent="-514350" algn="just">
              <a:buFont typeface="+mj-lt"/>
              <a:buAutoNum type="arabicPeriod" startAt="4"/>
            </a:pPr>
            <a:endParaRPr lang="en-US" sz="2400" b="1" dirty="0"/>
          </a:p>
          <a:p>
            <a:pPr marL="624078" lvl="0" indent="-514350" algn="just">
              <a:buFont typeface="+mj-lt"/>
              <a:buAutoNum type="arabicPeriod" startAt="4"/>
            </a:pPr>
            <a:r>
              <a:rPr lang="en-US" sz="2400" b="1" dirty="0"/>
              <a:t>DX (Data Register)</a:t>
            </a:r>
          </a:p>
          <a:p>
            <a:pPr marL="633413" indent="-255588" algn="just">
              <a:buNone/>
            </a:pPr>
            <a:r>
              <a:rPr lang="en-US" sz="2400" dirty="0"/>
              <a:t>	DX is a 16-bit register which can be used to store data for I/O operations and it also can:</a:t>
            </a:r>
            <a:endParaRPr lang="en-US" sz="2200" dirty="0">
              <a:solidFill>
                <a:srgbClr val="0070C0"/>
              </a:solidFill>
            </a:endParaRPr>
          </a:p>
          <a:p>
            <a:pPr marL="657225" lvl="1" indent="-246063" algn="just"/>
            <a:r>
              <a:rPr lang="en-US" sz="2200" dirty="0">
                <a:solidFill>
                  <a:srgbClr val="0070C0"/>
                </a:solidFill>
              </a:rPr>
              <a:t>Holds the high 16 bits of the product in multiply</a:t>
            </a:r>
          </a:p>
          <a:p>
            <a:pPr marL="657225" lvl="1" indent="-246063" algn="just"/>
            <a:r>
              <a:rPr lang="en-US" sz="2200" dirty="0">
                <a:solidFill>
                  <a:srgbClr val="0070C0"/>
                </a:solidFill>
              </a:rPr>
              <a:t>Holds the remainder of the divide operations</a:t>
            </a:r>
          </a:p>
          <a:p>
            <a:pPr marL="657225" lvl="1" indent="-246063" algn="just"/>
            <a:endParaRPr lang="en-US" sz="2200" dirty="0">
              <a:solidFill>
                <a:srgbClr val="0070C0"/>
              </a:solidFill>
            </a:endParaRPr>
          </a:p>
          <a:p>
            <a:pPr marL="364617" indent="-246063" algn="just"/>
            <a:r>
              <a:rPr lang="en-US" sz="2400" dirty="0"/>
              <a:t>It can also be used as an AX helper for arithmetic and logic operations</a:t>
            </a:r>
          </a:p>
          <a:p>
            <a:pPr marL="657225" lvl="1" indent="-246063" algn="just"/>
            <a:endParaRPr lang="en-US" sz="2200" dirty="0">
              <a:solidFill>
                <a:srgbClr val="0070C0"/>
              </a:solidFill>
            </a:endParaRPr>
          </a:p>
          <a:p>
            <a:pPr lvl="1" algn="just"/>
            <a:endParaRPr lang="en-US" sz="2200" dirty="0">
              <a:solidFill>
                <a:srgbClr val="0070C0"/>
              </a:solidFill>
            </a:endParaRPr>
          </a:p>
          <a:p>
            <a:pPr lvl="1" algn="just"/>
            <a:endParaRPr lang="en-US" sz="2200" dirty="0">
              <a:solidFill>
                <a:srgbClr val="0070C0"/>
              </a:solidFill>
            </a:endParaRPr>
          </a:p>
          <a:p>
            <a:pPr marL="624078" indent="-514350" algn="just">
              <a:buNone/>
            </a:pP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Pointer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Two 16-bit pointer registers used in 16-bit architecture are:</a:t>
            </a:r>
          </a:p>
          <a:p>
            <a:pPr marL="109728" indent="0" algn="just">
              <a:buNone/>
            </a:pPr>
            <a:endParaRPr lang="en-US" dirty="0"/>
          </a:p>
          <a:p>
            <a:pPr marL="624078" indent="-514350" algn="just">
              <a:buFont typeface="+mj-lt"/>
              <a:buAutoNum type="arabicPeriod"/>
            </a:pPr>
            <a:r>
              <a:rPr lang="en-US" dirty="0"/>
              <a:t>SP	-	 Stack Pointer 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/>
              <a:t>BP	-	 Base Pointer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SP (Stack Pointer)</a:t>
            </a:r>
          </a:p>
          <a:p>
            <a:pPr lvl="1" algn="just"/>
            <a:r>
              <a:rPr lang="en-US" sz="2400" dirty="0"/>
              <a:t>The 16-bit SP register is the stack pointer, used to manage push and pop operations</a:t>
            </a:r>
          </a:p>
          <a:p>
            <a:pPr lvl="1" algn="just"/>
            <a:r>
              <a:rPr lang="en-US" sz="2400" dirty="0"/>
              <a:t>It points to the top item of the stack</a:t>
            </a:r>
          </a:p>
          <a:p>
            <a:pPr lvl="1" algn="just"/>
            <a:r>
              <a:rPr lang="en-US" sz="2400" dirty="0"/>
              <a:t>It works with SS register (SS:SP)</a:t>
            </a:r>
          </a:p>
          <a:p>
            <a:pPr algn="just">
              <a:buNone/>
            </a:pPr>
            <a:endParaRPr lang="en-US" sz="2400" dirty="0"/>
          </a:p>
          <a:p>
            <a:pPr algn="just"/>
            <a:r>
              <a:rPr lang="en-US" b="1" dirty="0"/>
              <a:t>BP (Base Pointer)</a:t>
            </a:r>
          </a:p>
          <a:p>
            <a:pPr lvl="1" algn="just"/>
            <a:r>
              <a:rPr lang="en-US" sz="2400" dirty="0"/>
              <a:t>The 16-bit BP register is the base pointer, mainly used to access parameters passed to the functions</a:t>
            </a:r>
          </a:p>
          <a:p>
            <a:pPr lvl="1" algn="just"/>
            <a:r>
              <a:rPr lang="en-US" sz="2400" dirty="0"/>
              <a:t>It also works with SS register (SS:BP)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Index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077200" cy="45171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Two 16-bit index registers are used for indexed addressing and sometimes used in addition and subtraction</a:t>
            </a:r>
          </a:p>
          <a:p>
            <a:pPr algn="just"/>
            <a:endParaRPr lang="en-US" dirty="0"/>
          </a:p>
          <a:p>
            <a:pPr marL="624078" indent="-514350" algn="just">
              <a:buFont typeface="+mj-lt"/>
              <a:buAutoNum type="arabicPeriod"/>
            </a:pPr>
            <a:r>
              <a:rPr lang="en-US" dirty="0"/>
              <a:t>SI	-	Source Index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/>
              <a:t>DI	-	Destination Index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000" b="1" dirty="0"/>
              <a:t>Source Index (SI)</a:t>
            </a:r>
          </a:p>
          <a:p>
            <a:pPr lvl="1" algn="just"/>
            <a:r>
              <a:rPr lang="en-US" dirty="0"/>
              <a:t>It is used to store offset address of source operand</a:t>
            </a:r>
          </a:p>
          <a:p>
            <a:pPr lvl="1" algn="just"/>
            <a:r>
              <a:rPr lang="en-US" dirty="0"/>
              <a:t>It works with DS (DS:SI)</a:t>
            </a:r>
          </a:p>
          <a:p>
            <a:pPr lvl="1" algn="just"/>
            <a:endParaRPr lang="en-US" sz="2400" dirty="0"/>
          </a:p>
          <a:p>
            <a:pPr algn="just"/>
            <a:r>
              <a:rPr lang="en-US" sz="3300" b="1" dirty="0"/>
              <a:t>Destination Index (DI)</a:t>
            </a:r>
          </a:p>
          <a:p>
            <a:pPr lvl="1" algn="just"/>
            <a:r>
              <a:rPr lang="en-US" sz="2800" dirty="0"/>
              <a:t>It is used to store offset address of destination operand</a:t>
            </a:r>
          </a:p>
          <a:p>
            <a:pPr lvl="1" algn="just"/>
            <a:r>
              <a:rPr lang="en-US" sz="2800" dirty="0"/>
              <a:t>It works with ES (ES:DI)</a:t>
            </a:r>
          </a:p>
          <a:p>
            <a:pPr lvl="1" algn="just"/>
            <a:endParaRPr lang="en-US" sz="2400" dirty="0"/>
          </a:p>
          <a:p>
            <a:pPr algn="just"/>
            <a:r>
              <a:rPr lang="en-US" sz="3300" dirty="0"/>
              <a:t>Both SI and DI registers are used in string movement operations</a:t>
            </a:r>
          </a:p>
          <a:p>
            <a:pPr algn="just"/>
            <a:endParaRPr lang="en-US" sz="2400" dirty="0"/>
          </a:p>
          <a:p>
            <a:pPr algn="just">
              <a:buNone/>
            </a:pPr>
            <a:r>
              <a:rPr lang="en-US" sz="2400" b="1" dirty="0"/>
              <a:t>Example</a:t>
            </a:r>
          </a:p>
          <a:p>
            <a:pPr algn="just">
              <a:buNone/>
            </a:pPr>
            <a:r>
              <a:rPr lang="en-US" sz="2400" dirty="0"/>
              <a:t>	An instruction like </a:t>
            </a:r>
            <a:r>
              <a:rPr lang="en-US" sz="2400" dirty="0" err="1"/>
              <a:t>movsb</a:t>
            </a:r>
            <a:r>
              <a:rPr lang="en-US" sz="2400" dirty="0"/>
              <a:t> will copy a byte from the memory location pointed at/by SI, and move it to the memory location pointed at/by DI, and then increment both, so if you want to copy the byte stored at SI+1 to DI+1, it only takes a further </a:t>
            </a:r>
            <a:r>
              <a:rPr lang="en-US" sz="2400" dirty="0" err="1"/>
              <a:t>movsb</a:t>
            </a:r>
            <a:r>
              <a:rPr lang="en-US" sz="2400" dirty="0"/>
              <a:t> instruction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066800"/>
          </a:xfrm>
        </p:spPr>
        <p:txBody>
          <a:bodyPr>
            <a:normAutofit/>
          </a:bodyPr>
          <a:lstStyle/>
          <a:p>
            <a:pPr lvl="1"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 Registers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F0E0-EBA9-BEF3-6151-9AAE572B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Today’s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DC44-D711-2EB3-4184-6BF548FC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8086 Registers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28578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16-bit Instruction Pointer (IP) Register and Flags Register combined are considered as the control registers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Instruction Pointer (IP) Register</a:t>
            </a:r>
          </a:p>
          <a:p>
            <a:pPr lvl="1" algn="just"/>
            <a:r>
              <a:rPr lang="en-US" sz="2400" dirty="0"/>
              <a:t>It is used to store offset address of the next instruction to be executed</a:t>
            </a:r>
          </a:p>
          <a:p>
            <a:pPr lvl="1" algn="just"/>
            <a:r>
              <a:rPr lang="en-US" sz="2400" dirty="0"/>
              <a:t>It works with CS (CS:IP)</a:t>
            </a:r>
          </a:p>
          <a:p>
            <a:pPr algn="just"/>
            <a:endParaRPr lang="en-US" sz="2400" b="1" dirty="0"/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63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b="1" dirty="0"/>
              <a:t>Flags Register</a:t>
            </a:r>
          </a:p>
          <a:p>
            <a:pPr lvl="1" algn="just"/>
            <a:r>
              <a:rPr lang="en-US" sz="2400" dirty="0"/>
              <a:t>It is used to store the status value after arithmetic and logic operations that are tested by conditional instructions to change the flow of program execution</a:t>
            </a:r>
          </a:p>
          <a:p>
            <a:pPr marL="395288" indent="0" algn="just">
              <a:buNone/>
            </a:pPr>
            <a:endParaRPr lang="en-US" sz="2400" dirty="0"/>
          </a:p>
          <a:p>
            <a:pPr algn="just"/>
            <a:r>
              <a:rPr lang="en-US" sz="2600" dirty="0"/>
              <a:t>Common flag bits are:</a:t>
            </a:r>
          </a:p>
          <a:p>
            <a:pPr lvl="1" algn="just"/>
            <a:r>
              <a:rPr lang="en-US" sz="2200" dirty="0"/>
              <a:t>Sign Flag		-	SF</a:t>
            </a:r>
          </a:p>
          <a:p>
            <a:pPr lvl="1" algn="just"/>
            <a:r>
              <a:rPr lang="en-US" sz="2200" dirty="0"/>
              <a:t>Overflow Flag	-	OF</a:t>
            </a:r>
          </a:p>
          <a:p>
            <a:pPr lvl="1" algn="just"/>
            <a:r>
              <a:rPr lang="en-US" sz="2200" dirty="0"/>
              <a:t>Direction Flag	-	DF</a:t>
            </a:r>
          </a:p>
          <a:p>
            <a:pPr lvl="1" algn="just"/>
            <a:r>
              <a:rPr lang="en-US" sz="2200" dirty="0"/>
              <a:t>Interrupt Flag	-	IF	</a:t>
            </a:r>
          </a:p>
          <a:p>
            <a:pPr lvl="1" algn="just"/>
            <a:r>
              <a:rPr lang="en-US" sz="2200" dirty="0"/>
              <a:t>Trap Flag	-	TF</a:t>
            </a:r>
          </a:p>
          <a:p>
            <a:pPr lvl="1" algn="just"/>
            <a:r>
              <a:rPr lang="en-US" sz="2200" dirty="0"/>
              <a:t>Zero Flag		-	ZF</a:t>
            </a:r>
          </a:p>
          <a:p>
            <a:pPr lvl="1" algn="just"/>
            <a:r>
              <a:rPr lang="en-US" sz="2200" dirty="0"/>
              <a:t>Auxiliary Flag	-	AF</a:t>
            </a:r>
          </a:p>
          <a:p>
            <a:pPr lvl="1" algn="just"/>
            <a:r>
              <a:rPr lang="en-US" sz="2200" dirty="0"/>
              <a:t>Parity Flag	-	PF</a:t>
            </a:r>
          </a:p>
          <a:p>
            <a:pPr lvl="1" algn="just"/>
            <a:r>
              <a:rPr lang="en-US" sz="2200" dirty="0"/>
              <a:t>Carry Flag	-	CF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99F2-39EB-5DFE-693B-5D8B2BA8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05506"/>
            <a:ext cx="8229600" cy="1046988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PK" sz="3200" b="1" dirty="0"/>
              <a:t>Video lecture can be accessed at</a:t>
            </a:r>
          </a:p>
          <a:p>
            <a:pPr marL="109728" indent="0" algn="ctr">
              <a:buNone/>
            </a:pPr>
            <a:r>
              <a:rPr lang="en-GB" sz="2400" dirty="0">
                <a:hlinkClick r:id="rId2"/>
              </a:rPr>
              <a:t>https://www.youtube.com/watch?v=tLzb6Sh0UiU</a:t>
            </a:r>
            <a:endParaRPr lang="en-GB" sz="2400" dirty="0"/>
          </a:p>
          <a:p>
            <a:pPr marL="109728" indent="0" algn="ctr">
              <a:buNone/>
            </a:pP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219798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8086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Registers are high-speed storage locations directly inside the CPU, designed to be accessed at much higher speed than conventional memory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These registers are grouped into 3 categories: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</a:rPr>
              <a:t>Segment registers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</a:rPr>
              <a:t>General registers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</a:rPr>
              <a:t>Control registers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066800"/>
          </a:xfrm>
        </p:spPr>
        <p:txBody>
          <a:bodyPr>
            <a:normAutofit/>
          </a:bodyPr>
          <a:lstStyle/>
          <a:p>
            <a:pPr lvl="1"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Segment Registers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Segment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737" indent="-457200" algn="just"/>
            <a:r>
              <a:rPr lang="en-US" dirty="0"/>
              <a:t>Segments are specific areas defined in a program for containing data, code and stack</a:t>
            </a:r>
          </a:p>
          <a:p>
            <a:pPr algn="just">
              <a:buNone/>
            </a:pPr>
            <a:endParaRPr lang="en-US" dirty="0"/>
          </a:p>
          <a:p>
            <a:pPr marL="624078" indent="-514350" algn="just">
              <a:buAutoNum type="arabicPeriod"/>
            </a:pPr>
            <a:r>
              <a:rPr lang="en-US" dirty="0"/>
              <a:t>Code Segment</a:t>
            </a:r>
          </a:p>
          <a:p>
            <a:pPr marL="624078" indent="-514350" algn="just">
              <a:buAutoNum type="arabicPeriod"/>
            </a:pPr>
            <a:r>
              <a:rPr lang="en-US" dirty="0"/>
              <a:t>Data Segment</a:t>
            </a:r>
          </a:p>
          <a:p>
            <a:pPr marL="624078" indent="-514350" algn="just">
              <a:buAutoNum type="arabicPeriod"/>
            </a:pPr>
            <a:r>
              <a:rPr lang="en-US" dirty="0"/>
              <a:t>Stack Segment</a:t>
            </a:r>
          </a:p>
          <a:p>
            <a:pPr marL="624078" indent="-514350" algn="just">
              <a:buAutoNum type="arabicPeriod"/>
            </a:pPr>
            <a:r>
              <a:rPr lang="en-US" dirty="0"/>
              <a:t>Extra/ Extended Segment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Code Segment (CS)</a:t>
            </a:r>
          </a:p>
          <a:p>
            <a:pPr lvl="1" algn="just"/>
            <a:r>
              <a:rPr lang="en-US" sz="2400" dirty="0"/>
              <a:t>It contains all the instructions to be executed</a:t>
            </a:r>
          </a:p>
          <a:p>
            <a:pPr lvl="1" algn="just"/>
            <a:r>
              <a:rPr lang="en-US" sz="2400" dirty="0"/>
              <a:t>A 16-bit Code Segment Register or CS Register stores the starting address of the code segment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b="1" dirty="0"/>
              <a:t>Data Segment (DS)</a:t>
            </a:r>
          </a:p>
          <a:p>
            <a:pPr lvl="1" algn="just"/>
            <a:r>
              <a:rPr lang="en-US" sz="2400" dirty="0"/>
              <a:t>It contains all the variables (data)</a:t>
            </a:r>
          </a:p>
          <a:p>
            <a:pPr lvl="1" algn="just"/>
            <a:r>
              <a:rPr lang="en-US" sz="2400" dirty="0"/>
              <a:t>A 16-bit Data Segment Register or DS Register stores the starting address of the data segment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264"/>
            <a:ext cx="8229600" cy="5279136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Stack Segment (SS)</a:t>
            </a:r>
          </a:p>
          <a:p>
            <a:pPr lvl="1" algn="just"/>
            <a:r>
              <a:rPr lang="en-US" sz="2400" dirty="0"/>
              <a:t>It contains data and return addresses of subroutines</a:t>
            </a:r>
          </a:p>
          <a:p>
            <a:pPr lvl="1" algn="just"/>
            <a:r>
              <a:rPr lang="en-US" sz="2400" dirty="0"/>
              <a:t>A 16-bit Stack Segment Register or SS Register stores the starting address of the stack segment</a:t>
            </a:r>
          </a:p>
          <a:p>
            <a:pPr lvl="1" algn="just"/>
            <a:endParaRPr lang="en-US" sz="2400" dirty="0"/>
          </a:p>
          <a:p>
            <a:pPr algn="just"/>
            <a:r>
              <a:rPr lang="en-US" b="1" dirty="0"/>
              <a:t>Extra/ Extended Segment (ES)</a:t>
            </a:r>
          </a:p>
          <a:p>
            <a:pPr lvl="1" algn="just"/>
            <a:r>
              <a:rPr lang="en-US" sz="2400" dirty="0"/>
              <a:t>It is used to store variables (data), incase the data segment is not sufficient to store all variables</a:t>
            </a:r>
          </a:p>
          <a:p>
            <a:pPr lvl="1" algn="just"/>
            <a:r>
              <a:rPr lang="en-US" sz="2400" dirty="0"/>
              <a:t>A 16-bit Extra/ Extended Segment Register or ES Register stores the starting address of the extra segment</a:t>
            </a:r>
          </a:p>
        </p:txBody>
      </p:sp>
    </p:spTree>
    <p:extLst>
      <p:ext uri="{BB962C8B-B14F-4D97-AF65-F5344CB8AC3E}">
        <p14:creationId xmlns:p14="http://schemas.microsoft.com/office/powerpoint/2010/main" val="1210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066800"/>
          </a:xfrm>
        </p:spPr>
        <p:txBody>
          <a:bodyPr>
            <a:normAutofit/>
          </a:bodyPr>
          <a:lstStyle/>
          <a:p>
            <a:pPr lvl="1"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General Registers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general registers are further divided into the following three groups: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Data Registers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Pointer Registers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Index Registers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7166</TotalTime>
  <Words>909</Words>
  <Application>Microsoft Macintosh PowerPoint</Application>
  <PresentationFormat>On-screen Show (4:3)</PresentationFormat>
  <Paragraphs>161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Georgia</vt:lpstr>
      <vt:lpstr>Trebuchet MS</vt:lpstr>
      <vt:lpstr>Wingdings 2</vt:lpstr>
      <vt:lpstr>Urban</vt:lpstr>
      <vt:lpstr>PowerPoint Presentation</vt:lpstr>
      <vt:lpstr>Today’s Discussion</vt:lpstr>
      <vt:lpstr>8086 Registers</vt:lpstr>
      <vt:lpstr>Segment Registers</vt:lpstr>
      <vt:lpstr>Segment Registers</vt:lpstr>
      <vt:lpstr>PowerPoint Presentation</vt:lpstr>
      <vt:lpstr>PowerPoint Presentation</vt:lpstr>
      <vt:lpstr>General Registers</vt:lpstr>
      <vt:lpstr>General Registers</vt:lpstr>
      <vt:lpstr>1. Data Registers</vt:lpstr>
      <vt:lpstr>PowerPoint Presentation</vt:lpstr>
      <vt:lpstr>General Knowledge</vt:lpstr>
      <vt:lpstr>PowerPoint Presentation</vt:lpstr>
      <vt:lpstr>PowerPoint Presentation</vt:lpstr>
      <vt:lpstr>2. Pointer Registers</vt:lpstr>
      <vt:lpstr>PowerPoint Presentation</vt:lpstr>
      <vt:lpstr>3. Index Registers</vt:lpstr>
      <vt:lpstr>PowerPoint Presentation</vt:lpstr>
      <vt:lpstr>Control Registers</vt:lpstr>
      <vt:lpstr>Control Registers</vt:lpstr>
      <vt:lpstr>PowerPoint Presentation</vt:lpstr>
      <vt:lpstr>PowerPoint Presentation</vt:lpstr>
    </vt:vector>
  </TitlesOfParts>
  <Company>OMaR-LapOo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DLD</dc:title>
  <dc:creator>OMaR</dc:creator>
  <cp:lastModifiedBy>Microsoft Office User</cp:lastModifiedBy>
  <cp:revision>1220</cp:revision>
  <dcterms:created xsi:type="dcterms:W3CDTF">2013-11-09T11:20:07Z</dcterms:created>
  <dcterms:modified xsi:type="dcterms:W3CDTF">2024-02-26T16:27:19Z</dcterms:modified>
</cp:coreProperties>
</file>