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sldIdLst>
    <p:sldId id="373" r:id="rId2"/>
    <p:sldId id="390" r:id="rId3"/>
    <p:sldId id="295" r:id="rId4"/>
    <p:sldId id="296" r:id="rId5"/>
    <p:sldId id="300" r:id="rId6"/>
    <p:sldId id="303" r:id="rId7"/>
    <p:sldId id="3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3" autoAdjust="0"/>
    <p:restoredTop sz="95402" autoAdjust="0"/>
  </p:normalViewPr>
  <p:slideViewPr>
    <p:cSldViewPr>
      <p:cViewPr varScale="1">
        <p:scale>
          <a:sx n="95" d="100"/>
          <a:sy n="95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KP3HC5Vz8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3429D-0CCE-496B-CE37-344F6CCF175A}"/>
              </a:ext>
            </a:extLst>
          </p:cNvPr>
          <p:cNvSpPr/>
          <p:nvPr/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F5958-3509-C511-B4F2-9DB15888A02B}"/>
              </a:ext>
            </a:extLst>
          </p:cNvPr>
          <p:cNvSpPr/>
          <p:nvPr/>
        </p:nvSpPr>
        <p:spPr>
          <a:xfrm>
            <a:off x="5410200" y="0"/>
            <a:ext cx="23622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078AF-1C45-2EBE-37C8-3DDA626B5169}"/>
              </a:ext>
            </a:extLst>
          </p:cNvPr>
          <p:cNvSpPr/>
          <p:nvPr/>
        </p:nvSpPr>
        <p:spPr>
          <a:xfrm>
            <a:off x="7772400" y="0"/>
            <a:ext cx="13716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641C4-AB9B-D392-9C3F-903A4DE1BF32}"/>
              </a:ext>
            </a:extLst>
          </p:cNvPr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34F38-A5F5-A245-CDB5-45C22B4A40B3}"/>
              </a:ext>
            </a:extLst>
          </p:cNvPr>
          <p:cNvSpPr/>
          <p:nvPr/>
        </p:nvSpPr>
        <p:spPr>
          <a:xfrm>
            <a:off x="533400" y="0"/>
            <a:ext cx="5334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5A5E0-3A4C-8C12-6E0F-6668D354B609}"/>
              </a:ext>
            </a:extLst>
          </p:cNvPr>
          <p:cNvSpPr/>
          <p:nvPr/>
        </p:nvSpPr>
        <p:spPr>
          <a:xfrm rot="16200000">
            <a:off x="3910806" y="-1880402"/>
            <a:ext cx="1322388" cy="9144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1FEAA-9971-AAE5-DA6A-6A5BF87E6134}"/>
              </a:ext>
            </a:extLst>
          </p:cNvPr>
          <p:cNvSpPr txBox="1">
            <a:spLocks/>
          </p:cNvSpPr>
          <p:nvPr/>
        </p:nvSpPr>
        <p:spPr>
          <a:xfrm>
            <a:off x="-8965" y="1954205"/>
            <a:ext cx="91440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</a:rPr>
              <a:t>Computer Organization &amp; Assembly Language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FB301-E615-ECED-1C6C-7E5EE3A896B1}"/>
              </a:ext>
            </a:extLst>
          </p:cNvPr>
          <p:cNvSpPr/>
          <p:nvPr/>
        </p:nvSpPr>
        <p:spPr>
          <a:xfrm rot="5400000">
            <a:off x="4253752" y="-309284"/>
            <a:ext cx="609601" cy="9152966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F636C-35D3-F829-C392-50B55EE54623}"/>
              </a:ext>
            </a:extLst>
          </p:cNvPr>
          <p:cNvSpPr/>
          <p:nvPr/>
        </p:nvSpPr>
        <p:spPr>
          <a:xfrm rot="5400000">
            <a:off x="4253749" y="-909922"/>
            <a:ext cx="609603" cy="9135035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2829C-4434-FDB2-7EEF-B16EF865E964}"/>
              </a:ext>
            </a:extLst>
          </p:cNvPr>
          <p:cNvSpPr txBox="1"/>
          <p:nvPr/>
        </p:nvSpPr>
        <p:spPr>
          <a:xfrm>
            <a:off x="533400" y="3433113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 12</a:t>
            </a:r>
            <a:endParaRPr lang="en-PK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06DA5-BB19-D3CB-16E7-C111420120C1}"/>
              </a:ext>
            </a:extLst>
          </p:cNvPr>
          <p:cNvSpPr txBox="1"/>
          <p:nvPr/>
        </p:nvSpPr>
        <p:spPr>
          <a:xfrm>
            <a:off x="533400" y="4030018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Omar Bin </a:t>
            </a:r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Samin</a:t>
            </a:r>
            <a:endParaRPr lang="en-PK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13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0E0-EBA9-BEF3-6151-9AAE572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DC44-D711-2EB3-4184-6BF548F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Jump vs. Loop Instructions</a:t>
            </a:r>
          </a:p>
          <a:p>
            <a:pPr lvl="1" algn="just"/>
            <a:r>
              <a:rPr lang="en-GB" dirty="0"/>
              <a:t>Unconditional</a:t>
            </a:r>
          </a:p>
          <a:p>
            <a:pPr lvl="1" algn="just"/>
            <a:r>
              <a:rPr lang="en-GB" dirty="0"/>
              <a:t>Conditional</a:t>
            </a:r>
          </a:p>
          <a:p>
            <a:pPr marL="109728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57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6B0AB-6F6C-4F4A-03D0-91CE3CFD5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080" y="2244970"/>
            <a:ext cx="8382000" cy="457200"/>
          </a:xfrm>
          <a:noFill/>
          <a:ln>
            <a:noFill/>
          </a:ln>
        </p:spPr>
        <p:txBody>
          <a:bodyPr/>
          <a:lstStyle/>
          <a:p>
            <a:r>
              <a:rPr lang="en-PK" dirty="0"/>
              <a:t>Consider the following programs: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marL="411480" lvl="1" indent="0" algn="just">
              <a:buNone/>
            </a:pPr>
            <a:r>
              <a:rPr lang="en-US" sz="3300" dirty="0"/>
              <a:t>[org 0x0100]</a:t>
            </a:r>
          </a:p>
          <a:p>
            <a:pPr marL="411480" lvl="1" indent="0" algn="just">
              <a:buNone/>
            </a:pPr>
            <a:r>
              <a:rPr lang="en-US" sz="3300" dirty="0"/>
              <a:t>mov ax,0</a:t>
            </a:r>
          </a:p>
          <a:p>
            <a:pPr marL="411480" lvl="1" indent="0" algn="just">
              <a:buNone/>
            </a:pPr>
            <a:r>
              <a:rPr lang="en-US" sz="3300" dirty="0"/>
              <a:t>mov bx,1</a:t>
            </a:r>
          </a:p>
          <a:p>
            <a:pPr marL="411480" lvl="1" indent="0" algn="just">
              <a:buNone/>
            </a:pPr>
            <a:r>
              <a:rPr lang="en-US" sz="3300" dirty="0"/>
              <a:t>mov cx,5</a:t>
            </a:r>
          </a:p>
          <a:p>
            <a:pPr marL="411480" lvl="1" indent="0" algn="just">
              <a:buNone/>
            </a:pPr>
            <a:endParaRPr lang="en-US" sz="3300" dirty="0"/>
          </a:p>
          <a:p>
            <a:pPr marL="411480" lvl="1" indent="0" algn="just">
              <a:buNone/>
            </a:pPr>
            <a:r>
              <a:rPr lang="en-US" sz="3300" dirty="0"/>
              <a:t>tag1:</a:t>
            </a:r>
          </a:p>
          <a:p>
            <a:pPr marL="411480" lvl="1" indent="0" algn="just">
              <a:buNone/>
            </a:pPr>
            <a:r>
              <a:rPr lang="en-US" sz="3300" dirty="0"/>
              <a:t>add </a:t>
            </a:r>
            <a:r>
              <a:rPr lang="en-US" sz="3300" dirty="0" err="1"/>
              <a:t>ax,bx</a:t>
            </a:r>
            <a:endParaRPr lang="en-US" sz="3300" dirty="0"/>
          </a:p>
          <a:p>
            <a:pPr marL="411480" lvl="1" indent="0" algn="just">
              <a:buNone/>
            </a:pPr>
            <a:r>
              <a:rPr lang="en-US" sz="3300" dirty="0"/>
              <a:t>loop tag1</a:t>
            </a:r>
          </a:p>
          <a:p>
            <a:pPr marL="411480" lvl="1" indent="0" algn="just">
              <a:buNone/>
            </a:pPr>
            <a:endParaRPr lang="en-US" sz="3300" dirty="0"/>
          </a:p>
          <a:p>
            <a:pPr marL="411480" lvl="1" indent="0" algn="just">
              <a:buNone/>
            </a:pPr>
            <a:r>
              <a:rPr lang="en-US" sz="3300" dirty="0"/>
              <a:t>mov ax,0x4c00</a:t>
            </a:r>
          </a:p>
          <a:p>
            <a:pPr marL="411480" lvl="1" indent="0" algn="just">
              <a:buNone/>
            </a:pPr>
            <a:r>
              <a:rPr lang="en-US" sz="3300" dirty="0" err="1"/>
              <a:t>int</a:t>
            </a:r>
            <a:r>
              <a:rPr lang="en-US" sz="3300" dirty="0"/>
              <a:t> 0x21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CEE3AF-6F62-5773-7BF4-3976DFE39537}"/>
              </a:ext>
            </a:extLst>
          </p:cNvPr>
          <p:cNvSpPr txBox="1">
            <a:spLocks/>
          </p:cNvSpPr>
          <p:nvPr/>
        </p:nvSpPr>
        <p:spPr>
          <a:xfrm>
            <a:off x="4645152" y="2743200"/>
            <a:ext cx="4041648" cy="38862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 algn="just">
              <a:buFont typeface="Georgia"/>
              <a:buNone/>
            </a:pPr>
            <a:r>
              <a:rPr lang="en-US" sz="3300" dirty="0"/>
              <a:t>[org 0x0100]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ax,0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bx,1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cx,5</a:t>
            </a:r>
          </a:p>
          <a:p>
            <a:pPr marL="411480" lvl="1" indent="0" algn="just">
              <a:buFont typeface="Georgia"/>
              <a:buNone/>
            </a:pP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tag1: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add </a:t>
            </a:r>
            <a:r>
              <a:rPr lang="en-US" sz="3300" dirty="0" err="1"/>
              <a:t>ax,bx</a:t>
            </a: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sub cx,1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 err="1"/>
              <a:t>jnz</a:t>
            </a:r>
            <a:r>
              <a:rPr lang="en-US" sz="3300" dirty="0"/>
              <a:t> tag1</a:t>
            </a:r>
          </a:p>
          <a:p>
            <a:pPr marL="411480" lvl="1" indent="0" algn="just">
              <a:buFont typeface="Georgia"/>
              <a:buNone/>
            </a:pP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ax,0x4c00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int 0x21</a:t>
            </a:r>
          </a:p>
        </p:txBody>
      </p:sp>
    </p:spTree>
    <p:extLst>
      <p:ext uri="{BB962C8B-B14F-4D97-AF65-F5344CB8AC3E}">
        <p14:creationId xmlns:p14="http://schemas.microsoft.com/office/powerpoint/2010/main" val="23217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600" dirty="0"/>
              <a:t>Modify the given piece of code using conditional loop(s) along with conditional jump(s) (if required) such that the output remains same.</a:t>
            </a:r>
          </a:p>
          <a:p>
            <a:pPr algn="just"/>
            <a:endParaRPr lang="en-US" sz="1200" dirty="0"/>
          </a:p>
          <a:p>
            <a:pPr marL="411480" lvl="1" indent="0" algn="just">
              <a:buFont typeface="Georgia"/>
              <a:buNone/>
            </a:pPr>
            <a:r>
              <a:rPr lang="en-US" sz="1900" dirty="0"/>
              <a:t>[org 0x0100]</a:t>
            </a:r>
          </a:p>
          <a:p>
            <a:pPr marL="411480" lvl="1" indent="0" algn="just">
              <a:buFont typeface="Georgia"/>
              <a:buNone/>
            </a:pPr>
            <a:r>
              <a:rPr lang="en-US" sz="1900" dirty="0"/>
              <a:t>mov ax, 2</a:t>
            </a:r>
          </a:p>
          <a:p>
            <a:pPr marL="411480" lvl="1" indent="0" algn="just">
              <a:buFont typeface="Georgia"/>
              <a:buNone/>
            </a:pPr>
            <a:r>
              <a:rPr lang="en-US" sz="1900" dirty="0"/>
              <a:t>mov bx, 2</a:t>
            </a:r>
          </a:p>
          <a:p>
            <a:pPr marL="411480" lvl="1" indent="0" algn="just">
              <a:buFont typeface="Georgia"/>
              <a:buNone/>
            </a:pPr>
            <a:r>
              <a:rPr lang="en-US" sz="1900" dirty="0"/>
              <a:t>mov cx, 4</a:t>
            </a:r>
          </a:p>
          <a:p>
            <a:pPr marL="411480" lvl="1" indent="0" algn="just">
              <a:buFont typeface="Georgia"/>
              <a:buNone/>
            </a:pPr>
            <a:endParaRPr lang="en-US" sz="1900" dirty="0"/>
          </a:p>
          <a:p>
            <a:pPr marL="411480" lvl="1" indent="0" algn="just">
              <a:buFont typeface="Georgia"/>
              <a:buNone/>
            </a:pPr>
            <a:r>
              <a:rPr lang="en-US" sz="1900" dirty="0"/>
              <a:t>tag1:</a:t>
            </a:r>
          </a:p>
          <a:p>
            <a:pPr marL="411480" lvl="1" indent="0" algn="just">
              <a:buFont typeface="Georgia"/>
              <a:buNone/>
            </a:pPr>
            <a:r>
              <a:rPr lang="en-US" sz="1900" dirty="0" err="1"/>
              <a:t>mul</a:t>
            </a:r>
            <a:r>
              <a:rPr lang="en-US" sz="1900" dirty="0"/>
              <a:t> bx</a:t>
            </a:r>
          </a:p>
          <a:p>
            <a:pPr marL="411480" lvl="1" indent="0" algn="just">
              <a:buFont typeface="Georgia"/>
              <a:buNone/>
            </a:pPr>
            <a:r>
              <a:rPr lang="en-US" sz="1900" dirty="0"/>
              <a:t>sub cx, 1</a:t>
            </a:r>
          </a:p>
          <a:p>
            <a:pPr marL="411480" lvl="1" indent="0" algn="just">
              <a:buFont typeface="Georgia"/>
              <a:buNone/>
            </a:pPr>
            <a:r>
              <a:rPr lang="en-US" sz="1900" dirty="0" err="1"/>
              <a:t>cmp</a:t>
            </a:r>
            <a:r>
              <a:rPr lang="en-US" sz="1900" dirty="0"/>
              <a:t> cx, 0</a:t>
            </a:r>
          </a:p>
          <a:p>
            <a:pPr marL="411480" lvl="1" indent="0" algn="just">
              <a:buFont typeface="Georgia"/>
              <a:buNone/>
            </a:pPr>
            <a:r>
              <a:rPr lang="en-US" sz="1900" dirty="0" err="1"/>
              <a:t>jne</a:t>
            </a:r>
            <a:r>
              <a:rPr lang="en-US" sz="1900" dirty="0"/>
              <a:t> tag1</a:t>
            </a:r>
          </a:p>
          <a:p>
            <a:pPr marL="411480" lvl="1" indent="0" algn="just">
              <a:buFont typeface="Georgia"/>
              <a:buNone/>
            </a:pPr>
            <a:endParaRPr lang="en-US" sz="1900" dirty="0"/>
          </a:p>
          <a:p>
            <a:pPr marL="411480" lvl="1" indent="0" algn="just">
              <a:buFont typeface="Georgia"/>
              <a:buNone/>
            </a:pPr>
            <a:r>
              <a:rPr lang="en-US" sz="1900" dirty="0"/>
              <a:t>mov ax,0x4c00</a:t>
            </a:r>
          </a:p>
          <a:p>
            <a:pPr marL="411480" lvl="1" indent="0" algn="just">
              <a:buFont typeface="Georgia"/>
              <a:buNone/>
            </a:pPr>
            <a:r>
              <a:rPr lang="en-US" sz="1900" dirty="0"/>
              <a:t>int 0x21</a:t>
            </a:r>
          </a:p>
        </p:txBody>
      </p:sp>
    </p:spTree>
    <p:extLst>
      <p:ext uri="{BB962C8B-B14F-4D97-AF65-F5344CB8AC3E}">
        <p14:creationId xmlns:p14="http://schemas.microsoft.com/office/powerpoint/2010/main" val="193741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sz="4400" dirty="0"/>
              <a:t>Convert the given piece of code using conditional jump(s) such that the output remains same.</a:t>
            </a:r>
          </a:p>
          <a:p>
            <a:pPr algn="just"/>
            <a:endParaRPr lang="en-US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[org 0x0100]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ax,2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bx,2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cx,4</a:t>
            </a:r>
          </a:p>
          <a:p>
            <a:pPr marL="411480" lvl="1" indent="0" algn="just">
              <a:buFont typeface="Georgia"/>
              <a:buNone/>
            </a:pP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tag1: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add ax,2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sub </a:t>
            </a:r>
            <a:r>
              <a:rPr lang="en-US" sz="3300" dirty="0" err="1"/>
              <a:t>ax,bx</a:t>
            </a: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loop tag1</a:t>
            </a:r>
          </a:p>
          <a:p>
            <a:pPr marL="411480" lvl="1" indent="0" algn="just">
              <a:buFont typeface="Georgia"/>
              <a:buNone/>
            </a:pP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ax,0x4c00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int 0x21</a:t>
            </a:r>
          </a:p>
        </p:txBody>
      </p:sp>
    </p:spTree>
    <p:extLst>
      <p:ext uri="{BB962C8B-B14F-4D97-AF65-F5344CB8AC3E}">
        <p14:creationId xmlns:p14="http://schemas.microsoft.com/office/powerpoint/2010/main" val="333131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Develop an assembly language program utilizing conditional/ unconditional jumps/ loops, such that it can print the following series without utilizing CX/ CH/ CL register:</a:t>
            </a:r>
            <a:endParaRPr lang="en-US" sz="2000" dirty="0"/>
          </a:p>
          <a:p>
            <a:pPr algn="just"/>
            <a:endParaRPr lang="en-US" sz="2000" dirty="0"/>
          </a:p>
          <a:p>
            <a:pPr marL="109728" indent="0" algn="ctr">
              <a:buNone/>
            </a:pPr>
            <a:r>
              <a:rPr lang="en-US" sz="2000" dirty="0"/>
              <a:t>1	2	4	8	10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The given series is in 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312424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9F2-39EB-5DFE-693B-5D8B2BA8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5506"/>
            <a:ext cx="8229600" cy="104698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PK" sz="3200" b="1" dirty="0"/>
              <a:t>Video lecture can be accessed at</a:t>
            </a:r>
          </a:p>
          <a:p>
            <a:pPr marL="109728" indent="0" algn="ctr">
              <a:buNone/>
            </a:pPr>
            <a:r>
              <a:rPr lang="en-GB" sz="2200" b="0" i="0" dirty="0">
                <a:effectLst/>
                <a:latin typeface="Georgia" panose="02040502050405020303" pitchFamily="18" charset="0"/>
                <a:hlinkClick r:id="rId2"/>
              </a:rPr>
              <a:t>https://www.youtube.com/watch?v=BKP3HC5Vz8A</a:t>
            </a:r>
            <a:endParaRPr lang="en-GB" sz="2200" b="0" i="0" dirty="0">
              <a:effectLst/>
              <a:latin typeface="Georgia" panose="02040502050405020303" pitchFamily="18" charset="0"/>
            </a:endParaRPr>
          </a:p>
          <a:p>
            <a:pPr marL="109728" indent="0" algn="ctr">
              <a:buNone/>
            </a:pPr>
            <a:endParaRPr lang="en-GB" sz="16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8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3939</TotalTime>
  <Words>281</Words>
  <Application>Microsoft Macintosh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Georgia</vt:lpstr>
      <vt:lpstr>Roboto</vt:lpstr>
      <vt:lpstr>Trebuchet MS</vt:lpstr>
      <vt:lpstr>Wingdings 2</vt:lpstr>
      <vt:lpstr>Urban</vt:lpstr>
      <vt:lpstr>PowerPoint Presentation</vt:lpstr>
      <vt:lpstr>Today’s Discussion</vt:lpstr>
      <vt:lpstr>Comparison</vt:lpstr>
      <vt:lpstr>Task 01</vt:lpstr>
      <vt:lpstr>Task 02</vt:lpstr>
      <vt:lpstr>Task 03</vt:lpstr>
      <vt:lpstr>PowerPoint Presentation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OMaR</dc:creator>
  <cp:lastModifiedBy>Microsoft Office User</cp:lastModifiedBy>
  <cp:revision>397</cp:revision>
  <dcterms:created xsi:type="dcterms:W3CDTF">2013-11-09T11:20:07Z</dcterms:created>
  <dcterms:modified xsi:type="dcterms:W3CDTF">2024-05-09T18:43:32Z</dcterms:modified>
</cp:coreProperties>
</file>