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373" r:id="rId2"/>
    <p:sldId id="390" r:id="rId3"/>
    <p:sldId id="261" r:id="rId4"/>
    <p:sldId id="289" r:id="rId5"/>
    <p:sldId id="294" r:id="rId6"/>
    <p:sldId id="299" r:id="rId7"/>
    <p:sldId id="295" r:id="rId8"/>
    <p:sldId id="30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6" r:id="rId32"/>
    <p:sldId id="307" r:id="rId33"/>
    <p:sldId id="308" r:id="rId34"/>
    <p:sldId id="286" r:id="rId35"/>
    <p:sldId id="292" r:id="rId36"/>
    <p:sldId id="293" r:id="rId37"/>
    <p:sldId id="287" r:id="rId38"/>
    <p:sldId id="297" r:id="rId39"/>
    <p:sldId id="3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 autoAdjust="0"/>
    <p:restoredTop sz="95402" autoAdjust="0"/>
  </p:normalViewPr>
  <p:slideViewPr>
    <p:cSldViewPr>
      <p:cViewPr varScale="1">
        <p:scale>
          <a:sx n="95" d="100"/>
          <a:sy n="95" d="100"/>
        </p:scale>
        <p:origin x="1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4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w5vUCCZon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11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Conditional jump instructions are as follows:</a:t>
            </a:r>
          </a:p>
          <a:p>
            <a:pPr lvl="1" algn="just"/>
            <a:r>
              <a:rPr lang="en-US" sz="2800" dirty="0"/>
              <a:t>JE / JZ</a:t>
            </a:r>
          </a:p>
          <a:p>
            <a:pPr lvl="1" algn="just"/>
            <a:r>
              <a:rPr lang="en-US" sz="2800" dirty="0"/>
              <a:t>JNE / JNZ</a:t>
            </a:r>
          </a:p>
          <a:p>
            <a:pPr lvl="1" algn="just"/>
            <a:r>
              <a:rPr lang="en-US" sz="2800" dirty="0"/>
              <a:t>JC / JB</a:t>
            </a:r>
          </a:p>
          <a:p>
            <a:pPr lvl="1" algn="just"/>
            <a:r>
              <a:rPr lang="en-US" sz="2800" dirty="0"/>
              <a:t>JNC / JNB</a:t>
            </a:r>
          </a:p>
          <a:p>
            <a:pPr lvl="1" algn="just"/>
            <a:r>
              <a:rPr lang="en-US" sz="2800" dirty="0"/>
              <a:t>JS</a:t>
            </a:r>
          </a:p>
          <a:p>
            <a:pPr lvl="1" algn="just"/>
            <a:r>
              <a:rPr lang="en-US" sz="2800" dirty="0"/>
              <a:t>JNS</a:t>
            </a:r>
          </a:p>
          <a:p>
            <a:pPr lvl="1" algn="just"/>
            <a:r>
              <a:rPr lang="en-US" sz="2800" dirty="0"/>
              <a:t>JO</a:t>
            </a:r>
          </a:p>
          <a:p>
            <a:pPr lvl="1" algn="just"/>
            <a:r>
              <a:rPr lang="en-US" sz="2800" dirty="0"/>
              <a:t>JNO</a:t>
            </a:r>
          </a:p>
          <a:p>
            <a:pPr lvl="1" algn="just"/>
            <a:r>
              <a:rPr lang="en-US" sz="2800" dirty="0"/>
              <a:t>JP / JPE</a:t>
            </a:r>
          </a:p>
          <a:p>
            <a:pPr lvl="1" algn="just"/>
            <a:r>
              <a:rPr lang="en-US" sz="2800" dirty="0"/>
              <a:t>JNP / JPO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 / JZ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JE stands for ‘Jump if Equal’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JZ stands for ‘Jump if Zero’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Zero Flag is set or not</a:t>
            </a:r>
          </a:p>
          <a:p>
            <a:pPr lvl="1" algn="just"/>
            <a:r>
              <a:rPr lang="en-US" dirty="0"/>
              <a:t>If ZF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JNE / JNZ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JNE stands for ‘Jump if Not Equal’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JNZ stands for ‘Jump if Not Zero’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Zero Flag is set or not</a:t>
            </a:r>
          </a:p>
          <a:p>
            <a:pPr lvl="1" algn="just"/>
            <a:r>
              <a:rPr lang="en-US" dirty="0"/>
              <a:t>If ZF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JC / JB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JC stands for ‘Jump if Carry’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JB stands for ‘Jump if Below’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Carry Flag is set or not</a:t>
            </a:r>
          </a:p>
          <a:p>
            <a:pPr lvl="1" algn="just"/>
            <a:r>
              <a:rPr lang="en-US" dirty="0"/>
              <a:t>If CF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JNC / JNB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JNC stands for ‘Jump if Not Carry’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JNB stands for ‘Jump if Not Below’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Carry Flag is set or not</a:t>
            </a:r>
          </a:p>
          <a:p>
            <a:pPr lvl="1" algn="just"/>
            <a:r>
              <a:rPr lang="en-US" dirty="0"/>
              <a:t>If CF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 stands for ‘Jump if Sign’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Sign Flag is set or not</a:t>
            </a:r>
          </a:p>
          <a:p>
            <a:pPr lvl="1" algn="just"/>
            <a:r>
              <a:rPr lang="en-US" dirty="0"/>
              <a:t>If SF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JNS stands for ‘Jump if Not Sign’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Sign Flag is set or not</a:t>
            </a:r>
          </a:p>
          <a:p>
            <a:pPr lvl="1" algn="just"/>
            <a:r>
              <a:rPr lang="en-US" dirty="0"/>
              <a:t>If SF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JO stands for ‘Jump if Overflow’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Overflow Flag is set or not</a:t>
            </a:r>
          </a:p>
          <a:p>
            <a:pPr lvl="1" algn="just"/>
            <a:r>
              <a:rPr lang="en-US" dirty="0"/>
              <a:t>If OF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JNO stands for ‘Jump if Not Overflow’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Overflow Flag is set or not</a:t>
            </a:r>
          </a:p>
          <a:p>
            <a:pPr lvl="1" algn="just"/>
            <a:r>
              <a:rPr lang="en-US" dirty="0"/>
              <a:t>If OF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JP / JPE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JP stands for ‘Jump if Parity’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JPE stands for ‘Jump if Even Parity’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Parity Flag is set or not</a:t>
            </a:r>
          </a:p>
          <a:p>
            <a:pPr lvl="1" algn="just"/>
            <a:r>
              <a:rPr lang="en-US" dirty="0"/>
              <a:t>If PF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Jump Instructions</a:t>
            </a:r>
          </a:p>
          <a:p>
            <a:pPr lvl="1" algn="just"/>
            <a:r>
              <a:rPr lang="en-GB" dirty="0"/>
              <a:t>Unconditional</a:t>
            </a:r>
          </a:p>
          <a:p>
            <a:pPr lvl="1" algn="just"/>
            <a:r>
              <a:rPr lang="en-GB" dirty="0"/>
              <a:t>Conditional</a:t>
            </a:r>
          </a:p>
          <a:p>
            <a:pPr marL="109728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JNP / JPO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JNP stands for ‘Jump if Not Parity’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JPO stands for ‘Jump if Odd Parity’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checks whether the Parity Flag is set or not</a:t>
            </a:r>
          </a:p>
          <a:p>
            <a:pPr lvl="1" algn="just"/>
            <a:r>
              <a:rPr lang="en-US" dirty="0"/>
              <a:t>If PF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Conditional jump instructions for </a:t>
            </a:r>
            <a:r>
              <a:rPr lang="en-US" sz="3200" b="1" dirty="0"/>
              <a:t>Signed Numbers</a:t>
            </a:r>
            <a:r>
              <a:rPr lang="en-US" sz="3200" dirty="0"/>
              <a:t> are as follows:</a:t>
            </a:r>
          </a:p>
          <a:p>
            <a:pPr lvl="1" algn="just"/>
            <a:r>
              <a:rPr lang="en-US" sz="2800" dirty="0"/>
              <a:t>JG / JNLE</a:t>
            </a:r>
          </a:p>
          <a:p>
            <a:pPr lvl="1" algn="just"/>
            <a:r>
              <a:rPr lang="en-US" sz="2800" dirty="0"/>
              <a:t>JNG / JLE</a:t>
            </a:r>
          </a:p>
          <a:p>
            <a:pPr lvl="1" algn="just"/>
            <a:r>
              <a:rPr lang="en-US" sz="2800" dirty="0"/>
              <a:t>JL / JNGE</a:t>
            </a:r>
          </a:p>
          <a:p>
            <a:pPr lvl="1" algn="just"/>
            <a:r>
              <a:rPr lang="en-US" sz="2800" dirty="0"/>
              <a:t>JNL / JGE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JG / JNLE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JG stands for ‘Jump if Greater’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JNLE stands for ‘Jump if Not Less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ZF = 0 and SF = OF,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JNG / JLE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JNG stands for ‘Jump if Not Greater’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JLE stands for ‘Jump if Less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ZF = 1 or SF != OF,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JL / JNGE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JL stands for ‘Jump if Less’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JNGE stands for ‘Jump if Not Greater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SF != OF,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JNL / JGE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JNL stands for ‘Jump if Not Less’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JGE stands for ‘Jump if Greater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SF = OF,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Conditional jump instructions for </a:t>
            </a:r>
            <a:r>
              <a:rPr lang="en-US" sz="3200" b="1" dirty="0"/>
              <a:t>Un-signed Numbers</a:t>
            </a:r>
            <a:r>
              <a:rPr lang="en-US" sz="3200" dirty="0"/>
              <a:t> are as follows:</a:t>
            </a:r>
          </a:p>
          <a:p>
            <a:pPr lvl="1" algn="just"/>
            <a:r>
              <a:rPr lang="en-US" sz="2800" dirty="0"/>
              <a:t>JA / JNBE</a:t>
            </a:r>
          </a:p>
          <a:p>
            <a:pPr lvl="1" algn="just"/>
            <a:r>
              <a:rPr lang="en-US" sz="2800" dirty="0"/>
              <a:t>JNA / JBE</a:t>
            </a:r>
          </a:p>
          <a:p>
            <a:pPr lvl="1" algn="just"/>
            <a:r>
              <a:rPr lang="en-US" sz="2800" dirty="0"/>
              <a:t>JB / JNAE</a:t>
            </a:r>
          </a:p>
          <a:p>
            <a:pPr lvl="1" algn="just"/>
            <a:r>
              <a:rPr lang="en-US" sz="2800" dirty="0"/>
              <a:t>JNB / JAE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 / JNBE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 stands for ‘Jump if Above’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JNBE stands for ‘Jump if Not Below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CF = 0 and ZF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JNA / JBE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JNA stands for ‘Jump if Not Above’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JBE stands for ‘Jump if Below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CF = 1 or ZF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JB / JNAE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JB stands for ‘Jump if Below’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JNAE stands for ‘Jump if Not Above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CF = 1,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Jump Instructions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Jump instructions are used for changing the flow of execution of instructions in the processor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two types of Jump instructions: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/>
              <a:t>Unconditional Jump Instructions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/>
              <a:t>Conditional Jump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JNB / JAE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JNB stands for ‘Jump if  Not Below’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JAE stands for ‘Jump if Above or Equal’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CF = 0, then jump</a:t>
            </a:r>
          </a:p>
          <a:p>
            <a:pPr lvl="1" algn="just"/>
            <a:r>
              <a:rPr lang="en-US" dirty="0"/>
              <a:t>Else, execute next instruction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Unconditional Jumps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559C92-81AC-150B-68C5-5A2454E5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47396"/>
              </p:ext>
            </p:extLst>
          </p:nvPr>
        </p:nvGraphicFramePr>
        <p:xfrm>
          <a:off x="15240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jmp</a:t>
                      </a:r>
                      <a:r>
                        <a:rPr lang="en-US" dirty="0"/>
                        <a:t> </a:t>
                      </a:r>
                      <a:r>
                        <a:rPr lang="en-PK" dirty="0"/>
                        <a:t>tag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2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Conditional Jumps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805FE8-940A-43D2-5F7C-A7CDFCE9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09738"/>
              </p:ext>
            </p:extLst>
          </p:nvPr>
        </p:nvGraphicFramePr>
        <p:xfrm>
          <a:off x="1524000" y="2286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2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7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5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OF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2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OF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38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805FE8-940A-43D2-5F7C-A7CDFCE9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29434"/>
              </p:ext>
            </p:extLst>
          </p:nvPr>
        </p:nvGraphicFramePr>
        <p:xfrm>
          <a:off x="15240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PF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2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PF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 &amp; SF 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7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 or SF !=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!=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0 &amp; 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 or 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64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jb</a:t>
                      </a:r>
                      <a:r>
                        <a:rPr lang="en-PK" dirty="0"/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jnb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27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 fontScale="47500" lnSpcReduction="20000"/>
          </a:bodyPr>
          <a:lstStyle/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[org 0x0100]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al,2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bl,2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cmp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al,bl</a:t>
            </a:r>
            <a:endParaRPr lang="en-US" sz="3700" dirty="0">
              <a:solidFill>
                <a:schemeClr val="tx1"/>
              </a:solidFill>
            </a:endParaRP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jne</a:t>
            </a:r>
            <a:r>
              <a:rPr lang="en-US" sz="3700" dirty="0">
                <a:solidFill>
                  <a:schemeClr val="tx1"/>
                </a:solidFill>
              </a:rPr>
              <a:t> Tag2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je Tag1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jmp</a:t>
            </a:r>
            <a:r>
              <a:rPr lang="en-US" sz="3700" dirty="0">
                <a:solidFill>
                  <a:schemeClr val="tx1"/>
                </a:solidFill>
              </a:rPr>
              <a:t> Tag2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Tag1: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add al</a:t>
            </a:r>
            <a:r>
              <a:rPr lang="en-US" sz="3700">
                <a:solidFill>
                  <a:schemeClr val="tx1"/>
                </a:solidFill>
              </a:rPr>
              <a:t>, 0x0FF</a:t>
            </a:r>
            <a:endParaRPr lang="en-US" sz="3700" dirty="0">
              <a:solidFill>
                <a:schemeClr val="tx1"/>
              </a:solidFill>
            </a:endParaRP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jnc</a:t>
            </a:r>
            <a:r>
              <a:rPr lang="en-US" sz="3700" dirty="0">
                <a:solidFill>
                  <a:schemeClr val="tx1"/>
                </a:solidFill>
              </a:rPr>
              <a:t> Tag2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jc</a:t>
            </a:r>
            <a:r>
              <a:rPr lang="en-US" sz="3700" dirty="0">
                <a:solidFill>
                  <a:schemeClr val="tx1"/>
                </a:solidFill>
              </a:rPr>
              <a:t> Tag3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ax,0x4c00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int</a:t>
            </a:r>
            <a:r>
              <a:rPr lang="en-US" sz="3700" dirty="0">
                <a:solidFill>
                  <a:schemeClr val="tx1"/>
                </a:solidFill>
              </a:rPr>
              <a:t> 0x21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Tag2: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sub </a:t>
            </a:r>
            <a:r>
              <a:rPr lang="en-US" sz="3700" dirty="0" err="1">
                <a:solidFill>
                  <a:schemeClr val="tx1"/>
                </a:solidFill>
              </a:rPr>
              <a:t>al,bl</a:t>
            </a:r>
            <a:endParaRPr lang="en-US" sz="3700" dirty="0">
              <a:solidFill>
                <a:schemeClr val="tx1"/>
              </a:solidFill>
            </a:endParaRP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ax,0x4c00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int</a:t>
            </a:r>
            <a:r>
              <a:rPr lang="en-US" sz="3700" dirty="0">
                <a:solidFill>
                  <a:schemeClr val="tx1"/>
                </a:solidFill>
              </a:rPr>
              <a:t> 0x21</a:t>
            </a:r>
          </a:p>
          <a:p>
            <a:pPr marL="402336" lvl="1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Tag3: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ax, 0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mov</a:t>
            </a:r>
            <a:r>
              <a:rPr lang="en-US" sz="3700" dirty="0">
                <a:solidFill>
                  <a:schemeClr val="tx1"/>
                </a:solidFill>
              </a:rPr>
              <a:t> ax,0x4c00</a:t>
            </a:r>
          </a:p>
          <a:p>
            <a:pPr marL="402336" lvl="1" indent="0">
              <a:buNone/>
            </a:pPr>
            <a:r>
              <a:rPr lang="en-US" sz="3700" dirty="0" err="1">
                <a:solidFill>
                  <a:schemeClr val="tx1"/>
                </a:solidFill>
              </a:rPr>
              <a:t>int</a:t>
            </a:r>
            <a:r>
              <a:rPr lang="en-US" sz="3700" dirty="0">
                <a:solidFill>
                  <a:schemeClr val="tx1"/>
                </a:solidFill>
              </a:rPr>
              <a:t> 0x21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164080"/>
          <a:ext cx="7625756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Syntax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Org 100h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Mov</a:t>
                      </a:r>
                      <a:r>
                        <a:rPr lang="en-US" sz="1600" dirty="0"/>
                        <a:t> al,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Mov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bl</a:t>
                      </a:r>
                      <a:r>
                        <a:rPr lang="en-US" sz="1600" dirty="0"/>
                        <a:t>,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cmp</a:t>
                      </a:r>
                      <a:r>
                        <a:rPr lang="en-US" sz="1600" dirty="0"/>
                        <a:t> al, </a:t>
                      </a:r>
                      <a:r>
                        <a:rPr lang="en-US" sz="1600" dirty="0" err="1"/>
                        <a:t>bl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Jne</a:t>
                      </a:r>
                      <a:r>
                        <a:rPr lang="en-US" sz="1600" dirty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Je Tag1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Jmp</a:t>
                      </a:r>
                      <a:r>
                        <a:rPr lang="en-US" sz="1600" dirty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Tag1: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Add al, 0FFH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057400"/>
          <a:ext cx="752536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Syntax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Jnc</a:t>
                      </a:r>
                      <a:r>
                        <a:rPr lang="en-US" sz="1600" dirty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Jc</a:t>
                      </a:r>
                      <a:r>
                        <a:rPr lang="en-US" sz="1600" dirty="0"/>
                        <a:t> Tag3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Ret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Tag2: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Sub </a:t>
                      </a:r>
                      <a:r>
                        <a:rPr lang="en-US" sz="1600" dirty="0" err="1"/>
                        <a:t>al,bl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Ret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Tag3: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Mov</a:t>
                      </a:r>
                      <a:r>
                        <a:rPr lang="en-US" sz="1600" dirty="0"/>
                        <a:t> ax, 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Ret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Show the values of AX, BX, ZF, OF, SF, AF, PF and CF for all executable instructions.</a:t>
            </a:r>
          </a:p>
          <a:p>
            <a:pPr marL="411480" lvl="1" indent="0">
              <a:buNone/>
            </a:pPr>
            <a:r>
              <a:rPr lang="en-US" sz="900" dirty="0"/>
              <a:t>[org 0x0100]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al,0x80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bl,0x4</a:t>
            </a:r>
          </a:p>
          <a:p>
            <a:pPr marL="411480" lvl="1" indent="0">
              <a:buNone/>
            </a:pPr>
            <a:r>
              <a:rPr lang="en-US" sz="900" dirty="0"/>
              <a:t>add </a:t>
            </a:r>
            <a:r>
              <a:rPr lang="en-US" sz="900" dirty="0" err="1"/>
              <a:t>al,bl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jg</a:t>
            </a:r>
            <a:r>
              <a:rPr lang="en-US" sz="900" dirty="0"/>
              <a:t> Tag1</a:t>
            </a:r>
          </a:p>
          <a:p>
            <a:pPr marL="411480" lvl="1" indent="0">
              <a:buNone/>
            </a:pPr>
            <a:r>
              <a:rPr lang="en-US" sz="900" dirty="0"/>
              <a:t>ja Tag2</a:t>
            </a:r>
          </a:p>
          <a:p>
            <a:pPr marL="411480" lvl="1" indent="0">
              <a:buNone/>
            </a:pPr>
            <a:r>
              <a:rPr lang="en-US" sz="900" dirty="0" err="1"/>
              <a:t>jl</a:t>
            </a:r>
            <a:r>
              <a:rPr lang="en-US" sz="900" dirty="0"/>
              <a:t> Tag3</a:t>
            </a:r>
          </a:p>
          <a:p>
            <a:pPr marL="411480" lvl="1" indent="0">
              <a:buNone/>
            </a:pPr>
            <a:r>
              <a:rPr lang="en-US" sz="900" dirty="0" err="1"/>
              <a:t>jb</a:t>
            </a:r>
            <a:r>
              <a:rPr lang="en-US" sz="900" dirty="0"/>
              <a:t> Tag4</a:t>
            </a:r>
          </a:p>
          <a:p>
            <a:pPr marL="411480" lvl="1" indent="0">
              <a:buNone/>
            </a:pPr>
            <a:r>
              <a:rPr lang="en-US" sz="900" dirty="0"/>
              <a:t>Tag1: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ax,0x1111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Tag2: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ax,0x2222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Tag3: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ax,0x3333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Tag4: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ax,0x4444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Show the values of AX, BX, ZF, OF, SF, AF, PF and CF for all executable instructions.</a:t>
            </a:r>
          </a:p>
          <a:p>
            <a:pPr marL="411480" lvl="1" indent="0">
              <a:buNone/>
            </a:pPr>
            <a:r>
              <a:rPr lang="en-US" sz="900" dirty="0"/>
              <a:t>[org 0x0100]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al,0x80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bl,0x4</a:t>
            </a:r>
          </a:p>
          <a:p>
            <a:pPr marL="411480" lvl="1" indent="0">
              <a:buNone/>
            </a:pPr>
            <a:r>
              <a:rPr lang="en-US" sz="900" dirty="0"/>
              <a:t>sub </a:t>
            </a:r>
            <a:r>
              <a:rPr lang="en-US" sz="900" dirty="0" err="1"/>
              <a:t>al,bl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jg</a:t>
            </a:r>
            <a:r>
              <a:rPr lang="en-US" sz="900" dirty="0"/>
              <a:t> Tag1</a:t>
            </a:r>
          </a:p>
          <a:p>
            <a:pPr marL="411480" lvl="1" indent="0">
              <a:buNone/>
            </a:pPr>
            <a:r>
              <a:rPr lang="en-US" sz="900" dirty="0"/>
              <a:t>ja Tag2</a:t>
            </a:r>
          </a:p>
          <a:p>
            <a:pPr marL="411480" lvl="1" indent="0">
              <a:buNone/>
            </a:pPr>
            <a:r>
              <a:rPr lang="en-US" sz="900" dirty="0" err="1"/>
              <a:t>jl</a:t>
            </a:r>
            <a:r>
              <a:rPr lang="en-US" sz="900" dirty="0"/>
              <a:t> Tag3</a:t>
            </a:r>
          </a:p>
          <a:p>
            <a:pPr marL="411480" lvl="1" indent="0">
              <a:buNone/>
            </a:pPr>
            <a:r>
              <a:rPr lang="en-US" sz="900" dirty="0" err="1"/>
              <a:t>jb</a:t>
            </a:r>
            <a:r>
              <a:rPr lang="en-US" sz="900" dirty="0"/>
              <a:t> Tag4</a:t>
            </a:r>
          </a:p>
          <a:p>
            <a:pPr marL="411480" lvl="1" indent="0">
              <a:buNone/>
            </a:pPr>
            <a:r>
              <a:rPr lang="en-US" sz="900" dirty="0"/>
              <a:t>Tag1: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ax,0x1111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Tag2: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ax,0x2222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Tag3: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ax,0x3333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Tag4: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ax,0x4444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75013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https://www.youtube.com/watch?v=Pw5vUCCZonU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Unconditional Jump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instructions are used to jump on a particular location unconditionally, i.e. there is no need to satisfy any condition for the jump to take place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Syntax: </a:t>
            </a:r>
          </a:p>
          <a:p>
            <a:pPr lvl="1" algn="ctr">
              <a:buNone/>
            </a:pPr>
            <a:r>
              <a:rPr lang="en-US" dirty="0" err="1"/>
              <a:t>jmp</a:t>
            </a:r>
            <a:r>
              <a:rPr lang="en-US" dirty="0"/>
              <a:t> tag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Autofit/>
          </a:bodyPr>
          <a:lstStyle/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[org 0x0100]</a:t>
            </a: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mov</a:t>
            </a:r>
            <a:r>
              <a:rPr lang="en-US" sz="2000" dirty="0">
                <a:solidFill>
                  <a:schemeClr val="tx1"/>
                </a:solidFill>
              </a:rPr>
              <a:t> ax,0x4D2</a:t>
            </a: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mov</a:t>
            </a:r>
            <a:r>
              <a:rPr lang="en-US" sz="2000" dirty="0">
                <a:solidFill>
                  <a:schemeClr val="tx1"/>
                </a:solidFill>
              </a:rPr>
              <a:t> bx,0x38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add </a:t>
            </a:r>
            <a:r>
              <a:rPr lang="en-US" sz="2000" dirty="0" err="1">
                <a:solidFill>
                  <a:schemeClr val="tx1"/>
                </a:solidFill>
              </a:rPr>
              <a:t>bh,al</a:t>
            </a:r>
            <a:endParaRPr lang="en-US" sz="2000" dirty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jmp</a:t>
            </a:r>
            <a:r>
              <a:rPr lang="en-US" sz="2000" dirty="0">
                <a:solidFill>
                  <a:schemeClr val="tx1"/>
                </a:solidFill>
              </a:rPr>
              <a:t> tag1</a:t>
            </a: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jmp</a:t>
            </a:r>
            <a:r>
              <a:rPr lang="en-US" sz="2000" dirty="0">
                <a:solidFill>
                  <a:schemeClr val="tx1"/>
                </a:solidFill>
              </a:rPr>
              <a:t> tag2</a:t>
            </a:r>
          </a:p>
          <a:p>
            <a:pPr marL="411480" lvl="1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sub ah,0xFF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mov ax,0x4c00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int 0x21</a:t>
            </a:r>
          </a:p>
          <a:p>
            <a:pPr marL="411480" lvl="1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tag1: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mov ax,0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tag2:</a:t>
            </a:r>
          </a:p>
          <a:p>
            <a:pPr marL="41148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add ax,0xFFFF</a:t>
            </a: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mov</a:t>
            </a:r>
            <a:r>
              <a:rPr lang="en-US" sz="2000" dirty="0">
                <a:solidFill>
                  <a:schemeClr val="tx1"/>
                </a:solidFill>
              </a:rPr>
              <a:t> ax,0x4c00</a:t>
            </a:r>
          </a:p>
          <a:p>
            <a:pPr marL="41148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0x21</a:t>
            </a:r>
          </a:p>
          <a:p>
            <a:pPr marL="411480" lvl="1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53804"/>
              </p:ext>
            </p:extLst>
          </p:nvPr>
        </p:nvGraphicFramePr>
        <p:xfrm>
          <a:off x="2668645" y="2035982"/>
          <a:ext cx="3806710" cy="4288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866">
                  <a:extLst>
                    <a:ext uri="{9D8B030D-6E8A-4147-A177-3AD203B41FA5}">
                      <a16:colId xmlns:a16="http://schemas.microsoft.com/office/drawing/2014/main" val="1390489275"/>
                    </a:ext>
                  </a:extLst>
                </a:gridCol>
                <a:gridCol w="494211">
                  <a:extLst>
                    <a:ext uri="{9D8B030D-6E8A-4147-A177-3AD203B41FA5}">
                      <a16:colId xmlns:a16="http://schemas.microsoft.com/office/drawing/2014/main" val="2861890548"/>
                    </a:ext>
                  </a:extLst>
                </a:gridCol>
                <a:gridCol w="494211">
                  <a:extLst>
                    <a:ext uri="{9D8B030D-6E8A-4147-A177-3AD203B41FA5}">
                      <a16:colId xmlns:a16="http://schemas.microsoft.com/office/drawing/2014/main" val="1079553882"/>
                    </a:ext>
                  </a:extLst>
                </a:gridCol>
                <a:gridCol w="494211">
                  <a:extLst>
                    <a:ext uri="{9D8B030D-6E8A-4147-A177-3AD203B41FA5}">
                      <a16:colId xmlns:a16="http://schemas.microsoft.com/office/drawing/2014/main" val="4072784542"/>
                    </a:ext>
                  </a:extLst>
                </a:gridCol>
                <a:gridCol w="494211">
                  <a:extLst>
                    <a:ext uri="{9D8B030D-6E8A-4147-A177-3AD203B41FA5}">
                      <a16:colId xmlns:a16="http://schemas.microsoft.com/office/drawing/2014/main" val="1720796435"/>
                    </a:ext>
                  </a:extLst>
                </a:gridCol>
              </a:tblGrid>
              <a:tr h="2223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Syntax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AX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BX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77274"/>
                  </a:ext>
                </a:extLst>
              </a:tr>
              <a:tr h="222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AH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BL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85092"/>
                  </a:ext>
                </a:extLst>
              </a:tr>
              <a:tr h="22239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[org 0x0100]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4526103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mov ax,0x4D2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0361896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mov bx,0x38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382307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add bh,al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1803539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jmp tag1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2781040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jmp tag2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0788912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sub ah,0xFF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699840"/>
                  </a:ext>
                </a:extLst>
              </a:tr>
              <a:tr h="2920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mov ax,0x4c00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6864542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int 0x21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9051667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tag1: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1897550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mov ax,0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7637184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tag2: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5655598"/>
                  </a:ext>
                </a:extLst>
              </a:tr>
              <a:tr h="2373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add ax,0xFFFF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 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D2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0695145"/>
                  </a:ext>
                </a:extLst>
              </a:tr>
              <a:tr h="27391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mov ax,0x4c00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81719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>
                          <a:effectLst/>
                        </a:rPr>
                        <a:t>int 0x21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8" marR="6178" marT="6178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04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400" dirty="0"/>
              <a:t>Show the values of AX and BX for all executable instructions.</a:t>
            </a:r>
          </a:p>
          <a:p>
            <a:pPr algn="just"/>
            <a:endParaRPr lang="en-US" dirty="0"/>
          </a:p>
          <a:p>
            <a:pPr marL="411480" lvl="1" indent="0" algn="just"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None/>
            </a:pPr>
            <a:r>
              <a:rPr lang="en-US" sz="3300" dirty="0" err="1"/>
              <a:t>mov</a:t>
            </a:r>
            <a:r>
              <a:rPr lang="en-US" sz="3300" dirty="0"/>
              <a:t> ax,0x4D2</a:t>
            </a:r>
          </a:p>
          <a:p>
            <a:pPr marL="411480" lvl="1" indent="0" algn="just">
              <a:buNone/>
            </a:pPr>
            <a:r>
              <a:rPr lang="en-US" sz="3300" dirty="0" err="1"/>
              <a:t>mov</a:t>
            </a:r>
            <a:r>
              <a:rPr lang="en-US" sz="3300" dirty="0"/>
              <a:t> bx,0x38</a:t>
            </a:r>
          </a:p>
          <a:p>
            <a:pPr marL="411480" lvl="1" indent="0" algn="just">
              <a:buNone/>
            </a:pPr>
            <a:r>
              <a:rPr lang="en-US" sz="3300" dirty="0"/>
              <a:t>add </a:t>
            </a:r>
            <a:r>
              <a:rPr lang="en-US" sz="3300" dirty="0" err="1"/>
              <a:t>bh,al</a:t>
            </a: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 err="1"/>
              <a:t>jmp</a:t>
            </a:r>
            <a:r>
              <a:rPr lang="en-US" sz="3300" dirty="0"/>
              <a:t> tag1</a:t>
            </a:r>
          </a:p>
          <a:p>
            <a:pPr marL="411480" lvl="1" indent="0" algn="just">
              <a:buNone/>
            </a:pPr>
            <a:r>
              <a:rPr lang="en-US" sz="3300" dirty="0" err="1"/>
              <a:t>jmp</a:t>
            </a:r>
            <a:r>
              <a:rPr lang="en-US" sz="3300" dirty="0"/>
              <a:t> tag2</a:t>
            </a:r>
          </a:p>
          <a:p>
            <a:pPr marL="411480" lvl="1" indent="0" algn="just">
              <a:buNone/>
            </a:pPr>
            <a:r>
              <a:rPr lang="en-US" sz="3300" dirty="0"/>
              <a:t>sub ah,0xFF</a:t>
            </a:r>
          </a:p>
          <a:p>
            <a:pPr marL="411480" lvl="1" indent="0" algn="just"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None/>
            </a:pPr>
            <a:r>
              <a:rPr lang="en-US" sz="3300" dirty="0" err="1"/>
              <a:t>mov</a:t>
            </a:r>
            <a:r>
              <a:rPr lang="en-US" sz="3300" dirty="0"/>
              <a:t> ax,0</a:t>
            </a:r>
          </a:p>
          <a:p>
            <a:pPr marL="411480" lvl="1" indent="0" algn="just">
              <a:buNone/>
            </a:pPr>
            <a:r>
              <a:rPr lang="en-US" sz="3300" dirty="0" err="1"/>
              <a:t>mov</a:t>
            </a:r>
            <a:r>
              <a:rPr lang="en-US" sz="3300" dirty="0"/>
              <a:t> ax,0x4c00</a:t>
            </a:r>
          </a:p>
          <a:p>
            <a:pPr marL="411480" lvl="1" indent="0" algn="just">
              <a:buNone/>
            </a:pPr>
            <a:r>
              <a:rPr lang="en-US" sz="3300" dirty="0" err="1"/>
              <a:t>int</a:t>
            </a:r>
            <a:r>
              <a:rPr lang="en-US" sz="3300" dirty="0"/>
              <a:t> 0x21</a:t>
            </a:r>
          </a:p>
          <a:p>
            <a:pPr marL="411480" lvl="1" indent="0" algn="just">
              <a:buNone/>
            </a:pPr>
            <a:r>
              <a:rPr lang="en-US" sz="3300" dirty="0"/>
              <a:t>tag2:</a:t>
            </a:r>
          </a:p>
          <a:p>
            <a:pPr marL="411480" lvl="1" indent="0" algn="just">
              <a:buNone/>
            </a:pPr>
            <a:r>
              <a:rPr lang="en-US" sz="3300" dirty="0"/>
              <a:t>add ax,0xFFFF</a:t>
            </a:r>
          </a:p>
          <a:p>
            <a:pPr marL="411480" lvl="1" indent="0" algn="just">
              <a:buNone/>
            </a:pPr>
            <a:r>
              <a:rPr lang="en-US" sz="3300" dirty="0" err="1"/>
              <a:t>mov</a:t>
            </a:r>
            <a:r>
              <a:rPr lang="en-US" sz="3300" dirty="0"/>
              <a:t> ax,0x4c00</a:t>
            </a:r>
          </a:p>
          <a:p>
            <a:pPr marL="411480" lvl="1" indent="0" algn="just">
              <a:buNone/>
            </a:pPr>
            <a:r>
              <a:rPr lang="en-US" sz="3300" dirty="0" err="1"/>
              <a:t>int</a:t>
            </a:r>
            <a:r>
              <a:rPr lang="en-US" sz="3300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232171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400" dirty="0"/>
              <a:t>Show the values of AX and BX for all executable instructions.</a:t>
            </a:r>
          </a:p>
          <a:p>
            <a:pPr algn="just"/>
            <a:endParaRPr lang="en-US" dirty="0"/>
          </a:p>
          <a:p>
            <a:pPr marL="411480" lvl="1" indent="0" algn="just">
              <a:buNone/>
            </a:pPr>
            <a:r>
              <a:rPr lang="en-US" sz="3400" dirty="0"/>
              <a:t>[org 0x0100]</a:t>
            </a:r>
          </a:p>
          <a:p>
            <a:pPr marL="411480" lvl="1" indent="0" algn="just">
              <a:buNone/>
            </a:pPr>
            <a:r>
              <a:rPr lang="en-US" sz="3400" dirty="0" err="1"/>
              <a:t>mov</a:t>
            </a:r>
            <a:r>
              <a:rPr lang="en-US" sz="3400" dirty="0"/>
              <a:t> ax,1</a:t>
            </a:r>
          </a:p>
          <a:p>
            <a:pPr marL="411480" lvl="1" indent="0" algn="just">
              <a:buNone/>
            </a:pPr>
            <a:r>
              <a:rPr lang="en-US" sz="3400" dirty="0" err="1"/>
              <a:t>mov</a:t>
            </a:r>
            <a:r>
              <a:rPr lang="en-US" sz="3400" dirty="0"/>
              <a:t> bx,5</a:t>
            </a:r>
          </a:p>
          <a:p>
            <a:pPr marL="411480" lvl="1" indent="0" algn="just">
              <a:buNone/>
            </a:pPr>
            <a:r>
              <a:rPr lang="en-US" sz="3400" dirty="0" err="1"/>
              <a:t>jmp</a:t>
            </a:r>
            <a:r>
              <a:rPr lang="en-US" sz="3400" dirty="0"/>
              <a:t> tag3</a:t>
            </a:r>
          </a:p>
          <a:p>
            <a:pPr marL="411480" lvl="1" indent="0" algn="just">
              <a:buNone/>
            </a:pPr>
            <a:r>
              <a:rPr lang="en-US" sz="3400" dirty="0"/>
              <a:t>add </a:t>
            </a:r>
            <a:r>
              <a:rPr lang="en-US" sz="3400" dirty="0" err="1"/>
              <a:t>bh,al</a:t>
            </a:r>
            <a:endParaRPr lang="en-US" sz="3400" dirty="0"/>
          </a:p>
          <a:p>
            <a:pPr marL="411480" lvl="1" indent="0" algn="just">
              <a:buNone/>
            </a:pPr>
            <a:r>
              <a:rPr lang="en-US" sz="3400" dirty="0" err="1"/>
              <a:t>jmp</a:t>
            </a:r>
            <a:r>
              <a:rPr lang="en-US" sz="3400" dirty="0"/>
              <a:t> tag1</a:t>
            </a:r>
          </a:p>
          <a:p>
            <a:pPr marL="411480" lvl="1" indent="0" algn="just">
              <a:buNone/>
            </a:pPr>
            <a:r>
              <a:rPr lang="en-US" sz="3400" dirty="0" err="1"/>
              <a:t>jmp</a:t>
            </a:r>
            <a:r>
              <a:rPr lang="en-US" sz="3400" dirty="0"/>
              <a:t> tag2</a:t>
            </a:r>
          </a:p>
          <a:p>
            <a:pPr marL="411480" lvl="1" indent="0" algn="just">
              <a:buNone/>
            </a:pPr>
            <a:r>
              <a:rPr lang="en-US" sz="3400" dirty="0"/>
              <a:t>sub ah,0xFF</a:t>
            </a:r>
          </a:p>
          <a:p>
            <a:pPr marL="411480" lvl="1" indent="0" algn="just">
              <a:buNone/>
            </a:pPr>
            <a:r>
              <a:rPr lang="en-US" sz="3400" dirty="0"/>
              <a:t>tag1:</a:t>
            </a:r>
          </a:p>
          <a:p>
            <a:pPr marL="411480" lvl="1" indent="0" algn="just">
              <a:buNone/>
            </a:pPr>
            <a:r>
              <a:rPr lang="en-US" sz="3400" dirty="0" err="1"/>
              <a:t>mov</a:t>
            </a:r>
            <a:r>
              <a:rPr lang="en-US" sz="3400" dirty="0"/>
              <a:t> ax,0</a:t>
            </a:r>
          </a:p>
          <a:p>
            <a:pPr marL="411480" lvl="1" indent="0" algn="just">
              <a:buNone/>
            </a:pPr>
            <a:r>
              <a:rPr lang="en-US" sz="3400" dirty="0"/>
              <a:t>tag3:</a:t>
            </a:r>
          </a:p>
          <a:p>
            <a:pPr marL="411480" lvl="1" indent="0" algn="just">
              <a:buNone/>
            </a:pPr>
            <a:r>
              <a:rPr lang="en-US" sz="3400" dirty="0"/>
              <a:t>tag2:</a:t>
            </a:r>
          </a:p>
          <a:p>
            <a:pPr marL="411480" lvl="1" indent="0" algn="just">
              <a:buNone/>
            </a:pPr>
            <a:r>
              <a:rPr lang="en-US" sz="3400" dirty="0"/>
              <a:t>add ax,0xFFFF</a:t>
            </a:r>
          </a:p>
          <a:p>
            <a:pPr marL="411480" lvl="1" indent="0" algn="just">
              <a:buNone/>
            </a:pPr>
            <a:r>
              <a:rPr lang="en-US" sz="3400" dirty="0" err="1"/>
              <a:t>mov</a:t>
            </a:r>
            <a:r>
              <a:rPr lang="en-US" sz="3400" dirty="0"/>
              <a:t> ax,0x4c00</a:t>
            </a:r>
          </a:p>
          <a:p>
            <a:pPr marL="411480" lvl="1" indent="0" algn="just">
              <a:buNone/>
            </a:pPr>
            <a:r>
              <a:rPr lang="en-US" sz="3400" dirty="0" err="1"/>
              <a:t>int</a:t>
            </a:r>
            <a:r>
              <a:rPr lang="en-US" sz="3400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55789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these types of instructions, the processor must check for the particular condition. If it is true, only then jump takes place, else the normal flow of program execution is maintained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arithmetic and logic operations set flags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conditional jump statements test the flags and jump if the relevant flag is set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3845</TotalTime>
  <Words>1743</Words>
  <Application>Microsoft Macintosh PowerPoint</Application>
  <PresentationFormat>On-screen Show (4:3)</PresentationFormat>
  <Paragraphs>583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Today’s Discussion</vt:lpstr>
      <vt:lpstr>Jump Instructions</vt:lpstr>
      <vt:lpstr>Unconditional Jump Instruction</vt:lpstr>
      <vt:lpstr>PowerPoint Presentation</vt:lpstr>
      <vt:lpstr>Solution</vt:lpstr>
      <vt:lpstr>Task 01</vt:lpstr>
      <vt:lpstr>Task 02</vt:lpstr>
      <vt:lpstr>Conditional Jump Instructions</vt:lpstr>
      <vt:lpstr>PowerPoint Presentation</vt:lpstr>
      <vt:lpstr>JE / JZ</vt:lpstr>
      <vt:lpstr>JNE / JNZ</vt:lpstr>
      <vt:lpstr>JC / JB</vt:lpstr>
      <vt:lpstr>JNC / JNB</vt:lpstr>
      <vt:lpstr>JS</vt:lpstr>
      <vt:lpstr>JNS</vt:lpstr>
      <vt:lpstr>JO</vt:lpstr>
      <vt:lpstr>JNO</vt:lpstr>
      <vt:lpstr>JP / JPE</vt:lpstr>
      <vt:lpstr>JNP / JPO</vt:lpstr>
      <vt:lpstr>PowerPoint Presentation</vt:lpstr>
      <vt:lpstr>JG / JNLE</vt:lpstr>
      <vt:lpstr>JNG / JLE</vt:lpstr>
      <vt:lpstr>JL / JNGE</vt:lpstr>
      <vt:lpstr>JNL / JGE</vt:lpstr>
      <vt:lpstr>PowerPoint Presentation</vt:lpstr>
      <vt:lpstr>JA / JNBE</vt:lpstr>
      <vt:lpstr>JNA / JBE</vt:lpstr>
      <vt:lpstr>JB / JNAE</vt:lpstr>
      <vt:lpstr>JNB / JAE</vt:lpstr>
      <vt:lpstr>Unconditional Jumps</vt:lpstr>
      <vt:lpstr>Conditional Jumps</vt:lpstr>
      <vt:lpstr>PowerPoint Presentation</vt:lpstr>
      <vt:lpstr>PowerPoint Presentation</vt:lpstr>
      <vt:lpstr>Solution</vt:lpstr>
      <vt:lpstr>PowerPoint Presentation</vt:lpstr>
      <vt:lpstr>Task 03</vt:lpstr>
      <vt:lpstr>Task 04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Microsoft Office User</cp:lastModifiedBy>
  <cp:revision>388</cp:revision>
  <dcterms:created xsi:type="dcterms:W3CDTF">2013-11-09T11:20:07Z</dcterms:created>
  <dcterms:modified xsi:type="dcterms:W3CDTF">2024-05-07T12:00:10Z</dcterms:modified>
</cp:coreProperties>
</file>