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357" r:id="rId2"/>
    <p:sldId id="358" r:id="rId3"/>
    <p:sldId id="343" r:id="rId4"/>
    <p:sldId id="344" r:id="rId5"/>
    <p:sldId id="348" r:id="rId6"/>
    <p:sldId id="347" r:id="rId7"/>
    <p:sldId id="346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 autoAdjust="0"/>
    <p:restoredTop sz="95567" autoAdjust="0"/>
  </p:normalViewPr>
  <p:slideViewPr>
    <p:cSldViewPr>
      <p:cViewPr varScale="1">
        <p:scale>
          <a:sx n="95" d="100"/>
          <a:sy n="95" d="100"/>
        </p:scale>
        <p:origin x="18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9mUAJS-_4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3429D-0CCE-496B-CE37-344F6CCF175A}"/>
              </a:ext>
            </a:extLst>
          </p:cNvPr>
          <p:cNvSpPr/>
          <p:nvPr/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F5958-3509-C511-B4F2-9DB15888A02B}"/>
              </a:ext>
            </a:extLst>
          </p:cNvPr>
          <p:cNvSpPr/>
          <p:nvPr/>
        </p:nvSpPr>
        <p:spPr>
          <a:xfrm>
            <a:off x="5410200" y="0"/>
            <a:ext cx="23622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078AF-1C45-2EBE-37C8-3DDA626B5169}"/>
              </a:ext>
            </a:extLst>
          </p:cNvPr>
          <p:cNvSpPr/>
          <p:nvPr/>
        </p:nvSpPr>
        <p:spPr>
          <a:xfrm>
            <a:off x="7772400" y="0"/>
            <a:ext cx="13716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641C4-AB9B-D392-9C3F-903A4DE1BF32}"/>
              </a:ext>
            </a:extLst>
          </p:cNvPr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34F38-A5F5-A245-CDB5-45C22B4A40B3}"/>
              </a:ext>
            </a:extLst>
          </p:cNvPr>
          <p:cNvSpPr/>
          <p:nvPr/>
        </p:nvSpPr>
        <p:spPr>
          <a:xfrm>
            <a:off x="533400" y="0"/>
            <a:ext cx="5334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95A5E0-3A4C-8C12-6E0F-6668D354B609}"/>
              </a:ext>
            </a:extLst>
          </p:cNvPr>
          <p:cNvSpPr/>
          <p:nvPr/>
        </p:nvSpPr>
        <p:spPr>
          <a:xfrm rot="16200000">
            <a:off x="3910806" y="-1880402"/>
            <a:ext cx="1322388" cy="9144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C1FEAA-9971-AAE5-DA6A-6A5BF87E6134}"/>
              </a:ext>
            </a:extLst>
          </p:cNvPr>
          <p:cNvSpPr txBox="1">
            <a:spLocks/>
          </p:cNvSpPr>
          <p:nvPr/>
        </p:nvSpPr>
        <p:spPr>
          <a:xfrm>
            <a:off x="-8965" y="1954205"/>
            <a:ext cx="9144000" cy="147002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chemeClr val="bg1"/>
                </a:solidFill>
              </a:rPr>
              <a:t>Computer Organization &amp; Assembly Language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FB301-E615-ECED-1C6C-7E5EE3A896B1}"/>
              </a:ext>
            </a:extLst>
          </p:cNvPr>
          <p:cNvSpPr/>
          <p:nvPr/>
        </p:nvSpPr>
        <p:spPr>
          <a:xfrm rot="5400000">
            <a:off x="4253752" y="-309284"/>
            <a:ext cx="609601" cy="9152966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F636C-35D3-F829-C392-50B55EE54623}"/>
              </a:ext>
            </a:extLst>
          </p:cNvPr>
          <p:cNvSpPr/>
          <p:nvPr/>
        </p:nvSpPr>
        <p:spPr>
          <a:xfrm rot="5400000">
            <a:off x="4253749" y="-909922"/>
            <a:ext cx="609603" cy="9135035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2829C-4434-FDB2-7EEF-B16EF865E964}"/>
              </a:ext>
            </a:extLst>
          </p:cNvPr>
          <p:cNvSpPr txBox="1"/>
          <p:nvPr/>
        </p:nvSpPr>
        <p:spPr>
          <a:xfrm>
            <a:off x="533400" y="3433113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 07</a:t>
            </a:r>
            <a:endParaRPr lang="en-PK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D06DA5-BB19-D3CB-16E7-C111420120C1}"/>
              </a:ext>
            </a:extLst>
          </p:cNvPr>
          <p:cNvSpPr txBox="1"/>
          <p:nvPr/>
        </p:nvSpPr>
        <p:spPr>
          <a:xfrm>
            <a:off x="533400" y="4030018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Omar Bin </a:t>
            </a:r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Samin</a:t>
            </a:r>
            <a:endParaRPr lang="en-PK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13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Program with Single Label (Method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Consider the following piece of code:</a:t>
            </a:r>
          </a:p>
          <a:p>
            <a:pPr marL="411480" lvl="1" indent="0" algn="just">
              <a:buNone/>
            </a:pPr>
            <a:r>
              <a:rPr lang="en-US" sz="2400" dirty="0"/>
              <a:t>[org 0x0100]</a:t>
            </a:r>
          </a:p>
          <a:p>
            <a:pPr marL="402336" lvl="1" indent="0" algn="just">
              <a:buNone/>
            </a:pPr>
            <a:r>
              <a:rPr lang="en-US" sz="2400" dirty="0" err="1"/>
              <a:t>mov</a:t>
            </a:r>
            <a:r>
              <a:rPr lang="en-US" sz="2400" dirty="0"/>
              <a:t> ax,[Tag1]</a:t>
            </a:r>
          </a:p>
          <a:p>
            <a:pPr marL="402336" lvl="1" indent="0" algn="just">
              <a:buNone/>
            </a:pPr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 err="1"/>
              <a:t>bx</a:t>
            </a:r>
            <a:r>
              <a:rPr lang="en-US" sz="2400" dirty="0"/>
              <a:t>,[Tag1+2]</a:t>
            </a:r>
          </a:p>
          <a:p>
            <a:pPr marL="402336" lvl="1" indent="0" algn="just">
              <a:buNone/>
            </a:pPr>
            <a:r>
              <a:rPr lang="en-US" sz="2400" dirty="0"/>
              <a:t>add ax, </a:t>
            </a:r>
            <a:r>
              <a:rPr lang="en-US" sz="2400" dirty="0" err="1"/>
              <a:t>bx</a:t>
            </a:r>
            <a:endParaRPr lang="en-US" sz="2400" dirty="0"/>
          </a:p>
          <a:p>
            <a:pPr marL="402336" lvl="1" indent="0" algn="just">
              <a:buNone/>
            </a:pPr>
            <a:r>
              <a:rPr lang="en-US" sz="2400" dirty="0" err="1"/>
              <a:t>mov</a:t>
            </a:r>
            <a:r>
              <a:rPr lang="en-US" sz="2400" dirty="0"/>
              <a:t> ax,0x4c00 	; exit</a:t>
            </a:r>
          </a:p>
          <a:p>
            <a:pPr marL="402336" lvl="1" indent="0" algn="just">
              <a:buNone/>
            </a:pPr>
            <a:r>
              <a:rPr lang="en-US" sz="2400" dirty="0" err="1"/>
              <a:t>int</a:t>
            </a:r>
            <a:r>
              <a:rPr lang="en-US" sz="2400" dirty="0"/>
              <a:t> 0x21		</a:t>
            </a:r>
          </a:p>
          <a:p>
            <a:pPr marL="402336" lvl="1" indent="0" algn="just">
              <a:buNone/>
            </a:pPr>
            <a:endParaRPr lang="en-US" sz="2400" dirty="0"/>
          </a:p>
          <a:p>
            <a:pPr marL="402336" lvl="1" indent="0" algn="just">
              <a:buNone/>
            </a:pPr>
            <a:r>
              <a:rPr lang="en-US" sz="2400" dirty="0"/>
              <a:t>Tag1: </a:t>
            </a:r>
            <a:r>
              <a:rPr lang="en-US" sz="2400" dirty="0" err="1"/>
              <a:t>dw</a:t>
            </a:r>
            <a:r>
              <a:rPr lang="en-US" sz="2400" dirty="0"/>
              <a:t> 2,  3 ;10E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505200" y="5562600"/>
            <a:ext cx="304800" cy="533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7181" y="5644634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27062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Listing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dirty="0"/>
              <a:t>1					[org 0x0100]</a:t>
            </a:r>
          </a:p>
          <a:p>
            <a:pPr marL="411480" lvl="1" indent="0">
              <a:buNone/>
            </a:pPr>
            <a:r>
              <a:rPr lang="en-US" dirty="0"/>
              <a:t>2	00000000	A1[0E00]	</a:t>
            </a:r>
            <a:r>
              <a:rPr lang="en-US" dirty="0" err="1"/>
              <a:t>mov</a:t>
            </a:r>
            <a:r>
              <a:rPr lang="en-US" dirty="0"/>
              <a:t> ax,[Tag1]</a:t>
            </a:r>
          </a:p>
          <a:p>
            <a:pPr marL="411480" lvl="1" indent="0">
              <a:buNone/>
            </a:pPr>
            <a:r>
              <a:rPr lang="en-US" dirty="0"/>
              <a:t>3	00000003	8B1E[1000]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,[Tag1+2]</a:t>
            </a:r>
          </a:p>
          <a:p>
            <a:pPr marL="411480" lvl="1" indent="0">
              <a:buNone/>
            </a:pPr>
            <a:r>
              <a:rPr lang="en-US" dirty="0"/>
              <a:t>4	00000007	01D8		add ax, </a:t>
            </a:r>
            <a:r>
              <a:rPr lang="en-US" dirty="0" err="1"/>
              <a:t>bx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5	00000009	B8004C	</a:t>
            </a:r>
            <a:r>
              <a:rPr lang="en-US" dirty="0" err="1"/>
              <a:t>mov</a:t>
            </a:r>
            <a:r>
              <a:rPr lang="en-US" dirty="0"/>
              <a:t> ax,0x4c00 	; exit</a:t>
            </a:r>
          </a:p>
          <a:p>
            <a:pPr marL="411480" lvl="1" indent="0">
              <a:buNone/>
            </a:pPr>
            <a:r>
              <a:rPr lang="en-US" dirty="0"/>
              <a:t>6	0000000C	CD21		</a:t>
            </a:r>
            <a:r>
              <a:rPr lang="en-US" dirty="0" err="1"/>
              <a:t>int</a:t>
            </a:r>
            <a:r>
              <a:rPr lang="en-US" dirty="0"/>
              <a:t> 0x21		</a:t>
            </a:r>
          </a:p>
          <a:p>
            <a:pPr marL="411480" lvl="1" indent="0">
              <a:buNone/>
            </a:pPr>
            <a:r>
              <a:rPr lang="en-US" dirty="0"/>
              <a:t>7                                  </a:t>
            </a:r>
          </a:p>
          <a:p>
            <a:pPr marL="411480" lvl="1" indent="0">
              <a:buNone/>
            </a:pPr>
            <a:r>
              <a:rPr lang="en-US" dirty="0"/>
              <a:t>8	0000000E	02000300	Tag1: </a:t>
            </a:r>
            <a:r>
              <a:rPr lang="en-US" dirty="0" err="1"/>
              <a:t>dw</a:t>
            </a:r>
            <a:r>
              <a:rPr lang="en-US" dirty="0"/>
              <a:t> 2,3</a:t>
            </a:r>
          </a:p>
        </p:txBody>
      </p:sp>
    </p:spTree>
    <p:extLst>
      <p:ext uri="{BB962C8B-B14F-4D97-AF65-F5344CB8AC3E}">
        <p14:creationId xmlns:p14="http://schemas.microsoft.com/office/powerpoint/2010/main" val="45048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Show the values (data) of ax, bx and Tag1 for all executable instructions:</a:t>
            </a:r>
          </a:p>
          <a:p>
            <a:pPr marL="411480" lvl="1" indent="0" algn="just">
              <a:buNone/>
            </a:pPr>
            <a:r>
              <a:rPr lang="en-US" sz="1800" dirty="0"/>
              <a:t>[org 0x0100]</a:t>
            </a:r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ax,[Tag1]		;100</a:t>
            </a:r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[Tag1+6],ax	;103</a:t>
            </a:r>
          </a:p>
          <a:p>
            <a:pPr marL="402336" lvl="1" indent="0" algn="just">
              <a:buNone/>
            </a:pPr>
            <a:endParaRPr lang="en-US" sz="1800" dirty="0"/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ax,[Tag1+2]	;106</a:t>
            </a:r>
          </a:p>
          <a:p>
            <a:pPr marL="402336" lvl="1" indent="0" algn="just">
              <a:buNone/>
            </a:pPr>
            <a:r>
              <a:rPr lang="en-US" sz="1800" dirty="0"/>
              <a:t>add [Tag1+6],ax	;109</a:t>
            </a:r>
          </a:p>
          <a:p>
            <a:pPr marL="402336" lvl="1" indent="0" algn="just">
              <a:buNone/>
            </a:pPr>
            <a:endParaRPr lang="en-US" sz="1800" dirty="0"/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ax,[Tag1+4]	;10D</a:t>
            </a:r>
          </a:p>
          <a:p>
            <a:pPr marL="402336" lvl="1" indent="0" algn="just">
              <a:buNone/>
            </a:pPr>
            <a:r>
              <a:rPr lang="en-US" sz="1800" dirty="0"/>
              <a:t>add [Tag1+6],ax	;110</a:t>
            </a:r>
          </a:p>
          <a:p>
            <a:pPr marL="402336" lvl="1" indent="0" algn="just">
              <a:buNone/>
            </a:pPr>
            <a:endParaRPr lang="en-US" sz="1800" dirty="0"/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ax,0x4c00 	; 114 (Exit)</a:t>
            </a:r>
          </a:p>
          <a:p>
            <a:pPr marL="402336" lvl="1" indent="0" algn="just">
              <a:buNone/>
            </a:pPr>
            <a:r>
              <a:rPr lang="en-US" sz="1800" dirty="0" err="1"/>
              <a:t>int</a:t>
            </a:r>
            <a:r>
              <a:rPr lang="en-US" sz="1800" dirty="0"/>
              <a:t> 0x21		;117	</a:t>
            </a:r>
          </a:p>
          <a:p>
            <a:pPr marL="402336" lvl="1" indent="0" algn="just">
              <a:buNone/>
            </a:pPr>
            <a:endParaRPr lang="en-US" sz="1800" dirty="0"/>
          </a:p>
          <a:p>
            <a:pPr marL="402336" lvl="1" indent="0" algn="just">
              <a:buNone/>
            </a:pPr>
            <a:r>
              <a:rPr lang="en-US" sz="1800" dirty="0"/>
              <a:t>Tag1: </a:t>
            </a:r>
            <a:r>
              <a:rPr lang="en-US" sz="1800" dirty="0" err="1"/>
              <a:t>dw</a:t>
            </a:r>
            <a:r>
              <a:rPr lang="en-US" sz="1800" dirty="0"/>
              <a:t> 2, 5, 7, 0	;119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4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Show the values (data) of ax, bx, Tag1 and Tag2 for all executable instructions:</a:t>
            </a:r>
          </a:p>
          <a:p>
            <a:pPr marL="411480" lvl="1" indent="0" algn="just">
              <a:buNone/>
            </a:pPr>
            <a:r>
              <a:rPr lang="en-US" sz="1800" dirty="0"/>
              <a:t>[org 0x0100]</a:t>
            </a:r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ax,[Tag1]		;100</a:t>
            </a:r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[Tag2],ax		;103</a:t>
            </a:r>
          </a:p>
          <a:p>
            <a:pPr marL="402336" lvl="1" indent="0" algn="just">
              <a:buNone/>
            </a:pPr>
            <a:endParaRPr lang="en-US" sz="1800" dirty="0"/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ax,[Tag1+2]	;106	</a:t>
            </a:r>
          </a:p>
          <a:p>
            <a:pPr marL="402336" lvl="1" indent="0" algn="just">
              <a:buNone/>
            </a:pPr>
            <a:r>
              <a:rPr lang="en-US" sz="1800" dirty="0"/>
              <a:t>add [Tag2],ax		;109</a:t>
            </a:r>
          </a:p>
          <a:p>
            <a:pPr marL="402336" lvl="1" indent="0" algn="just">
              <a:buNone/>
            </a:pPr>
            <a:endParaRPr lang="en-US" sz="1800" dirty="0"/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ax,[Tag1+4]	;10D</a:t>
            </a:r>
          </a:p>
          <a:p>
            <a:pPr marL="402336" lvl="1" indent="0" algn="just">
              <a:buNone/>
            </a:pPr>
            <a:r>
              <a:rPr lang="en-US" sz="1800" dirty="0"/>
              <a:t>add [Tag2],ax		;110</a:t>
            </a:r>
          </a:p>
          <a:p>
            <a:pPr marL="402336" lvl="1" indent="0" algn="just">
              <a:buNone/>
            </a:pPr>
            <a:endParaRPr lang="en-US" sz="1800" dirty="0"/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ax,0x4c00 	; 114 (Exit)</a:t>
            </a:r>
          </a:p>
          <a:p>
            <a:pPr marL="402336" lvl="1" indent="0" algn="just">
              <a:buNone/>
            </a:pPr>
            <a:r>
              <a:rPr lang="en-US" sz="1800" dirty="0" err="1"/>
              <a:t>int</a:t>
            </a:r>
            <a:r>
              <a:rPr lang="en-US" sz="1800" dirty="0"/>
              <a:t> 0x21		;117</a:t>
            </a:r>
          </a:p>
          <a:p>
            <a:pPr marL="402336" lvl="1" indent="0" algn="just">
              <a:buNone/>
            </a:pPr>
            <a:endParaRPr lang="en-US" sz="1800" dirty="0"/>
          </a:p>
          <a:p>
            <a:pPr marL="402336" lvl="1" indent="0" algn="just">
              <a:buNone/>
            </a:pPr>
            <a:r>
              <a:rPr lang="en-US" sz="1800" dirty="0"/>
              <a:t>Tag1: </a:t>
            </a:r>
            <a:r>
              <a:rPr lang="en-US" sz="1800" dirty="0" err="1"/>
              <a:t>dw</a:t>
            </a:r>
            <a:r>
              <a:rPr lang="en-US" sz="1800" dirty="0"/>
              <a:t> 2, 5, 7	;119</a:t>
            </a:r>
          </a:p>
          <a:p>
            <a:pPr marL="402336" lvl="1" indent="0" algn="just">
              <a:buNone/>
            </a:pPr>
            <a:r>
              <a:rPr lang="en-US" sz="1800" dirty="0"/>
              <a:t>Tag2: </a:t>
            </a:r>
            <a:r>
              <a:rPr lang="en-US" sz="1800" dirty="0" err="1"/>
              <a:t>dw</a:t>
            </a:r>
            <a:r>
              <a:rPr lang="en-US" sz="1800" dirty="0"/>
              <a:t> 0		;11F (Result)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9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Show the values (data) of ax, bx and Tag1 for all executable instructions:</a:t>
            </a:r>
          </a:p>
          <a:p>
            <a:pPr marL="411480" lvl="1" indent="0" algn="just">
              <a:buNone/>
            </a:pPr>
            <a:r>
              <a:rPr lang="en-US" sz="1800" dirty="0"/>
              <a:t>[org 0x0100]		</a:t>
            </a:r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ax,[Tag1]	;100</a:t>
            </a:r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bx,4		;103</a:t>
            </a:r>
          </a:p>
          <a:p>
            <a:pPr marL="402336" lvl="1" indent="0" algn="just">
              <a:buNone/>
            </a:pPr>
            <a:r>
              <a:rPr lang="en-US" sz="1800" dirty="0"/>
              <a:t>add </a:t>
            </a:r>
            <a:r>
              <a:rPr lang="en-US" sz="1800" dirty="0" err="1"/>
              <a:t>ax,bx</a:t>
            </a:r>
            <a:r>
              <a:rPr lang="en-US" sz="1800" dirty="0"/>
              <a:t>		;106</a:t>
            </a:r>
          </a:p>
          <a:p>
            <a:pPr marL="402336" lvl="1" indent="0" algn="just">
              <a:buNone/>
            </a:pPr>
            <a:endParaRPr lang="en-US" sz="1800" dirty="0"/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ax,0x4c00 	;108 (Exit)</a:t>
            </a:r>
          </a:p>
          <a:p>
            <a:pPr marL="402336" lvl="1" indent="0" algn="just">
              <a:buNone/>
            </a:pPr>
            <a:r>
              <a:rPr lang="en-US" sz="1800" dirty="0" err="1"/>
              <a:t>int</a:t>
            </a:r>
            <a:r>
              <a:rPr lang="en-US" sz="1800" dirty="0"/>
              <a:t> 0x21		;10B 		</a:t>
            </a:r>
          </a:p>
          <a:p>
            <a:pPr marL="402336" lvl="1" indent="0" algn="just">
              <a:buNone/>
            </a:pPr>
            <a:endParaRPr lang="en-US" sz="1800" dirty="0"/>
          </a:p>
          <a:p>
            <a:pPr marL="402336" lvl="1" indent="0" algn="just">
              <a:buNone/>
            </a:pPr>
            <a:r>
              <a:rPr lang="en-US" sz="1800" dirty="0"/>
              <a:t>Tag1: </a:t>
            </a:r>
            <a:r>
              <a:rPr lang="en-US" sz="1800" dirty="0" err="1"/>
              <a:t>db</a:t>
            </a:r>
            <a:r>
              <a:rPr lang="en-US" sz="1800" dirty="0"/>
              <a:t> 2, 1		;10D </a:t>
            </a:r>
          </a:p>
        </p:txBody>
      </p:sp>
    </p:spTree>
    <p:extLst>
      <p:ext uri="{BB962C8B-B14F-4D97-AF65-F5344CB8AC3E}">
        <p14:creationId xmlns:p14="http://schemas.microsoft.com/office/powerpoint/2010/main" val="131887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99F2-39EB-5DFE-693B-5D8B2BA8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5506"/>
            <a:ext cx="8229600" cy="1046988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PK" sz="3200" b="1" dirty="0"/>
              <a:t>Video lecture can be accessed at</a:t>
            </a:r>
          </a:p>
          <a:p>
            <a:pPr marL="109728" indent="0" algn="ctr">
              <a:buNone/>
            </a:pPr>
            <a:r>
              <a:rPr lang="en-GB" sz="2400" dirty="0">
                <a:hlinkClick r:id="rId2"/>
              </a:rPr>
              <a:t>https://www.youtube.com/watch?v=99mUAJS-_4w</a:t>
            </a:r>
            <a:endParaRPr lang="en-GB" sz="2400" dirty="0"/>
          </a:p>
          <a:p>
            <a:pPr marL="109728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9798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F0E0-EBA9-BEF3-6151-9AAE572B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Today’s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DC44-D711-2EB3-4184-6BF548FC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What is a Label/ Tag?</a:t>
            </a:r>
          </a:p>
          <a:p>
            <a:pPr algn="just"/>
            <a:r>
              <a:rPr lang="en-GB" dirty="0"/>
              <a:t>Difference between </a:t>
            </a:r>
            <a:r>
              <a:rPr lang="en-GB" dirty="0" err="1"/>
              <a:t>db</a:t>
            </a:r>
            <a:r>
              <a:rPr lang="en-GB" dirty="0"/>
              <a:t> and </a:t>
            </a:r>
            <a:r>
              <a:rPr lang="en-GB" dirty="0" err="1"/>
              <a:t>dw</a:t>
            </a:r>
            <a:r>
              <a:rPr lang="en-GB" dirty="0"/>
              <a:t>?</a:t>
            </a:r>
          </a:p>
          <a:p>
            <a:pPr algn="just"/>
            <a:r>
              <a:rPr lang="en-GB" dirty="0"/>
              <a:t>Assembly Language Examples</a:t>
            </a:r>
          </a:p>
        </p:txBody>
      </p:sp>
    </p:spTree>
    <p:extLst>
      <p:ext uri="{BB962C8B-B14F-4D97-AF65-F5344CB8AC3E}">
        <p14:creationId xmlns:p14="http://schemas.microsoft.com/office/powerpoint/2010/main" val="272857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Label/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label/ tag is the address of specific line of code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Syntax</a:t>
            </a:r>
          </a:p>
          <a:p>
            <a:pPr lvl="1" algn="just"/>
            <a:r>
              <a:rPr lang="en-US" dirty="0"/>
              <a:t>Lable1:</a:t>
            </a:r>
          </a:p>
          <a:p>
            <a:pPr lvl="1" algn="just"/>
            <a:r>
              <a:rPr lang="en-US" dirty="0"/>
              <a:t>Lable_1:</a:t>
            </a:r>
          </a:p>
          <a:p>
            <a:pPr lvl="1" algn="just"/>
            <a:r>
              <a:rPr lang="en-US" dirty="0"/>
              <a:t>Tag1:</a:t>
            </a:r>
          </a:p>
          <a:p>
            <a:pPr lvl="1" algn="just"/>
            <a:r>
              <a:rPr lang="en-US" dirty="0"/>
              <a:t>Tag_1:</a:t>
            </a:r>
          </a:p>
        </p:txBody>
      </p:sp>
    </p:spTree>
    <p:extLst>
      <p:ext uri="{BB962C8B-B14F-4D97-AF65-F5344CB8AC3E}">
        <p14:creationId xmlns:p14="http://schemas.microsoft.com/office/powerpoint/2010/main" val="76511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Consider the following piece of code:</a:t>
            </a:r>
          </a:p>
          <a:p>
            <a:pPr marL="402336" lvl="1" indent="0" algn="just">
              <a:buNone/>
            </a:pPr>
            <a:r>
              <a:rPr lang="en-US" sz="2000" dirty="0"/>
              <a:t>[org 0x0100]</a:t>
            </a:r>
          </a:p>
          <a:p>
            <a:pPr marL="402336" lvl="1" indent="0" algn="just">
              <a:buNone/>
            </a:pPr>
            <a:r>
              <a:rPr lang="en-US" sz="2000" dirty="0" err="1"/>
              <a:t>mov</a:t>
            </a:r>
            <a:r>
              <a:rPr lang="en-US" sz="2000" dirty="0"/>
              <a:t> ax,2</a:t>
            </a:r>
          </a:p>
          <a:p>
            <a:pPr marL="402336" lvl="1" indent="0" algn="just">
              <a:buNone/>
            </a:pPr>
            <a:r>
              <a:rPr lang="en-US" sz="2000" dirty="0" err="1"/>
              <a:t>mov</a:t>
            </a:r>
            <a:r>
              <a:rPr lang="en-US" sz="2000" dirty="0"/>
              <a:t> bx,3</a:t>
            </a:r>
          </a:p>
          <a:p>
            <a:pPr marL="402336" lvl="1" indent="0" algn="just">
              <a:buNone/>
            </a:pPr>
            <a:r>
              <a:rPr lang="en-US" sz="2000" dirty="0"/>
              <a:t>add ax, </a:t>
            </a:r>
            <a:r>
              <a:rPr lang="en-US" sz="2000" dirty="0" err="1"/>
              <a:t>bx</a:t>
            </a:r>
            <a:endParaRPr lang="en-US" sz="2000" dirty="0"/>
          </a:p>
          <a:p>
            <a:pPr marL="402336" lvl="1" indent="0" algn="just">
              <a:buNone/>
            </a:pPr>
            <a:r>
              <a:rPr lang="en-US" sz="2000" dirty="0" err="1"/>
              <a:t>mov</a:t>
            </a:r>
            <a:r>
              <a:rPr lang="en-US" sz="2000" dirty="0"/>
              <a:t> ax,0x4c00 	; exit</a:t>
            </a:r>
          </a:p>
          <a:p>
            <a:pPr marL="402336" lvl="1" indent="0" algn="just">
              <a:buNone/>
            </a:pPr>
            <a:r>
              <a:rPr lang="en-US" sz="2000" dirty="0" err="1"/>
              <a:t>int</a:t>
            </a:r>
            <a:r>
              <a:rPr lang="en-US" sz="2000" dirty="0"/>
              <a:t> 0x21		</a:t>
            </a:r>
          </a:p>
          <a:p>
            <a:pPr marL="402336" lvl="1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In the above given piece of code, values of “ax” and “</a:t>
            </a:r>
            <a:r>
              <a:rPr lang="en-US" sz="2200" dirty="0" err="1"/>
              <a:t>bx</a:t>
            </a:r>
            <a:r>
              <a:rPr lang="en-US" sz="2200" dirty="0"/>
              <a:t>” are hard coded and the data is available inside the instruction. Such operands are referred to as “Immediate Operands”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If we want to refer a particular instruction to perform any required operation, then we need to recall the address of the referred instruction, which is typically not feasible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7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 with Multiple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To resolve this issue, replace data with label/ tag</a:t>
            </a:r>
          </a:p>
          <a:p>
            <a:pPr marL="411480" lvl="1" indent="0" algn="just">
              <a:buNone/>
            </a:pPr>
            <a:r>
              <a:rPr lang="en-US" sz="1800" dirty="0"/>
              <a:t>[org 0x0100]</a:t>
            </a:r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ax,[Tag1]</a:t>
            </a:r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</a:t>
            </a:r>
            <a:r>
              <a:rPr lang="en-US" sz="1800" dirty="0" err="1"/>
              <a:t>bx</a:t>
            </a:r>
            <a:r>
              <a:rPr lang="en-US" sz="1800" dirty="0"/>
              <a:t>,[Tag2]</a:t>
            </a:r>
          </a:p>
          <a:p>
            <a:pPr marL="402336" lvl="1" indent="0" algn="just">
              <a:buNone/>
            </a:pPr>
            <a:r>
              <a:rPr lang="en-US" sz="1800" dirty="0"/>
              <a:t>add ax, </a:t>
            </a:r>
            <a:r>
              <a:rPr lang="en-US" sz="1800" dirty="0" err="1"/>
              <a:t>bx</a:t>
            </a:r>
            <a:endParaRPr lang="en-US" sz="1800" dirty="0"/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ax,0x4c00 	; exit</a:t>
            </a:r>
          </a:p>
          <a:p>
            <a:pPr marL="402336" lvl="1" indent="0" algn="just">
              <a:buNone/>
            </a:pPr>
            <a:r>
              <a:rPr lang="en-US" sz="1800" dirty="0" err="1"/>
              <a:t>int</a:t>
            </a:r>
            <a:r>
              <a:rPr lang="en-US" sz="1800" dirty="0"/>
              <a:t> 0x21		</a:t>
            </a:r>
          </a:p>
          <a:p>
            <a:pPr marL="402336" lvl="1" indent="0" algn="just">
              <a:buNone/>
            </a:pPr>
            <a:endParaRPr lang="en-US" sz="1800" dirty="0"/>
          </a:p>
          <a:p>
            <a:pPr marL="402336" lvl="1" indent="0" algn="just">
              <a:buNone/>
            </a:pPr>
            <a:r>
              <a:rPr lang="en-US" sz="1800" dirty="0"/>
              <a:t>Tag1: </a:t>
            </a:r>
            <a:r>
              <a:rPr lang="en-US" sz="1800" dirty="0" err="1"/>
              <a:t>dw</a:t>
            </a:r>
            <a:r>
              <a:rPr lang="en-US" sz="1800" dirty="0"/>
              <a:t> 2 ;010E</a:t>
            </a:r>
          </a:p>
          <a:p>
            <a:pPr marL="402336" lvl="1" indent="0" algn="just">
              <a:buNone/>
            </a:pPr>
            <a:r>
              <a:rPr lang="en-US" sz="1800" dirty="0"/>
              <a:t>Tag2: </a:t>
            </a:r>
            <a:r>
              <a:rPr lang="en-US" sz="1800" dirty="0" err="1"/>
              <a:t>dw</a:t>
            </a:r>
            <a:r>
              <a:rPr lang="en-US" sz="1800" dirty="0"/>
              <a:t> 3 ;0110</a:t>
            </a:r>
          </a:p>
          <a:p>
            <a:pPr marL="402336" lvl="1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“</a:t>
            </a:r>
            <a:r>
              <a:rPr lang="en-US" sz="2000" dirty="0" err="1"/>
              <a:t>dw</a:t>
            </a:r>
            <a:r>
              <a:rPr lang="en-US" sz="2000" dirty="0"/>
              <a:t>” stands for “Define Word”</a:t>
            </a:r>
          </a:p>
          <a:p>
            <a:pPr algn="just"/>
            <a:r>
              <a:rPr lang="en-US" sz="2000" dirty="0"/>
              <a:t>“</a:t>
            </a:r>
            <a:r>
              <a:rPr lang="en-US" sz="2000" dirty="0" err="1"/>
              <a:t>dw</a:t>
            </a:r>
            <a:r>
              <a:rPr lang="en-US" sz="2000" dirty="0"/>
              <a:t>” allocates 16 bits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743200" y="4876800"/>
            <a:ext cx="304800" cy="533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5181" y="4958834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6310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Listing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2336" lvl="1" indent="0" algn="just">
              <a:buNone/>
            </a:pPr>
            <a:r>
              <a:rPr lang="en-US" sz="2200" dirty="0"/>
              <a:t>1					[org 0x0100]</a:t>
            </a:r>
          </a:p>
          <a:p>
            <a:pPr marL="402336" lvl="1" indent="0" algn="just">
              <a:buNone/>
            </a:pPr>
            <a:r>
              <a:rPr lang="en-US" sz="2200" dirty="0"/>
              <a:t>2	00000000	A1[0E00]	</a:t>
            </a:r>
            <a:r>
              <a:rPr lang="en-US" sz="2200" dirty="0" err="1"/>
              <a:t>mov</a:t>
            </a:r>
            <a:r>
              <a:rPr lang="en-US" sz="2200" dirty="0"/>
              <a:t> ax,[Tag1]</a:t>
            </a:r>
          </a:p>
          <a:p>
            <a:pPr marL="402336" lvl="1" indent="0" algn="just">
              <a:buNone/>
            </a:pPr>
            <a:r>
              <a:rPr lang="en-US" sz="2200" dirty="0"/>
              <a:t>3	00000003	8B1E[1000]	</a:t>
            </a:r>
            <a:r>
              <a:rPr lang="en-US" sz="2200" dirty="0" err="1"/>
              <a:t>mov</a:t>
            </a:r>
            <a:r>
              <a:rPr lang="en-US" sz="2200" dirty="0"/>
              <a:t> </a:t>
            </a:r>
            <a:r>
              <a:rPr lang="en-US" sz="2200" dirty="0" err="1"/>
              <a:t>bx</a:t>
            </a:r>
            <a:r>
              <a:rPr lang="en-US" sz="2200" dirty="0"/>
              <a:t>,[Tag2]</a:t>
            </a:r>
          </a:p>
          <a:p>
            <a:pPr marL="402336" lvl="1" indent="0" algn="just">
              <a:buNone/>
            </a:pPr>
            <a:r>
              <a:rPr lang="en-US" sz="2200" dirty="0"/>
              <a:t>4	00000007	01D8		add ax, </a:t>
            </a:r>
            <a:r>
              <a:rPr lang="en-US" sz="2200" dirty="0" err="1"/>
              <a:t>bx</a:t>
            </a:r>
            <a:endParaRPr lang="en-US" sz="2200" dirty="0"/>
          </a:p>
          <a:p>
            <a:pPr marL="402336" lvl="1" indent="0" algn="just">
              <a:buNone/>
            </a:pPr>
            <a:r>
              <a:rPr lang="en-US" sz="2200" dirty="0"/>
              <a:t>5	00000009	B8004C	</a:t>
            </a:r>
            <a:r>
              <a:rPr lang="en-US" sz="2200" dirty="0" err="1"/>
              <a:t>mov</a:t>
            </a:r>
            <a:r>
              <a:rPr lang="en-US" sz="2200" dirty="0"/>
              <a:t> ax,0x4c00	; exit</a:t>
            </a:r>
          </a:p>
          <a:p>
            <a:pPr marL="402336" lvl="1" indent="0" algn="just">
              <a:buNone/>
            </a:pPr>
            <a:r>
              <a:rPr lang="en-US" sz="2200" dirty="0"/>
              <a:t>6	0000000C	CD21		</a:t>
            </a:r>
            <a:r>
              <a:rPr lang="en-US" sz="2200" dirty="0" err="1"/>
              <a:t>int</a:t>
            </a:r>
            <a:r>
              <a:rPr lang="en-US" sz="2200" dirty="0"/>
              <a:t> 0x21		</a:t>
            </a:r>
          </a:p>
          <a:p>
            <a:pPr marL="402336" lvl="1" indent="0" algn="just">
              <a:buNone/>
            </a:pPr>
            <a:r>
              <a:rPr lang="en-US" sz="2200" dirty="0"/>
              <a:t>7                                  </a:t>
            </a:r>
          </a:p>
          <a:p>
            <a:pPr marL="402336" lvl="1" indent="0" algn="just">
              <a:buNone/>
            </a:pPr>
            <a:r>
              <a:rPr lang="en-US" sz="2200" dirty="0"/>
              <a:t>8	0000000E	0200		Tag1: </a:t>
            </a:r>
            <a:r>
              <a:rPr lang="en-US" sz="2200" dirty="0" err="1"/>
              <a:t>dw</a:t>
            </a:r>
            <a:r>
              <a:rPr lang="en-US" sz="2200" dirty="0"/>
              <a:t> 2</a:t>
            </a:r>
          </a:p>
          <a:p>
            <a:pPr marL="402336" lvl="1" indent="0" algn="just">
              <a:buNone/>
            </a:pPr>
            <a:r>
              <a:rPr lang="en-US" sz="2200" dirty="0"/>
              <a:t>9	00000010	0300		Tag2: </a:t>
            </a:r>
            <a:r>
              <a:rPr lang="en-US" sz="2200" dirty="0" err="1"/>
              <a:t>dw</a:t>
            </a:r>
            <a:r>
              <a:rPr lang="en-US" sz="2200" dirty="0"/>
              <a:t> 3 </a:t>
            </a:r>
          </a:p>
        </p:txBody>
      </p:sp>
    </p:spTree>
    <p:extLst>
      <p:ext uri="{BB962C8B-B14F-4D97-AF65-F5344CB8AC3E}">
        <p14:creationId xmlns:p14="http://schemas.microsoft.com/office/powerpoint/2010/main" val="173360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Keep the following in mind:</a:t>
            </a:r>
          </a:p>
          <a:p>
            <a:pPr algn="just"/>
            <a:endParaRPr lang="en-US" sz="2400" dirty="0"/>
          </a:p>
          <a:p>
            <a:pPr marL="411480" lvl="1" indent="0" algn="just">
              <a:buNone/>
            </a:pPr>
            <a:r>
              <a:rPr lang="en-US" sz="2400" dirty="0" err="1"/>
              <a:t>mov</a:t>
            </a:r>
            <a:r>
              <a:rPr lang="en-US" sz="2400" dirty="0"/>
              <a:t> ax, 2			(Legal)</a:t>
            </a:r>
          </a:p>
          <a:p>
            <a:pPr marL="411480" lvl="1" indent="0" algn="just">
              <a:buNone/>
            </a:pPr>
            <a:r>
              <a:rPr lang="en-US" sz="2400" dirty="0" err="1"/>
              <a:t>mov</a:t>
            </a:r>
            <a:r>
              <a:rPr lang="en-US" sz="2400" dirty="0"/>
              <a:t> ax, </a:t>
            </a:r>
            <a:r>
              <a:rPr lang="en-US" sz="2400" dirty="0" err="1"/>
              <a:t>bx</a:t>
            </a:r>
            <a:r>
              <a:rPr lang="en-US" sz="2400" dirty="0"/>
              <a:t>		(Legal)</a:t>
            </a:r>
          </a:p>
          <a:p>
            <a:pPr marL="411480" lvl="1" indent="0" algn="just">
              <a:buNone/>
            </a:pPr>
            <a:r>
              <a:rPr lang="en-US" sz="2400" dirty="0" err="1"/>
              <a:t>mov</a:t>
            </a:r>
            <a:r>
              <a:rPr lang="en-US" sz="2400" dirty="0"/>
              <a:t> ax,[Tag1]		(Legal)</a:t>
            </a:r>
          </a:p>
          <a:p>
            <a:pPr marL="411480" lvl="1" indent="0" algn="just">
              <a:buNone/>
            </a:pPr>
            <a:r>
              <a:rPr lang="en-US" sz="2400" dirty="0" err="1"/>
              <a:t>mov</a:t>
            </a:r>
            <a:r>
              <a:rPr lang="en-US" sz="2400" dirty="0"/>
              <a:t> [Tag1],</a:t>
            </a:r>
            <a:r>
              <a:rPr lang="en-US" sz="2400" dirty="0" err="1"/>
              <a:t>bx</a:t>
            </a:r>
            <a:r>
              <a:rPr lang="en-US" sz="2400" dirty="0"/>
              <a:t>		(Legal)</a:t>
            </a:r>
          </a:p>
          <a:p>
            <a:pPr marL="411480" lvl="1" indent="0" algn="just">
              <a:buNone/>
            </a:pPr>
            <a:r>
              <a:rPr lang="en-US" sz="2400" dirty="0" err="1"/>
              <a:t>mov</a:t>
            </a:r>
            <a:r>
              <a:rPr lang="en-US" sz="2400" dirty="0"/>
              <a:t> [Tag1],[Tag2]	</a:t>
            </a:r>
            <a:r>
              <a:rPr lang="en-US" sz="2400" dirty="0">
                <a:solidFill>
                  <a:srgbClr val="FF0000"/>
                </a:solidFill>
              </a:rPr>
              <a:t>(Illegal)</a:t>
            </a:r>
          </a:p>
          <a:p>
            <a:pPr marL="411480" lvl="1" indent="0" algn="just">
              <a:buNone/>
            </a:pPr>
            <a:endParaRPr lang="en-US" sz="2400" dirty="0"/>
          </a:p>
          <a:p>
            <a:pPr marL="461772" indent="-342900" algn="just"/>
            <a:r>
              <a:rPr lang="en-US" dirty="0"/>
              <a:t>Due to the use of memory addresses (labels/ tags), the machine code for “</a:t>
            </a:r>
            <a:r>
              <a:rPr lang="en-US" dirty="0" err="1"/>
              <a:t>mov</a:t>
            </a:r>
            <a:r>
              <a:rPr lang="en-US" dirty="0"/>
              <a:t> ax” and “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” are also changed</a:t>
            </a:r>
          </a:p>
        </p:txBody>
      </p:sp>
    </p:spTree>
    <p:extLst>
      <p:ext uri="{BB962C8B-B14F-4D97-AF65-F5344CB8AC3E}">
        <p14:creationId xmlns:p14="http://schemas.microsoft.com/office/powerpoint/2010/main" val="355902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Program with Single Label (Method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Consider the following piece of code:</a:t>
            </a:r>
          </a:p>
          <a:p>
            <a:pPr marL="411480" lvl="1" indent="0" algn="just">
              <a:buNone/>
            </a:pPr>
            <a:r>
              <a:rPr lang="en-US" sz="1800" dirty="0"/>
              <a:t>[org 0x0100]</a:t>
            </a:r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ax,[Tag1]</a:t>
            </a:r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</a:t>
            </a:r>
            <a:r>
              <a:rPr lang="en-US" sz="1800" dirty="0" err="1"/>
              <a:t>bx</a:t>
            </a:r>
            <a:r>
              <a:rPr lang="en-US" sz="1800" dirty="0"/>
              <a:t>,[Tag1+2]</a:t>
            </a:r>
          </a:p>
          <a:p>
            <a:pPr marL="402336" lvl="1" indent="0" algn="just">
              <a:buNone/>
            </a:pPr>
            <a:r>
              <a:rPr lang="en-US" sz="1800" dirty="0"/>
              <a:t>add ax, </a:t>
            </a:r>
            <a:r>
              <a:rPr lang="en-US" sz="1800" dirty="0" err="1"/>
              <a:t>bx</a:t>
            </a:r>
            <a:endParaRPr lang="en-US" sz="1800" dirty="0"/>
          </a:p>
          <a:p>
            <a:pPr marL="402336" lvl="1" indent="0" algn="just">
              <a:buNone/>
            </a:pPr>
            <a:r>
              <a:rPr lang="en-US" sz="1800" dirty="0" err="1"/>
              <a:t>mov</a:t>
            </a:r>
            <a:r>
              <a:rPr lang="en-US" sz="1800" dirty="0"/>
              <a:t> ax,0x4c00 	; exit</a:t>
            </a:r>
          </a:p>
          <a:p>
            <a:pPr marL="402336" lvl="1" indent="0" algn="just">
              <a:buNone/>
            </a:pPr>
            <a:r>
              <a:rPr lang="en-US" sz="1800" dirty="0" err="1"/>
              <a:t>int</a:t>
            </a:r>
            <a:r>
              <a:rPr lang="en-US" sz="1800" dirty="0"/>
              <a:t> 0x21		</a:t>
            </a:r>
          </a:p>
          <a:p>
            <a:pPr marL="402336" lvl="1" indent="0" algn="just">
              <a:buNone/>
            </a:pPr>
            <a:endParaRPr lang="en-US" sz="1800" dirty="0"/>
          </a:p>
          <a:p>
            <a:pPr marL="402336" lvl="1" indent="0" algn="just">
              <a:buNone/>
            </a:pPr>
            <a:r>
              <a:rPr lang="en-US" sz="1800" dirty="0"/>
              <a:t>Tag1: </a:t>
            </a:r>
            <a:r>
              <a:rPr lang="en-US" sz="1800" dirty="0" err="1"/>
              <a:t>dw</a:t>
            </a:r>
            <a:r>
              <a:rPr lang="en-US" sz="1800" dirty="0"/>
              <a:t> 2 ; 10E</a:t>
            </a:r>
          </a:p>
          <a:p>
            <a:pPr marL="402336" lvl="1" indent="0" algn="just">
              <a:buNone/>
            </a:pPr>
            <a:r>
              <a:rPr lang="en-US" sz="1800" dirty="0"/>
              <a:t>	  </a:t>
            </a:r>
            <a:r>
              <a:rPr lang="en-US" sz="1800" dirty="0" err="1"/>
              <a:t>dw</a:t>
            </a:r>
            <a:r>
              <a:rPr lang="en-US" sz="1800" dirty="0"/>
              <a:t> 3 ;110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667000" y="4876800"/>
            <a:ext cx="304800" cy="533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1" y="4958834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59173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Listing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dirty="0"/>
              <a:t>1					[org 0x0100]</a:t>
            </a:r>
          </a:p>
          <a:p>
            <a:pPr marL="411480" lvl="1" indent="0">
              <a:buNone/>
            </a:pPr>
            <a:r>
              <a:rPr lang="en-US" dirty="0"/>
              <a:t>2	00000000	A1[0E00]	</a:t>
            </a:r>
            <a:r>
              <a:rPr lang="en-US" dirty="0" err="1"/>
              <a:t>mov</a:t>
            </a:r>
            <a:r>
              <a:rPr lang="en-US" dirty="0"/>
              <a:t> ax,[Tag1]</a:t>
            </a:r>
          </a:p>
          <a:p>
            <a:pPr marL="411480" lvl="1" indent="0">
              <a:buNone/>
            </a:pPr>
            <a:r>
              <a:rPr lang="en-US" dirty="0"/>
              <a:t>3	00000003	8B1E[1000]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,[Tag1+2]</a:t>
            </a:r>
          </a:p>
          <a:p>
            <a:pPr marL="411480" lvl="1" indent="0">
              <a:buNone/>
            </a:pPr>
            <a:r>
              <a:rPr lang="en-US" dirty="0"/>
              <a:t>4	00000007	01D8		add ax, </a:t>
            </a:r>
            <a:r>
              <a:rPr lang="en-US" dirty="0" err="1"/>
              <a:t>bx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5	00000009	B8004C	</a:t>
            </a:r>
            <a:r>
              <a:rPr lang="en-US" dirty="0" err="1"/>
              <a:t>mov</a:t>
            </a:r>
            <a:r>
              <a:rPr lang="en-US" dirty="0"/>
              <a:t> ax,0x4c00	; exit</a:t>
            </a:r>
          </a:p>
          <a:p>
            <a:pPr marL="411480" lvl="1" indent="0">
              <a:buNone/>
            </a:pPr>
            <a:r>
              <a:rPr lang="en-US" dirty="0"/>
              <a:t>6	0000000C	CD2		</a:t>
            </a:r>
            <a:r>
              <a:rPr lang="en-US" dirty="0" err="1"/>
              <a:t>int</a:t>
            </a:r>
            <a:r>
              <a:rPr lang="en-US" dirty="0"/>
              <a:t> 0x21		</a:t>
            </a:r>
          </a:p>
          <a:p>
            <a:pPr marL="411480" lvl="1" indent="0">
              <a:buNone/>
            </a:pPr>
            <a:r>
              <a:rPr lang="en-US" dirty="0"/>
              <a:t>7                                  </a:t>
            </a:r>
          </a:p>
          <a:p>
            <a:pPr marL="411480" lvl="1" indent="0">
              <a:buNone/>
            </a:pPr>
            <a:r>
              <a:rPr lang="en-US" dirty="0"/>
              <a:t>8	0000000E	0200		Tag1: </a:t>
            </a:r>
            <a:r>
              <a:rPr lang="en-US" dirty="0" err="1"/>
              <a:t>dw</a:t>
            </a:r>
            <a:r>
              <a:rPr lang="en-US" dirty="0"/>
              <a:t> 2</a:t>
            </a:r>
          </a:p>
          <a:p>
            <a:pPr marL="411480" lvl="1" indent="0">
              <a:buNone/>
            </a:pPr>
            <a:r>
              <a:rPr lang="en-US" dirty="0"/>
              <a:t>9	00000010	0300			</a:t>
            </a:r>
            <a:r>
              <a:rPr lang="en-US" dirty="0" err="1"/>
              <a:t>dw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866268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7281</TotalTime>
  <Words>1020</Words>
  <Application>Microsoft Macintosh PowerPoint</Application>
  <PresentationFormat>On-screen Show (4:3)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Georgia</vt:lpstr>
      <vt:lpstr>Trebuchet MS</vt:lpstr>
      <vt:lpstr>Wingdings 2</vt:lpstr>
      <vt:lpstr>Urban</vt:lpstr>
      <vt:lpstr>PowerPoint Presentation</vt:lpstr>
      <vt:lpstr>Today’s Discussion</vt:lpstr>
      <vt:lpstr>Label/ Tag</vt:lpstr>
      <vt:lpstr>PowerPoint Presentation</vt:lpstr>
      <vt:lpstr>Program with Multiple Labels</vt:lpstr>
      <vt:lpstr>Listing File</vt:lpstr>
      <vt:lpstr>PowerPoint Presentation</vt:lpstr>
      <vt:lpstr>Program with Single Label (Method 1)</vt:lpstr>
      <vt:lpstr>Listing File</vt:lpstr>
      <vt:lpstr>Program with Single Label (Method 2)</vt:lpstr>
      <vt:lpstr>Listing File</vt:lpstr>
      <vt:lpstr>Task 01</vt:lpstr>
      <vt:lpstr>Task 02</vt:lpstr>
      <vt:lpstr>Task 03</vt:lpstr>
      <vt:lpstr>PowerPoint Presentation</vt:lpstr>
    </vt:vector>
  </TitlesOfParts>
  <Company>OMaR-LapOo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</dc:title>
  <dc:creator>OMaR</dc:creator>
  <cp:lastModifiedBy>Microsoft Office User</cp:lastModifiedBy>
  <cp:revision>1256</cp:revision>
  <dcterms:created xsi:type="dcterms:W3CDTF">2013-11-09T11:20:07Z</dcterms:created>
  <dcterms:modified xsi:type="dcterms:W3CDTF">2024-03-20T17:18:08Z</dcterms:modified>
</cp:coreProperties>
</file>