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9"/>
  </p:notesMasterIdLst>
  <p:sldIdLst>
    <p:sldId id="360" r:id="rId2"/>
    <p:sldId id="361" r:id="rId3"/>
    <p:sldId id="345" r:id="rId4"/>
    <p:sldId id="344" r:id="rId5"/>
    <p:sldId id="346" r:id="rId6"/>
    <p:sldId id="351" r:id="rId7"/>
    <p:sldId id="348" r:id="rId8"/>
    <p:sldId id="350" r:id="rId9"/>
    <p:sldId id="349" r:id="rId10"/>
    <p:sldId id="352" r:id="rId11"/>
    <p:sldId id="354" r:id="rId12"/>
    <p:sldId id="355" r:id="rId13"/>
    <p:sldId id="356" r:id="rId14"/>
    <p:sldId id="357" r:id="rId15"/>
    <p:sldId id="358" r:id="rId16"/>
    <p:sldId id="359" r:id="rId17"/>
    <p:sldId id="36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73" autoAdjust="0"/>
    <p:restoredTop sz="94307" autoAdjust="0"/>
  </p:normalViewPr>
  <p:slideViewPr>
    <p:cSldViewPr>
      <p:cViewPr varScale="1">
        <p:scale>
          <a:sx n="115" d="100"/>
          <a:sy n="115" d="100"/>
        </p:scale>
        <p:origin x="1248"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348780-AA19-4E67-B450-7BEC01AAA2FE}" type="datetimeFigureOut">
              <a:rPr lang="en-US" smtClean="0"/>
              <a:pPr/>
              <a:t>3/21/24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1D03FD-FEED-4067-A5DE-E9F72693548D}" type="slidenum">
              <a:rPr lang="en-US" smtClean="0"/>
              <a:pPr/>
              <a:t>‹#›</a:t>
            </a:fld>
            <a:endParaRPr lang="en-US"/>
          </a:p>
        </p:txBody>
      </p:sp>
    </p:spTree>
    <p:extLst>
      <p:ext uri="{BB962C8B-B14F-4D97-AF65-F5344CB8AC3E}">
        <p14:creationId xmlns:p14="http://schemas.microsoft.com/office/powerpoint/2010/main" val="352367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1D03FD-FEED-4067-A5DE-E9F72693548D}" type="slidenum">
              <a:rPr lang="en-US" smtClean="0"/>
              <a:pPr/>
              <a:t>11</a:t>
            </a:fld>
            <a:endParaRPr lang="en-US"/>
          </a:p>
        </p:txBody>
      </p:sp>
    </p:spTree>
    <p:extLst>
      <p:ext uri="{BB962C8B-B14F-4D97-AF65-F5344CB8AC3E}">
        <p14:creationId xmlns:p14="http://schemas.microsoft.com/office/powerpoint/2010/main" val="2449240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3C557430-982C-4826-BC26-AA0DD1C7A608}" type="datetimeFigureOut">
              <a:rPr lang="en-US" smtClean="0"/>
              <a:pPr/>
              <a:t>3/21/24</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5F3FF2A-4D5A-44D5-9C2B-0C51738F21B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C557430-982C-4826-BC26-AA0DD1C7A608}" type="datetimeFigureOut">
              <a:rPr lang="en-US" smtClean="0"/>
              <a:pPr/>
              <a:t>3/21/24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3FF2A-4D5A-44D5-9C2B-0C51738F21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C557430-982C-4826-BC26-AA0DD1C7A608}" type="datetimeFigureOut">
              <a:rPr lang="en-US" smtClean="0"/>
              <a:pPr/>
              <a:t>3/21/24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3FF2A-4D5A-44D5-9C2B-0C51738F21B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C557430-982C-4826-BC26-AA0DD1C7A608}" type="datetimeFigureOut">
              <a:rPr lang="en-US" smtClean="0"/>
              <a:pPr/>
              <a:t>3/21/24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3FF2A-4D5A-44D5-9C2B-0C51738F21B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C557430-982C-4826-BC26-AA0DD1C7A608}" type="datetimeFigureOut">
              <a:rPr lang="en-US" smtClean="0"/>
              <a:pPr/>
              <a:t>3/21/24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3FF2A-4D5A-44D5-9C2B-0C51738F21B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C557430-982C-4826-BC26-AA0DD1C7A608}" type="datetimeFigureOut">
              <a:rPr lang="en-US" smtClean="0"/>
              <a:pPr/>
              <a:t>3/21/24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3FF2A-4D5A-44D5-9C2B-0C51738F21B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3C557430-982C-4826-BC26-AA0DD1C7A608}" type="datetimeFigureOut">
              <a:rPr lang="en-US" smtClean="0"/>
              <a:pPr/>
              <a:t>3/21/24</a:t>
            </a:fld>
            <a:endParaRPr lang="en-US"/>
          </a:p>
        </p:txBody>
      </p:sp>
      <p:sp>
        <p:nvSpPr>
          <p:cNvPr id="27" name="Slide Number Placeholder 26"/>
          <p:cNvSpPr>
            <a:spLocks noGrp="1"/>
          </p:cNvSpPr>
          <p:nvPr>
            <p:ph type="sldNum" sz="quarter" idx="11"/>
          </p:nvPr>
        </p:nvSpPr>
        <p:spPr/>
        <p:txBody>
          <a:bodyPr rtlCol="0"/>
          <a:lstStyle/>
          <a:p>
            <a:fld id="{25F3FF2A-4D5A-44D5-9C2B-0C51738F21B7}"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3C557430-982C-4826-BC26-AA0DD1C7A608}" type="datetimeFigureOut">
              <a:rPr lang="en-US" smtClean="0"/>
              <a:pPr/>
              <a:t>3/21/24</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25F3FF2A-4D5A-44D5-9C2B-0C51738F21B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557430-982C-4826-BC26-AA0DD1C7A608}" type="datetimeFigureOut">
              <a:rPr lang="en-US" smtClean="0"/>
              <a:pPr/>
              <a:t>3/21/24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F3FF2A-4D5A-44D5-9C2B-0C51738F21B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C557430-982C-4826-BC26-AA0DD1C7A608}" type="datetimeFigureOut">
              <a:rPr lang="en-US" smtClean="0"/>
              <a:pPr/>
              <a:t>3/21/24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3FF2A-4D5A-44D5-9C2B-0C51738F21B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C557430-982C-4826-BC26-AA0DD1C7A608}" type="datetimeFigureOut">
              <a:rPr lang="en-US" smtClean="0"/>
              <a:pPr/>
              <a:t>3/21/24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3FF2A-4D5A-44D5-9C2B-0C51738F21B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C557430-982C-4826-BC26-AA0DD1C7A608}" type="datetimeFigureOut">
              <a:rPr lang="en-US" smtClean="0"/>
              <a:pPr/>
              <a:t>3/21/24</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5F3FF2A-4D5A-44D5-9C2B-0C51738F21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SSpVAEcS-b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43429D-0CCE-496B-CE37-344F6CCF175A}"/>
              </a:ext>
            </a:extLst>
          </p:cNvPr>
          <p:cNvSpPr/>
          <p:nvPr/>
        </p:nvSpPr>
        <p:spPr>
          <a:xfrm>
            <a:off x="0" y="0"/>
            <a:ext cx="5410200" cy="6858000"/>
          </a:xfrm>
          <a:prstGeom prst="rect">
            <a:avLst/>
          </a:prstGeom>
          <a:solidFill>
            <a:srgbClr val="4144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5" name="Rectangle 4">
            <a:extLst>
              <a:ext uri="{FF2B5EF4-FFF2-40B4-BE49-F238E27FC236}">
                <a16:creationId xmlns:a16="http://schemas.microsoft.com/office/drawing/2014/main" id="{306F5958-3509-C511-B4F2-9DB15888A02B}"/>
              </a:ext>
            </a:extLst>
          </p:cNvPr>
          <p:cNvSpPr/>
          <p:nvPr/>
        </p:nvSpPr>
        <p:spPr>
          <a:xfrm>
            <a:off x="5410200" y="0"/>
            <a:ext cx="2362200" cy="6858000"/>
          </a:xfrm>
          <a:prstGeom prst="rect">
            <a:avLst/>
          </a:prstGeom>
          <a:solidFill>
            <a:srgbClr val="428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6" name="Rectangle 5">
            <a:extLst>
              <a:ext uri="{FF2B5EF4-FFF2-40B4-BE49-F238E27FC236}">
                <a16:creationId xmlns:a16="http://schemas.microsoft.com/office/drawing/2014/main" id="{2E7078AF-1C45-2EBE-37C8-3DDA626B5169}"/>
              </a:ext>
            </a:extLst>
          </p:cNvPr>
          <p:cNvSpPr/>
          <p:nvPr/>
        </p:nvSpPr>
        <p:spPr>
          <a:xfrm>
            <a:off x="7772400" y="0"/>
            <a:ext cx="1371600" cy="6858000"/>
          </a:xfrm>
          <a:prstGeom prst="rect">
            <a:avLst/>
          </a:prstGeom>
          <a:solidFill>
            <a:srgbClr val="A4C0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7" name="Rectangle 6">
            <a:extLst>
              <a:ext uri="{FF2B5EF4-FFF2-40B4-BE49-F238E27FC236}">
                <a16:creationId xmlns:a16="http://schemas.microsoft.com/office/drawing/2014/main" id="{B04641C4-AB9B-D392-9C3F-903A4DE1BF32}"/>
              </a:ext>
            </a:extLst>
          </p:cNvPr>
          <p:cNvSpPr/>
          <p:nvPr/>
        </p:nvSpPr>
        <p:spPr>
          <a:xfrm>
            <a:off x="0" y="0"/>
            <a:ext cx="533400" cy="6858000"/>
          </a:xfrm>
          <a:prstGeom prst="rect">
            <a:avLst/>
          </a:prstGeom>
          <a:solidFill>
            <a:srgbClr val="A4C0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8" name="Rectangle 7">
            <a:extLst>
              <a:ext uri="{FF2B5EF4-FFF2-40B4-BE49-F238E27FC236}">
                <a16:creationId xmlns:a16="http://schemas.microsoft.com/office/drawing/2014/main" id="{30C34F38-A5F5-A245-CDB5-45C22B4A40B3}"/>
              </a:ext>
            </a:extLst>
          </p:cNvPr>
          <p:cNvSpPr/>
          <p:nvPr/>
        </p:nvSpPr>
        <p:spPr>
          <a:xfrm>
            <a:off x="533400" y="0"/>
            <a:ext cx="533400" cy="6858000"/>
          </a:xfrm>
          <a:prstGeom prst="rect">
            <a:avLst/>
          </a:prstGeom>
          <a:solidFill>
            <a:srgbClr val="428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0" name="Rectangle 9">
            <a:extLst>
              <a:ext uri="{FF2B5EF4-FFF2-40B4-BE49-F238E27FC236}">
                <a16:creationId xmlns:a16="http://schemas.microsoft.com/office/drawing/2014/main" id="{5D95A5E0-3A4C-8C12-6E0F-6668D354B609}"/>
              </a:ext>
            </a:extLst>
          </p:cNvPr>
          <p:cNvSpPr/>
          <p:nvPr/>
        </p:nvSpPr>
        <p:spPr>
          <a:xfrm rot="16200000">
            <a:off x="3910806" y="-1880402"/>
            <a:ext cx="1322388" cy="9144000"/>
          </a:xfrm>
          <a:prstGeom prst="rect">
            <a:avLst/>
          </a:prstGeom>
          <a:solidFill>
            <a:srgbClr val="4144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9" name="Title 1">
            <a:extLst>
              <a:ext uri="{FF2B5EF4-FFF2-40B4-BE49-F238E27FC236}">
                <a16:creationId xmlns:a16="http://schemas.microsoft.com/office/drawing/2014/main" id="{EDC1FEAA-9971-AAE5-DA6A-6A5BF87E6134}"/>
              </a:ext>
            </a:extLst>
          </p:cNvPr>
          <p:cNvSpPr txBox="1">
            <a:spLocks/>
          </p:cNvSpPr>
          <p:nvPr/>
        </p:nvSpPr>
        <p:spPr>
          <a:xfrm>
            <a:off x="-8965" y="1954205"/>
            <a:ext cx="9144000" cy="1470025"/>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300" b="1" dirty="0">
                <a:solidFill>
                  <a:schemeClr val="bg1"/>
                </a:solidFill>
              </a:rPr>
              <a:t>Computer Organization &amp; Assembly Language</a:t>
            </a:r>
            <a:endParaRPr lang="en-US" sz="3300" dirty="0">
              <a:solidFill>
                <a:schemeClr val="bg1"/>
              </a:solidFill>
            </a:endParaRPr>
          </a:p>
        </p:txBody>
      </p:sp>
      <p:sp>
        <p:nvSpPr>
          <p:cNvPr id="11" name="Rectangle 10">
            <a:extLst>
              <a:ext uri="{FF2B5EF4-FFF2-40B4-BE49-F238E27FC236}">
                <a16:creationId xmlns:a16="http://schemas.microsoft.com/office/drawing/2014/main" id="{E73FB301-E615-ECED-1C6C-7E5EE3A896B1}"/>
              </a:ext>
            </a:extLst>
          </p:cNvPr>
          <p:cNvSpPr/>
          <p:nvPr/>
        </p:nvSpPr>
        <p:spPr>
          <a:xfrm rot="5400000">
            <a:off x="4253752" y="-309284"/>
            <a:ext cx="609601" cy="9152966"/>
          </a:xfrm>
          <a:prstGeom prst="rect">
            <a:avLst/>
          </a:prstGeom>
          <a:solidFill>
            <a:srgbClr val="428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5" name="Rectangle 14">
            <a:extLst>
              <a:ext uri="{FF2B5EF4-FFF2-40B4-BE49-F238E27FC236}">
                <a16:creationId xmlns:a16="http://schemas.microsoft.com/office/drawing/2014/main" id="{AEAF636C-35D3-F829-C392-50B55EE54623}"/>
              </a:ext>
            </a:extLst>
          </p:cNvPr>
          <p:cNvSpPr/>
          <p:nvPr/>
        </p:nvSpPr>
        <p:spPr>
          <a:xfrm rot="5400000">
            <a:off x="4253749" y="-909922"/>
            <a:ext cx="609603" cy="9135035"/>
          </a:xfrm>
          <a:prstGeom prst="rect">
            <a:avLst/>
          </a:prstGeom>
          <a:solidFill>
            <a:srgbClr val="A4C0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4" name="TextBox 13">
            <a:extLst>
              <a:ext uri="{FF2B5EF4-FFF2-40B4-BE49-F238E27FC236}">
                <a16:creationId xmlns:a16="http://schemas.microsoft.com/office/drawing/2014/main" id="{7222829C-4434-FDB2-7EEF-B16EF865E964}"/>
              </a:ext>
            </a:extLst>
          </p:cNvPr>
          <p:cNvSpPr txBox="1"/>
          <p:nvPr/>
        </p:nvSpPr>
        <p:spPr>
          <a:xfrm>
            <a:off x="533400" y="3433113"/>
            <a:ext cx="4693022" cy="461665"/>
          </a:xfrm>
          <a:prstGeom prst="rect">
            <a:avLst/>
          </a:prstGeom>
          <a:noFill/>
        </p:spPr>
        <p:txBody>
          <a:bodyPr wrap="square">
            <a:spAutoFit/>
          </a:bodyPr>
          <a:lstStyle/>
          <a:p>
            <a:r>
              <a:rPr lang="en-US" sz="2400" dirty="0">
                <a:ln w="0"/>
                <a:effectLst>
                  <a:outerShdw blurRad="38100" dist="19050" dir="2700000" algn="tl" rotWithShape="0">
                    <a:schemeClr val="dk1">
                      <a:alpha val="40000"/>
                    </a:schemeClr>
                  </a:outerShdw>
                </a:effectLst>
              </a:rPr>
              <a:t>Lecture 08</a:t>
            </a:r>
            <a:endParaRPr lang="en-PK" sz="2400" dirty="0">
              <a:ln w="0"/>
              <a:effectLst>
                <a:outerShdw blurRad="38100" dist="19050" dir="2700000" algn="tl" rotWithShape="0">
                  <a:schemeClr val="dk1">
                    <a:alpha val="40000"/>
                  </a:schemeClr>
                </a:outerShdw>
              </a:effectLst>
            </a:endParaRPr>
          </a:p>
        </p:txBody>
      </p:sp>
      <p:sp>
        <p:nvSpPr>
          <p:cNvPr id="16" name="TextBox 15">
            <a:extLst>
              <a:ext uri="{FF2B5EF4-FFF2-40B4-BE49-F238E27FC236}">
                <a16:creationId xmlns:a16="http://schemas.microsoft.com/office/drawing/2014/main" id="{FCD06DA5-BB19-D3CB-16E7-C111420120C1}"/>
              </a:ext>
            </a:extLst>
          </p:cNvPr>
          <p:cNvSpPr txBox="1"/>
          <p:nvPr/>
        </p:nvSpPr>
        <p:spPr>
          <a:xfrm>
            <a:off x="533400" y="4030018"/>
            <a:ext cx="4693022" cy="461665"/>
          </a:xfrm>
          <a:prstGeom prst="rect">
            <a:avLst/>
          </a:prstGeom>
          <a:noFill/>
        </p:spPr>
        <p:txBody>
          <a:bodyPr wrap="square">
            <a:spAutoFit/>
          </a:bodyPr>
          <a:lstStyle/>
          <a:p>
            <a:r>
              <a:rPr lang="en-US" dirty="0">
                <a:ln w="0"/>
                <a:solidFill>
                  <a:schemeClr val="bg1"/>
                </a:solidFill>
                <a:effectLst>
                  <a:outerShdw blurRad="38100" dist="19050" dir="2700000" algn="tl" rotWithShape="0">
                    <a:schemeClr val="dk1">
                      <a:alpha val="40000"/>
                    </a:schemeClr>
                  </a:outerShdw>
                </a:effectLst>
              </a:rPr>
              <a:t>by</a:t>
            </a:r>
            <a:r>
              <a:rPr lang="en-US" sz="2400" dirty="0">
                <a:ln w="0"/>
                <a:solidFill>
                  <a:schemeClr val="bg1"/>
                </a:solidFill>
                <a:effectLst>
                  <a:outerShdw blurRad="38100" dist="19050" dir="2700000" algn="tl" rotWithShape="0">
                    <a:schemeClr val="dk1">
                      <a:alpha val="40000"/>
                    </a:schemeClr>
                  </a:outerShdw>
                </a:effectLst>
              </a:rPr>
              <a:t> </a:t>
            </a:r>
            <a:r>
              <a:rPr lang="en-US" sz="2400" b="1" dirty="0">
                <a:ln w="0"/>
                <a:solidFill>
                  <a:schemeClr val="bg1"/>
                </a:solidFill>
                <a:effectLst>
                  <a:outerShdw blurRad="38100" dist="19050" dir="2700000" algn="tl" rotWithShape="0">
                    <a:schemeClr val="dk1">
                      <a:alpha val="40000"/>
                    </a:schemeClr>
                  </a:outerShdw>
                </a:effectLst>
              </a:rPr>
              <a:t>Omar Bin </a:t>
            </a:r>
            <a:r>
              <a:rPr lang="en-US" sz="2400" b="1" dirty="0" err="1">
                <a:ln w="0"/>
                <a:solidFill>
                  <a:schemeClr val="bg1"/>
                </a:solidFill>
                <a:effectLst>
                  <a:outerShdw blurRad="38100" dist="19050" dir="2700000" algn="tl" rotWithShape="0">
                    <a:schemeClr val="dk1">
                      <a:alpha val="40000"/>
                    </a:schemeClr>
                  </a:outerShdw>
                </a:effectLst>
              </a:rPr>
              <a:t>Samin</a:t>
            </a:r>
            <a:endParaRPr lang="en-PK" sz="2400"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03131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Addressing Techniques</a:t>
            </a:r>
          </a:p>
        </p:txBody>
      </p:sp>
      <p:sp>
        <p:nvSpPr>
          <p:cNvPr id="3" name="Content Placeholder 2"/>
          <p:cNvSpPr>
            <a:spLocks noGrp="1"/>
          </p:cNvSpPr>
          <p:nvPr>
            <p:ph idx="1"/>
          </p:nvPr>
        </p:nvSpPr>
        <p:spPr/>
        <p:txBody>
          <a:bodyPr>
            <a:noAutofit/>
          </a:bodyPr>
          <a:lstStyle/>
          <a:p>
            <a:pPr algn="just"/>
            <a:r>
              <a:rPr lang="en-US" sz="2400" dirty="0"/>
              <a:t>The address field(s) in a typical instruction format is/ are relatively small</a:t>
            </a:r>
          </a:p>
          <a:p>
            <a:pPr algn="just"/>
            <a:endParaRPr lang="en-US" sz="2400" dirty="0"/>
          </a:p>
          <a:p>
            <a:pPr algn="just"/>
            <a:r>
              <a:rPr lang="en-US" sz="2400" dirty="0"/>
              <a:t>We would like to be able to reference a large range of locations in main memory</a:t>
            </a:r>
          </a:p>
          <a:p>
            <a:pPr algn="just"/>
            <a:endParaRPr lang="en-US" sz="2400" dirty="0"/>
          </a:p>
          <a:p>
            <a:pPr algn="just"/>
            <a:r>
              <a:rPr lang="en-US" sz="2400" dirty="0"/>
              <a:t>To achieve this objective, a variety of addressing techniques can be employed</a:t>
            </a:r>
          </a:p>
        </p:txBody>
      </p:sp>
    </p:spTree>
    <p:extLst>
      <p:ext uri="{BB962C8B-B14F-4D97-AF65-F5344CB8AC3E}">
        <p14:creationId xmlns:p14="http://schemas.microsoft.com/office/powerpoint/2010/main" val="3116825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10200"/>
          </a:xfrm>
        </p:spPr>
        <p:txBody>
          <a:bodyPr>
            <a:noAutofit/>
          </a:bodyPr>
          <a:lstStyle/>
          <a:p>
            <a:r>
              <a:rPr lang="en-US" dirty="0"/>
              <a:t>Most commonly used addressing techniques are:</a:t>
            </a:r>
          </a:p>
          <a:p>
            <a:pPr lvl="1" algn="just"/>
            <a:r>
              <a:rPr lang="en-US" sz="2400" b="1" dirty="0"/>
              <a:t>Immediate Addressing: </a:t>
            </a:r>
            <a:r>
              <a:rPr lang="en-US" sz="2400" dirty="0"/>
              <a:t>the instruction itself contains the data to be loaded into the destination</a:t>
            </a:r>
          </a:p>
          <a:p>
            <a:pPr marL="411480" lvl="1" indent="0" algn="ctr">
              <a:buNone/>
            </a:pPr>
            <a:r>
              <a:rPr lang="en-US" sz="2400" dirty="0" err="1"/>
              <a:t>mov</a:t>
            </a:r>
            <a:r>
              <a:rPr lang="en-US" sz="2400" dirty="0"/>
              <a:t> ax, 2</a:t>
            </a:r>
          </a:p>
          <a:p>
            <a:pPr lvl="1"/>
            <a:endParaRPr lang="en-US" sz="2400" dirty="0"/>
          </a:p>
          <a:p>
            <a:pPr lvl="1" algn="just"/>
            <a:r>
              <a:rPr lang="en-US" sz="2400" b="1" dirty="0"/>
              <a:t>Direct Addressing: </a:t>
            </a:r>
            <a:r>
              <a:rPr lang="en-US" sz="2400" dirty="0"/>
              <a:t>the address field specifies which memory or register contains the operand/ data</a:t>
            </a:r>
          </a:p>
          <a:p>
            <a:pPr marL="411480" lvl="1" indent="0" algn="ctr">
              <a:buNone/>
            </a:pPr>
            <a:r>
              <a:rPr lang="en-US" sz="2400" dirty="0" err="1"/>
              <a:t>mov</a:t>
            </a:r>
            <a:r>
              <a:rPr lang="en-US" sz="2400" dirty="0"/>
              <a:t> ax, [Tag1]</a:t>
            </a:r>
          </a:p>
          <a:p>
            <a:pPr marL="411480" lvl="1" indent="0" algn="just">
              <a:buNone/>
            </a:pPr>
            <a:endParaRPr lang="en-US" sz="2200" dirty="0"/>
          </a:p>
        </p:txBody>
      </p:sp>
    </p:spTree>
    <p:extLst>
      <p:ext uri="{BB962C8B-B14F-4D97-AF65-F5344CB8AC3E}">
        <p14:creationId xmlns:p14="http://schemas.microsoft.com/office/powerpoint/2010/main" val="899134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10200"/>
          </a:xfrm>
        </p:spPr>
        <p:txBody>
          <a:bodyPr>
            <a:noAutofit/>
          </a:bodyPr>
          <a:lstStyle/>
          <a:p>
            <a:pPr lvl="1" algn="just"/>
            <a:r>
              <a:rPr lang="en-US" sz="2200" b="1" dirty="0"/>
              <a:t>Indirect Addressing: </a:t>
            </a:r>
            <a:r>
              <a:rPr lang="en-US" sz="2000" dirty="0"/>
              <a:t>the address field specifies which memory or register contains the address of an operand/ data</a:t>
            </a:r>
          </a:p>
          <a:p>
            <a:pPr marL="411480" lvl="1" indent="0" algn="ctr">
              <a:buNone/>
            </a:pPr>
            <a:r>
              <a:rPr lang="en-US" sz="2000" dirty="0" err="1"/>
              <a:t>mov</a:t>
            </a:r>
            <a:r>
              <a:rPr lang="en-US" sz="2000" dirty="0"/>
              <a:t> dx, num1</a:t>
            </a:r>
          </a:p>
          <a:p>
            <a:pPr marL="411480" lvl="1" indent="0" algn="ctr">
              <a:buNone/>
            </a:pPr>
            <a:r>
              <a:rPr lang="en-US" sz="2000" dirty="0" err="1"/>
              <a:t>mov</a:t>
            </a:r>
            <a:r>
              <a:rPr lang="en-US" sz="2000" dirty="0"/>
              <a:t> ax, [dx]</a:t>
            </a:r>
          </a:p>
          <a:p>
            <a:pPr lvl="1"/>
            <a:endParaRPr lang="en-US" sz="2200" dirty="0"/>
          </a:p>
          <a:p>
            <a:pPr lvl="1" algn="just"/>
            <a:r>
              <a:rPr lang="en-US" sz="2200" b="1" dirty="0"/>
              <a:t>Indexed Addressing: </a:t>
            </a:r>
            <a:r>
              <a:rPr lang="en-US" sz="2000" dirty="0"/>
              <a:t>the address field consists of 2 parts: </a:t>
            </a:r>
          </a:p>
          <a:p>
            <a:pPr marL="1133856" lvl="2" indent="-457200" algn="just">
              <a:buFont typeface="+mj-lt"/>
              <a:buAutoNum type="arabicPeriod"/>
            </a:pPr>
            <a:r>
              <a:rPr lang="en-US" sz="1800" dirty="0"/>
              <a:t>Index Memory/ Register Contents</a:t>
            </a:r>
          </a:p>
          <a:p>
            <a:pPr marL="1133856" lvl="2" indent="-457200" algn="just">
              <a:buFont typeface="+mj-lt"/>
              <a:buAutoNum type="arabicPeriod"/>
            </a:pPr>
            <a:r>
              <a:rPr lang="en-US" sz="1800" dirty="0"/>
              <a:t>Constant</a:t>
            </a:r>
          </a:p>
          <a:p>
            <a:pPr marL="1133856" lvl="2" indent="-457200" algn="just">
              <a:buFont typeface="+mj-lt"/>
              <a:buAutoNum type="arabicPeriod"/>
            </a:pPr>
            <a:endParaRPr lang="en-US" sz="1800" dirty="0"/>
          </a:p>
          <a:p>
            <a:pPr marL="411480" lvl="1" indent="0" algn="just">
              <a:buNone/>
            </a:pPr>
            <a:r>
              <a:rPr lang="en-US" sz="2000" dirty="0"/>
              <a:t>The address field is the sum of index contents and a constant. It specifies which memory or register contains the operand</a:t>
            </a:r>
          </a:p>
          <a:p>
            <a:pPr marL="411480" lvl="1" indent="0" algn="ctr">
              <a:buNone/>
            </a:pPr>
            <a:r>
              <a:rPr lang="en-US" sz="2200" dirty="0" err="1"/>
              <a:t>mov</a:t>
            </a:r>
            <a:r>
              <a:rPr lang="en-US" sz="2200" dirty="0"/>
              <a:t> ax, [Tag1+bx]</a:t>
            </a:r>
          </a:p>
        </p:txBody>
      </p:sp>
    </p:spTree>
    <p:extLst>
      <p:ext uri="{BB962C8B-B14F-4D97-AF65-F5344CB8AC3E}">
        <p14:creationId xmlns:p14="http://schemas.microsoft.com/office/powerpoint/2010/main" val="3771930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Immediate Addressing</a:t>
            </a:r>
          </a:p>
        </p:txBody>
      </p:sp>
      <p:sp>
        <p:nvSpPr>
          <p:cNvPr id="3" name="Content Placeholder 2"/>
          <p:cNvSpPr>
            <a:spLocks noGrp="1"/>
          </p:cNvSpPr>
          <p:nvPr>
            <p:ph idx="1"/>
          </p:nvPr>
        </p:nvSpPr>
        <p:spPr/>
        <p:txBody>
          <a:bodyPr/>
          <a:lstStyle/>
          <a:p>
            <a:pPr algn="just"/>
            <a:r>
              <a:rPr lang="en-US" dirty="0"/>
              <a:t>Consider the following piece of code:</a:t>
            </a:r>
          </a:p>
          <a:p>
            <a:pPr marL="411480" lvl="1" indent="0" algn="just">
              <a:buNone/>
            </a:pPr>
            <a:r>
              <a:rPr lang="en-US" sz="2400" dirty="0"/>
              <a:t>[org 0x0100]</a:t>
            </a:r>
          </a:p>
          <a:p>
            <a:pPr marL="411480" lvl="1" indent="0" algn="just">
              <a:buNone/>
            </a:pPr>
            <a:r>
              <a:rPr lang="en-US" sz="2400" dirty="0" err="1"/>
              <a:t>xor</a:t>
            </a:r>
            <a:r>
              <a:rPr lang="en-US" sz="2400" dirty="0"/>
              <a:t> </a:t>
            </a:r>
            <a:r>
              <a:rPr lang="en-US" sz="2400" dirty="0" err="1"/>
              <a:t>ax,ax</a:t>
            </a:r>
            <a:endParaRPr lang="en-US" sz="2400" dirty="0"/>
          </a:p>
          <a:p>
            <a:pPr marL="411480" lvl="1" indent="0" algn="just">
              <a:buNone/>
            </a:pPr>
            <a:r>
              <a:rPr lang="en-US" sz="2400" dirty="0" err="1"/>
              <a:t>xor</a:t>
            </a:r>
            <a:r>
              <a:rPr lang="en-US" sz="2400" dirty="0"/>
              <a:t> </a:t>
            </a:r>
            <a:r>
              <a:rPr lang="en-US" sz="2400" dirty="0" err="1"/>
              <a:t>bx,bx</a:t>
            </a:r>
            <a:endParaRPr lang="en-US" sz="2400" dirty="0"/>
          </a:p>
          <a:p>
            <a:pPr marL="402336" lvl="1" indent="0" algn="just">
              <a:buNone/>
            </a:pPr>
            <a:r>
              <a:rPr lang="en-US" sz="2400" dirty="0" err="1"/>
              <a:t>mov</a:t>
            </a:r>
            <a:r>
              <a:rPr lang="en-US" sz="2400" dirty="0"/>
              <a:t> ax,2</a:t>
            </a:r>
          </a:p>
          <a:p>
            <a:pPr marL="402336" lvl="1" indent="0" algn="just">
              <a:buNone/>
            </a:pPr>
            <a:r>
              <a:rPr lang="en-US" sz="2400" dirty="0" err="1"/>
              <a:t>mov</a:t>
            </a:r>
            <a:r>
              <a:rPr lang="en-US" sz="2400" dirty="0"/>
              <a:t> bx,4</a:t>
            </a:r>
          </a:p>
          <a:p>
            <a:pPr marL="402336" lvl="1" indent="0" algn="just">
              <a:buNone/>
            </a:pPr>
            <a:r>
              <a:rPr lang="en-US" sz="2400" dirty="0"/>
              <a:t>add </a:t>
            </a:r>
            <a:r>
              <a:rPr lang="en-US" sz="2400" dirty="0" err="1"/>
              <a:t>ax,bx</a:t>
            </a:r>
            <a:endParaRPr lang="en-US" sz="2400" dirty="0"/>
          </a:p>
          <a:p>
            <a:pPr marL="402336" lvl="1" indent="0" algn="just">
              <a:buNone/>
            </a:pPr>
            <a:endParaRPr lang="en-US" sz="2400" dirty="0"/>
          </a:p>
          <a:p>
            <a:pPr marL="402336" lvl="1" indent="0" algn="just">
              <a:buNone/>
            </a:pPr>
            <a:r>
              <a:rPr lang="en-US" sz="2400" dirty="0" err="1"/>
              <a:t>mov</a:t>
            </a:r>
            <a:r>
              <a:rPr lang="en-US" sz="2400" dirty="0"/>
              <a:t> ax,0x4c00 	; exit</a:t>
            </a:r>
          </a:p>
          <a:p>
            <a:pPr marL="402336" lvl="1" indent="0" algn="just">
              <a:buNone/>
            </a:pPr>
            <a:r>
              <a:rPr lang="en-US" sz="2400" dirty="0" err="1"/>
              <a:t>int</a:t>
            </a:r>
            <a:r>
              <a:rPr lang="en-US" sz="2400" dirty="0"/>
              <a:t> 0x21</a:t>
            </a:r>
          </a:p>
        </p:txBody>
      </p:sp>
      <p:sp>
        <p:nvSpPr>
          <p:cNvPr id="4" name="Right Brace 3"/>
          <p:cNvSpPr/>
          <p:nvPr/>
        </p:nvSpPr>
        <p:spPr>
          <a:xfrm>
            <a:off x="2248819" y="4114800"/>
            <a:ext cx="304800" cy="533400"/>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2590800" y="4196834"/>
            <a:ext cx="2507418" cy="369332"/>
          </a:xfrm>
          <a:prstGeom prst="rect">
            <a:avLst/>
          </a:prstGeom>
          <a:noFill/>
        </p:spPr>
        <p:txBody>
          <a:bodyPr wrap="none" rtlCol="0">
            <a:spAutoFit/>
          </a:bodyPr>
          <a:lstStyle/>
          <a:p>
            <a:r>
              <a:rPr lang="en-US" dirty="0">
                <a:solidFill>
                  <a:srgbClr val="FF0000"/>
                </a:solidFill>
              </a:rPr>
              <a:t>Immediate Addressing</a:t>
            </a:r>
          </a:p>
        </p:txBody>
      </p:sp>
    </p:spTree>
    <p:extLst>
      <p:ext uri="{BB962C8B-B14F-4D97-AF65-F5344CB8AC3E}">
        <p14:creationId xmlns:p14="http://schemas.microsoft.com/office/powerpoint/2010/main" val="4152107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Direct Addressing</a:t>
            </a:r>
          </a:p>
        </p:txBody>
      </p:sp>
      <p:sp>
        <p:nvSpPr>
          <p:cNvPr id="3" name="Content Placeholder 2"/>
          <p:cNvSpPr>
            <a:spLocks noGrp="1"/>
          </p:cNvSpPr>
          <p:nvPr>
            <p:ph idx="1"/>
          </p:nvPr>
        </p:nvSpPr>
        <p:spPr/>
        <p:txBody>
          <a:bodyPr>
            <a:normAutofit fontScale="92500" lnSpcReduction="10000"/>
          </a:bodyPr>
          <a:lstStyle/>
          <a:p>
            <a:pPr algn="just"/>
            <a:r>
              <a:rPr lang="en-US" dirty="0"/>
              <a:t>Consider the following piece of code:</a:t>
            </a:r>
          </a:p>
          <a:p>
            <a:pPr marL="411480" lvl="1" indent="0" algn="just">
              <a:buNone/>
            </a:pPr>
            <a:r>
              <a:rPr lang="en-US" sz="2400" dirty="0"/>
              <a:t>[org 0x0100]</a:t>
            </a:r>
          </a:p>
          <a:p>
            <a:pPr marL="411480" lvl="1" indent="0" algn="just">
              <a:buNone/>
            </a:pPr>
            <a:r>
              <a:rPr lang="en-US" sz="2400" dirty="0" err="1"/>
              <a:t>xor</a:t>
            </a:r>
            <a:r>
              <a:rPr lang="en-US" sz="2400" dirty="0"/>
              <a:t> </a:t>
            </a:r>
            <a:r>
              <a:rPr lang="en-US" sz="2400" dirty="0" err="1"/>
              <a:t>ax,ax</a:t>
            </a:r>
            <a:endParaRPr lang="en-US" sz="2400" dirty="0"/>
          </a:p>
          <a:p>
            <a:pPr marL="411480" lvl="1" indent="0" algn="just">
              <a:buNone/>
            </a:pPr>
            <a:r>
              <a:rPr lang="en-US" sz="2400" dirty="0" err="1"/>
              <a:t>xor</a:t>
            </a:r>
            <a:r>
              <a:rPr lang="en-US" sz="2400" dirty="0"/>
              <a:t> </a:t>
            </a:r>
            <a:r>
              <a:rPr lang="en-US" sz="2400" dirty="0" err="1"/>
              <a:t>bx,bx</a:t>
            </a:r>
            <a:endParaRPr lang="en-US" sz="2400" dirty="0"/>
          </a:p>
          <a:p>
            <a:pPr marL="402336" lvl="1" indent="0" algn="just">
              <a:buNone/>
            </a:pPr>
            <a:r>
              <a:rPr lang="en-US" sz="2400" dirty="0" err="1"/>
              <a:t>mov</a:t>
            </a:r>
            <a:r>
              <a:rPr lang="en-US" sz="2400" dirty="0"/>
              <a:t> ax,[Tag1]</a:t>
            </a:r>
          </a:p>
          <a:p>
            <a:pPr marL="402336" lvl="1" indent="0" algn="just">
              <a:buNone/>
            </a:pPr>
            <a:r>
              <a:rPr lang="en-US" sz="2400" dirty="0" err="1"/>
              <a:t>mov</a:t>
            </a:r>
            <a:r>
              <a:rPr lang="en-US" sz="2400" dirty="0"/>
              <a:t> bx,4</a:t>
            </a:r>
          </a:p>
          <a:p>
            <a:pPr marL="402336" lvl="1" indent="0" algn="just">
              <a:buNone/>
            </a:pPr>
            <a:r>
              <a:rPr lang="en-US" sz="2400" dirty="0"/>
              <a:t>add </a:t>
            </a:r>
            <a:r>
              <a:rPr lang="en-US" sz="2400" dirty="0" err="1"/>
              <a:t>ax,bx</a:t>
            </a:r>
            <a:endParaRPr lang="en-US" sz="2400" dirty="0"/>
          </a:p>
          <a:p>
            <a:pPr marL="402336" lvl="1" indent="0" algn="just">
              <a:buNone/>
            </a:pPr>
            <a:endParaRPr lang="en-US" sz="2400" dirty="0"/>
          </a:p>
          <a:p>
            <a:pPr marL="402336" lvl="1" indent="0" algn="just">
              <a:buNone/>
            </a:pPr>
            <a:r>
              <a:rPr lang="en-US" sz="2400" dirty="0" err="1"/>
              <a:t>mov</a:t>
            </a:r>
            <a:r>
              <a:rPr lang="en-US" sz="2400" dirty="0"/>
              <a:t> ax,0x4c00 	; exit</a:t>
            </a:r>
          </a:p>
          <a:p>
            <a:pPr marL="402336" lvl="1" indent="0" algn="just">
              <a:buNone/>
            </a:pPr>
            <a:r>
              <a:rPr lang="en-US" sz="2400" dirty="0" err="1"/>
              <a:t>int</a:t>
            </a:r>
            <a:r>
              <a:rPr lang="en-US" sz="2400" dirty="0"/>
              <a:t> 0x21		</a:t>
            </a:r>
          </a:p>
          <a:p>
            <a:pPr marL="402336" lvl="1" indent="0" algn="just">
              <a:buNone/>
            </a:pPr>
            <a:endParaRPr lang="en-US" sz="2400" dirty="0"/>
          </a:p>
          <a:p>
            <a:pPr marL="402336" lvl="1" indent="0" algn="just">
              <a:buNone/>
            </a:pPr>
            <a:r>
              <a:rPr lang="en-US" sz="2400" dirty="0"/>
              <a:t>Tag1: </a:t>
            </a:r>
            <a:r>
              <a:rPr lang="en-US" sz="2400" dirty="0" err="1"/>
              <a:t>dw</a:t>
            </a:r>
            <a:r>
              <a:rPr lang="en-US" sz="2400" dirty="0"/>
              <a:t> 2, 1	 ;Tag1 address = 111</a:t>
            </a:r>
          </a:p>
          <a:p>
            <a:endParaRPr lang="en-US" dirty="0"/>
          </a:p>
        </p:txBody>
      </p:sp>
      <p:sp>
        <p:nvSpPr>
          <p:cNvPr id="4" name="Right Brace 3"/>
          <p:cNvSpPr/>
          <p:nvPr/>
        </p:nvSpPr>
        <p:spPr>
          <a:xfrm>
            <a:off x="2743200" y="3581400"/>
            <a:ext cx="304800" cy="533400"/>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3085181" y="3663434"/>
            <a:ext cx="2020105" cy="369332"/>
          </a:xfrm>
          <a:prstGeom prst="rect">
            <a:avLst/>
          </a:prstGeom>
          <a:noFill/>
        </p:spPr>
        <p:txBody>
          <a:bodyPr wrap="none" rtlCol="0">
            <a:spAutoFit/>
          </a:bodyPr>
          <a:lstStyle/>
          <a:p>
            <a:r>
              <a:rPr lang="en-US" dirty="0">
                <a:solidFill>
                  <a:srgbClr val="FF0000"/>
                </a:solidFill>
              </a:rPr>
              <a:t>Direct Addressing</a:t>
            </a:r>
          </a:p>
        </p:txBody>
      </p:sp>
    </p:spTree>
    <p:extLst>
      <p:ext uri="{BB962C8B-B14F-4D97-AF65-F5344CB8AC3E}">
        <p14:creationId xmlns:p14="http://schemas.microsoft.com/office/powerpoint/2010/main" val="3392000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Indirect Addressing</a:t>
            </a:r>
          </a:p>
        </p:txBody>
      </p:sp>
      <p:sp>
        <p:nvSpPr>
          <p:cNvPr id="3" name="Content Placeholder 2"/>
          <p:cNvSpPr>
            <a:spLocks noGrp="1"/>
          </p:cNvSpPr>
          <p:nvPr>
            <p:ph idx="1"/>
          </p:nvPr>
        </p:nvSpPr>
        <p:spPr/>
        <p:txBody>
          <a:bodyPr>
            <a:normAutofit fontScale="92500" lnSpcReduction="20000"/>
          </a:bodyPr>
          <a:lstStyle/>
          <a:p>
            <a:pPr algn="just"/>
            <a:r>
              <a:rPr lang="en-US" dirty="0"/>
              <a:t>Consider the following piece of code:</a:t>
            </a:r>
          </a:p>
          <a:p>
            <a:pPr marL="411480" lvl="1" indent="0" algn="just">
              <a:buNone/>
            </a:pPr>
            <a:r>
              <a:rPr lang="en-US" sz="2400" dirty="0"/>
              <a:t>[org 0x0100]</a:t>
            </a:r>
          </a:p>
          <a:p>
            <a:pPr marL="411480" lvl="1" indent="0" algn="just">
              <a:buNone/>
            </a:pPr>
            <a:r>
              <a:rPr lang="en-US" sz="2400" dirty="0" err="1"/>
              <a:t>xor</a:t>
            </a:r>
            <a:r>
              <a:rPr lang="en-US" sz="2400" dirty="0"/>
              <a:t> </a:t>
            </a:r>
            <a:r>
              <a:rPr lang="en-US" sz="2400" dirty="0" err="1"/>
              <a:t>ax,ax</a:t>
            </a:r>
            <a:endParaRPr lang="en-US" sz="2400" dirty="0"/>
          </a:p>
          <a:p>
            <a:pPr marL="411480" lvl="1" indent="0" algn="just">
              <a:buNone/>
            </a:pPr>
            <a:r>
              <a:rPr lang="en-US" sz="2400" dirty="0" err="1"/>
              <a:t>xor</a:t>
            </a:r>
            <a:r>
              <a:rPr lang="en-US" sz="2400" dirty="0"/>
              <a:t> </a:t>
            </a:r>
            <a:r>
              <a:rPr lang="en-US" sz="2400" dirty="0" err="1"/>
              <a:t>bx,bx</a:t>
            </a:r>
            <a:endParaRPr lang="en-US" sz="2400" dirty="0"/>
          </a:p>
          <a:p>
            <a:pPr marL="402336" lvl="1" indent="0" algn="just">
              <a:buNone/>
            </a:pPr>
            <a:r>
              <a:rPr lang="en-US" sz="2400" dirty="0" err="1"/>
              <a:t>mov</a:t>
            </a:r>
            <a:r>
              <a:rPr lang="en-US" sz="2400" dirty="0"/>
              <a:t> bx,Tag1</a:t>
            </a:r>
          </a:p>
          <a:p>
            <a:pPr marL="402336" lvl="1" indent="0" algn="just">
              <a:buNone/>
            </a:pPr>
            <a:r>
              <a:rPr lang="en-US" sz="2400" dirty="0" err="1"/>
              <a:t>mov</a:t>
            </a:r>
            <a:r>
              <a:rPr lang="en-US" sz="2400" dirty="0"/>
              <a:t> ax,[</a:t>
            </a:r>
            <a:r>
              <a:rPr lang="en-US" sz="2400" dirty="0" err="1"/>
              <a:t>bx</a:t>
            </a:r>
            <a:r>
              <a:rPr lang="en-US" sz="2400" dirty="0"/>
              <a:t>]</a:t>
            </a:r>
          </a:p>
          <a:p>
            <a:pPr marL="402336" lvl="1" indent="0" algn="just">
              <a:buNone/>
            </a:pPr>
            <a:r>
              <a:rPr lang="en-US" sz="2400" dirty="0" err="1"/>
              <a:t>mov</a:t>
            </a:r>
            <a:r>
              <a:rPr lang="en-US" sz="2400" dirty="0"/>
              <a:t> dx,4</a:t>
            </a:r>
          </a:p>
          <a:p>
            <a:pPr marL="402336" lvl="1" indent="0" algn="just">
              <a:buNone/>
            </a:pPr>
            <a:r>
              <a:rPr lang="en-US" sz="2400" dirty="0"/>
              <a:t>add </a:t>
            </a:r>
            <a:r>
              <a:rPr lang="en-US" sz="2400" dirty="0" err="1"/>
              <a:t>ax,dx</a:t>
            </a:r>
            <a:endParaRPr lang="en-US" sz="2400" dirty="0"/>
          </a:p>
          <a:p>
            <a:pPr marL="402336" lvl="1" indent="0" algn="just">
              <a:buNone/>
            </a:pPr>
            <a:endParaRPr lang="en-US" sz="2400" dirty="0"/>
          </a:p>
          <a:p>
            <a:pPr marL="402336" lvl="1" indent="0" algn="just">
              <a:buNone/>
            </a:pPr>
            <a:r>
              <a:rPr lang="en-US" sz="2400" dirty="0" err="1"/>
              <a:t>mov</a:t>
            </a:r>
            <a:r>
              <a:rPr lang="en-US" sz="2400" dirty="0"/>
              <a:t> ax,0x4c00 	; exit</a:t>
            </a:r>
          </a:p>
          <a:p>
            <a:pPr marL="402336" lvl="1" indent="0" algn="just">
              <a:buNone/>
            </a:pPr>
            <a:r>
              <a:rPr lang="en-US" sz="2400" dirty="0" err="1"/>
              <a:t>int</a:t>
            </a:r>
            <a:r>
              <a:rPr lang="en-US" sz="2400" dirty="0"/>
              <a:t> 0x21		</a:t>
            </a:r>
          </a:p>
          <a:p>
            <a:pPr marL="402336" lvl="1" indent="0" algn="just">
              <a:buNone/>
            </a:pPr>
            <a:endParaRPr lang="en-US" sz="2400" dirty="0"/>
          </a:p>
          <a:p>
            <a:pPr marL="402336" lvl="1" indent="0" algn="just">
              <a:buNone/>
            </a:pPr>
            <a:r>
              <a:rPr lang="en-US" sz="2400" dirty="0"/>
              <a:t>Tag1: </a:t>
            </a:r>
            <a:r>
              <a:rPr lang="en-US" sz="2400" dirty="0" err="1"/>
              <a:t>dw</a:t>
            </a:r>
            <a:r>
              <a:rPr lang="en-US" sz="2400" dirty="0"/>
              <a:t> 2, 1	</a:t>
            </a:r>
            <a:r>
              <a:rPr lang="en-US" sz="2800" dirty="0"/>
              <a:t> </a:t>
            </a:r>
            <a:r>
              <a:rPr lang="en-US" sz="2400" dirty="0"/>
              <a:t>;Tag1 address = 113</a:t>
            </a:r>
          </a:p>
        </p:txBody>
      </p:sp>
      <p:sp>
        <p:nvSpPr>
          <p:cNvPr id="4" name="Right Brace 3"/>
          <p:cNvSpPr/>
          <p:nvPr/>
        </p:nvSpPr>
        <p:spPr>
          <a:xfrm>
            <a:off x="2514600" y="3581400"/>
            <a:ext cx="304800" cy="533400"/>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2856581" y="3663434"/>
            <a:ext cx="2206053" cy="369332"/>
          </a:xfrm>
          <a:prstGeom prst="rect">
            <a:avLst/>
          </a:prstGeom>
          <a:noFill/>
        </p:spPr>
        <p:txBody>
          <a:bodyPr wrap="none" rtlCol="0">
            <a:spAutoFit/>
          </a:bodyPr>
          <a:lstStyle/>
          <a:p>
            <a:r>
              <a:rPr lang="en-US" dirty="0">
                <a:solidFill>
                  <a:srgbClr val="FF0000"/>
                </a:solidFill>
              </a:rPr>
              <a:t>Indirect Addressing</a:t>
            </a:r>
          </a:p>
        </p:txBody>
      </p:sp>
    </p:spTree>
    <p:extLst>
      <p:ext uri="{BB962C8B-B14F-4D97-AF65-F5344CB8AC3E}">
        <p14:creationId xmlns:p14="http://schemas.microsoft.com/office/powerpoint/2010/main" val="3322576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Indexed Addressing</a:t>
            </a:r>
          </a:p>
        </p:txBody>
      </p:sp>
      <p:sp>
        <p:nvSpPr>
          <p:cNvPr id="3" name="Content Placeholder 2"/>
          <p:cNvSpPr>
            <a:spLocks noGrp="1"/>
          </p:cNvSpPr>
          <p:nvPr>
            <p:ph idx="1"/>
          </p:nvPr>
        </p:nvSpPr>
        <p:spPr/>
        <p:txBody>
          <a:bodyPr>
            <a:normAutofit fontScale="92500" lnSpcReduction="20000"/>
          </a:bodyPr>
          <a:lstStyle/>
          <a:p>
            <a:pPr algn="just"/>
            <a:r>
              <a:rPr lang="en-US" dirty="0"/>
              <a:t>Consider the following piece of code:</a:t>
            </a:r>
          </a:p>
          <a:p>
            <a:pPr marL="411480" lvl="1" indent="0" algn="just">
              <a:buNone/>
            </a:pPr>
            <a:r>
              <a:rPr lang="en-US" sz="2400" dirty="0"/>
              <a:t>[org 0x0100]</a:t>
            </a:r>
          </a:p>
          <a:p>
            <a:pPr marL="411480" lvl="1" indent="0" algn="just">
              <a:buNone/>
            </a:pPr>
            <a:r>
              <a:rPr lang="en-US" sz="2400" dirty="0" err="1"/>
              <a:t>xor</a:t>
            </a:r>
            <a:r>
              <a:rPr lang="en-US" sz="2400" dirty="0"/>
              <a:t> </a:t>
            </a:r>
            <a:r>
              <a:rPr lang="en-US" sz="2400" dirty="0" err="1"/>
              <a:t>ax,ax</a:t>
            </a:r>
            <a:endParaRPr lang="en-US" sz="2400" dirty="0"/>
          </a:p>
          <a:p>
            <a:pPr marL="411480" lvl="1" indent="0" algn="just">
              <a:buNone/>
            </a:pPr>
            <a:r>
              <a:rPr lang="en-US" sz="2400" dirty="0" err="1"/>
              <a:t>xor</a:t>
            </a:r>
            <a:r>
              <a:rPr lang="en-US" sz="2400" dirty="0"/>
              <a:t> </a:t>
            </a:r>
            <a:r>
              <a:rPr lang="en-US" sz="2400" dirty="0" err="1"/>
              <a:t>bx,bx</a:t>
            </a:r>
            <a:endParaRPr lang="en-US" sz="2400" dirty="0"/>
          </a:p>
          <a:p>
            <a:pPr marL="411480" lvl="1" indent="0" algn="just">
              <a:buNone/>
            </a:pPr>
            <a:r>
              <a:rPr lang="en-US" sz="2400" dirty="0" err="1"/>
              <a:t>mov</a:t>
            </a:r>
            <a:r>
              <a:rPr lang="en-US" sz="2400" dirty="0"/>
              <a:t> bx,0</a:t>
            </a:r>
          </a:p>
          <a:p>
            <a:pPr marL="402336" lvl="1" indent="0" algn="just">
              <a:buNone/>
            </a:pPr>
            <a:r>
              <a:rPr lang="en-US" sz="2400" dirty="0" err="1"/>
              <a:t>mov</a:t>
            </a:r>
            <a:r>
              <a:rPr lang="en-US" sz="2400" dirty="0"/>
              <a:t> ax,[Tag1+bx]</a:t>
            </a:r>
          </a:p>
          <a:p>
            <a:pPr marL="402336" lvl="1" indent="0" algn="just">
              <a:buNone/>
            </a:pPr>
            <a:r>
              <a:rPr lang="en-US" sz="2400" dirty="0" err="1"/>
              <a:t>mov</a:t>
            </a:r>
            <a:r>
              <a:rPr lang="en-US" sz="2400" dirty="0"/>
              <a:t> dx,4</a:t>
            </a:r>
          </a:p>
          <a:p>
            <a:pPr marL="402336" lvl="1" indent="0" algn="just">
              <a:buNone/>
            </a:pPr>
            <a:r>
              <a:rPr lang="en-US" sz="2400" dirty="0"/>
              <a:t>add </a:t>
            </a:r>
            <a:r>
              <a:rPr lang="en-US" sz="2400" dirty="0" err="1"/>
              <a:t>ax,dx</a:t>
            </a:r>
            <a:endParaRPr lang="en-US" sz="2400" dirty="0"/>
          </a:p>
          <a:p>
            <a:pPr marL="402336" lvl="1" indent="0" algn="just">
              <a:buNone/>
            </a:pPr>
            <a:endParaRPr lang="en-US" sz="2400" dirty="0"/>
          </a:p>
          <a:p>
            <a:pPr marL="402336" lvl="1" indent="0" algn="just">
              <a:buNone/>
            </a:pPr>
            <a:r>
              <a:rPr lang="en-US" sz="2400" dirty="0" err="1"/>
              <a:t>mov</a:t>
            </a:r>
            <a:r>
              <a:rPr lang="en-US" sz="2400" dirty="0"/>
              <a:t> ax,0x4c00 	; exit</a:t>
            </a:r>
          </a:p>
          <a:p>
            <a:pPr marL="402336" lvl="1" indent="0" algn="just">
              <a:buNone/>
            </a:pPr>
            <a:r>
              <a:rPr lang="en-US" sz="2400" dirty="0" err="1"/>
              <a:t>int</a:t>
            </a:r>
            <a:r>
              <a:rPr lang="en-US" sz="2400" dirty="0"/>
              <a:t> 0x21		</a:t>
            </a:r>
          </a:p>
          <a:p>
            <a:pPr marL="402336" lvl="1" indent="0" algn="just">
              <a:buNone/>
            </a:pPr>
            <a:endParaRPr lang="en-US" sz="2400" dirty="0"/>
          </a:p>
          <a:p>
            <a:pPr marL="402336" lvl="1" indent="0" algn="just">
              <a:buNone/>
            </a:pPr>
            <a:r>
              <a:rPr lang="en-US" sz="2400" dirty="0"/>
              <a:t>Tag1: </a:t>
            </a:r>
            <a:r>
              <a:rPr lang="en-US" sz="2400" dirty="0" err="1"/>
              <a:t>dw</a:t>
            </a:r>
            <a:r>
              <a:rPr lang="en-US" sz="2400" dirty="0"/>
              <a:t> 2, 1	;Tag1 address = 115</a:t>
            </a:r>
            <a:endParaRPr lang="en-US" dirty="0"/>
          </a:p>
          <a:p>
            <a:pPr marL="109728" indent="0">
              <a:buNone/>
            </a:pPr>
            <a:endParaRPr lang="en-US" dirty="0"/>
          </a:p>
        </p:txBody>
      </p:sp>
      <p:sp>
        <p:nvSpPr>
          <p:cNvPr id="4" name="Right Brace 3"/>
          <p:cNvSpPr/>
          <p:nvPr/>
        </p:nvSpPr>
        <p:spPr>
          <a:xfrm>
            <a:off x="3150936" y="3733800"/>
            <a:ext cx="304800" cy="533400"/>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3492917" y="3815834"/>
            <a:ext cx="2222083" cy="369332"/>
          </a:xfrm>
          <a:prstGeom prst="rect">
            <a:avLst/>
          </a:prstGeom>
          <a:noFill/>
        </p:spPr>
        <p:txBody>
          <a:bodyPr wrap="none" rtlCol="0">
            <a:spAutoFit/>
          </a:bodyPr>
          <a:lstStyle/>
          <a:p>
            <a:r>
              <a:rPr lang="en-US" dirty="0">
                <a:solidFill>
                  <a:srgbClr val="FF0000"/>
                </a:solidFill>
              </a:rPr>
              <a:t>Indexed Addressing</a:t>
            </a:r>
          </a:p>
        </p:txBody>
      </p:sp>
    </p:spTree>
    <p:extLst>
      <p:ext uri="{BB962C8B-B14F-4D97-AF65-F5344CB8AC3E}">
        <p14:creationId xmlns:p14="http://schemas.microsoft.com/office/powerpoint/2010/main" val="3296309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EE99F2-39EB-5DFE-693B-5D8B2BA87D8F}"/>
              </a:ext>
            </a:extLst>
          </p:cNvPr>
          <p:cNvSpPr>
            <a:spLocks noGrp="1"/>
          </p:cNvSpPr>
          <p:nvPr>
            <p:ph idx="1"/>
          </p:nvPr>
        </p:nvSpPr>
        <p:spPr>
          <a:xfrm>
            <a:off x="457200" y="2905506"/>
            <a:ext cx="8229600" cy="1046988"/>
          </a:xfrm>
        </p:spPr>
        <p:txBody>
          <a:bodyPr>
            <a:normAutofit/>
          </a:bodyPr>
          <a:lstStyle/>
          <a:p>
            <a:pPr marL="109728" indent="0" algn="ctr">
              <a:buNone/>
            </a:pPr>
            <a:r>
              <a:rPr lang="en-PK" sz="3200" b="1" dirty="0"/>
              <a:t>Video lecture can be accessed at</a:t>
            </a:r>
          </a:p>
          <a:p>
            <a:pPr marL="109728" indent="0" algn="ctr">
              <a:buNone/>
            </a:pPr>
            <a:r>
              <a:rPr lang="en-GB" sz="2400" dirty="0">
                <a:hlinkClick r:id="rId2"/>
              </a:rPr>
              <a:t>https://www.youtube.com/watch?v=SSpVAEcS-bs</a:t>
            </a:r>
            <a:endParaRPr lang="en-GB" sz="2400" dirty="0"/>
          </a:p>
          <a:p>
            <a:pPr marL="109728" indent="0" algn="ctr">
              <a:buNone/>
            </a:pPr>
            <a:endParaRPr lang="en-GB" sz="2400" dirty="0"/>
          </a:p>
        </p:txBody>
      </p:sp>
    </p:spTree>
    <p:extLst>
      <p:ext uri="{BB962C8B-B14F-4D97-AF65-F5344CB8AC3E}">
        <p14:creationId xmlns:p14="http://schemas.microsoft.com/office/powerpoint/2010/main" val="2197985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7F0E0-EBA9-BEF3-6151-9AAE572B1D8A}"/>
              </a:ext>
            </a:extLst>
          </p:cNvPr>
          <p:cNvSpPr>
            <a:spLocks noGrp="1"/>
          </p:cNvSpPr>
          <p:nvPr>
            <p:ph type="title"/>
          </p:nvPr>
        </p:nvSpPr>
        <p:spPr/>
        <p:txBody>
          <a:bodyPr/>
          <a:lstStyle/>
          <a:p>
            <a:pPr algn="ctr"/>
            <a:r>
              <a:rPr lang="en-PK" dirty="0"/>
              <a:t>Today’s Discussion</a:t>
            </a:r>
          </a:p>
        </p:txBody>
      </p:sp>
      <p:sp>
        <p:nvSpPr>
          <p:cNvPr id="3" name="Content Placeholder 2">
            <a:extLst>
              <a:ext uri="{FF2B5EF4-FFF2-40B4-BE49-F238E27FC236}">
                <a16:creationId xmlns:a16="http://schemas.microsoft.com/office/drawing/2014/main" id="{0705DC44-D711-2EB3-4184-6BF548FC29ED}"/>
              </a:ext>
            </a:extLst>
          </p:cNvPr>
          <p:cNvSpPr>
            <a:spLocks noGrp="1"/>
          </p:cNvSpPr>
          <p:nvPr>
            <p:ph idx="1"/>
          </p:nvPr>
        </p:nvSpPr>
        <p:spPr/>
        <p:txBody>
          <a:bodyPr/>
          <a:lstStyle/>
          <a:p>
            <a:pPr algn="just"/>
            <a:r>
              <a:rPr lang="en-GB" dirty="0"/>
              <a:t>What is </a:t>
            </a:r>
            <a:r>
              <a:rPr lang="en-GB" dirty="0" err="1"/>
              <a:t>db</a:t>
            </a:r>
            <a:r>
              <a:rPr lang="en-GB" dirty="0"/>
              <a:t> issue?</a:t>
            </a:r>
          </a:p>
          <a:p>
            <a:pPr algn="just"/>
            <a:r>
              <a:rPr lang="en-GB" dirty="0"/>
              <a:t>Addressing techniques</a:t>
            </a:r>
          </a:p>
          <a:p>
            <a:pPr marL="109728" indent="0" algn="just">
              <a:buNone/>
            </a:pPr>
            <a:endParaRPr lang="en-GB" dirty="0"/>
          </a:p>
        </p:txBody>
      </p:sp>
    </p:spTree>
    <p:extLst>
      <p:ext uri="{BB962C8B-B14F-4D97-AF65-F5344CB8AC3E}">
        <p14:creationId xmlns:p14="http://schemas.microsoft.com/office/powerpoint/2010/main" val="2728578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A6EFF-9E9B-EC5A-865B-23F61BA39E38}"/>
              </a:ext>
            </a:extLst>
          </p:cNvPr>
          <p:cNvSpPr>
            <a:spLocks noGrp="1"/>
          </p:cNvSpPr>
          <p:nvPr>
            <p:ph type="title"/>
          </p:nvPr>
        </p:nvSpPr>
        <p:spPr/>
        <p:txBody>
          <a:bodyPr/>
          <a:lstStyle/>
          <a:p>
            <a:pPr algn="ctr"/>
            <a:r>
              <a:rPr lang="en-GB" dirty="0" err="1"/>
              <a:t>db</a:t>
            </a:r>
            <a:r>
              <a:rPr lang="en-GB" dirty="0"/>
              <a:t> Issue</a:t>
            </a:r>
            <a:endParaRPr lang="x-none" dirty="0"/>
          </a:p>
        </p:txBody>
      </p:sp>
      <p:sp>
        <p:nvSpPr>
          <p:cNvPr id="3" name="Content Placeholder 2">
            <a:extLst>
              <a:ext uri="{FF2B5EF4-FFF2-40B4-BE49-F238E27FC236}">
                <a16:creationId xmlns:a16="http://schemas.microsoft.com/office/drawing/2014/main" id="{7D85876C-B4B8-3024-7940-29ADFF1F8C7D}"/>
              </a:ext>
            </a:extLst>
          </p:cNvPr>
          <p:cNvSpPr>
            <a:spLocks noGrp="1"/>
          </p:cNvSpPr>
          <p:nvPr>
            <p:ph idx="1"/>
          </p:nvPr>
        </p:nvSpPr>
        <p:spPr/>
        <p:txBody>
          <a:bodyPr/>
          <a:lstStyle/>
          <a:p>
            <a:pPr algn="just"/>
            <a:r>
              <a:rPr lang="en-US" sz="2000" dirty="0"/>
              <a:t>As discussed in previous lecture, using </a:t>
            </a:r>
            <a:r>
              <a:rPr lang="en-US" sz="2000" dirty="0" err="1"/>
              <a:t>db</a:t>
            </a:r>
            <a:r>
              <a:rPr lang="en-US" sz="2000" dirty="0"/>
              <a:t> with registers of 16-bits produces ambiguity in the results. Program discussed in previous lecture is as follows:</a:t>
            </a:r>
          </a:p>
          <a:p>
            <a:pPr algn="just"/>
            <a:endParaRPr lang="en-US" sz="2000" dirty="0"/>
          </a:p>
          <a:p>
            <a:pPr marL="411480" lvl="1" indent="0" algn="just">
              <a:buNone/>
            </a:pPr>
            <a:r>
              <a:rPr lang="en-US" sz="1800" dirty="0"/>
              <a:t>[org 0x0100]</a:t>
            </a:r>
          </a:p>
          <a:p>
            <a:pPr marL="402336" lvl="1" indent="0" algn="just">
              <a:buNone/>
            </a:pPr>
            <a:r>
              <a:rPr lang="en-US" sz="1800" dirty="0"/>
              <a:t>mov ax,[Tag1]</a:t>
            </a:r>
          </a:p>
          <a:p>
            <a:pPr marL="402336" lvl="1" indent="0" algn="just">
              <a:buNone/>
            </a:pPr>
            <a:r>
              <a:rPr lang="en-US" sz="1800" dirty="0"/>
              <a:t>mov bx,4</a:t>
            </a:r>
          </a:p>
          <a:p>
            <a:pPr marL="402336" lvl="1" indent="0" algn="just">
              <a:buNone/>
            </a:pPr>
            <a:r>
              <a:rPr lang="en-US" sz="1800" dirty="0"/>
              <a:t>add </a:t>
            </a:r>
            <a:r>
              <a:rPr lang="en-US" sz="1800" dirty="0" err="1"/>
              <a:t>ax,bx</a:t>
            </a:r>
            <a:endParaRPr lang="en-US" sz="1800" dirty="0"/>
          </a:p>
          <a:p>
            <a:pPr marL="402336" lvl="1" indent="0" algn="just">
              <a:buNone/>
            </a:pPr>
            <a:endParaRPr lang="en-US" sz="1800" dirty="0"/>
          </a:p>
          <a:p>
            <a:pPr marL="402336" lvl="1" indent="0" algn="just">
              <a:buNone/>
            </a:pPr>
            <a:r>
              <a:rPr lang="en-US" sz="1800" dirty="0"/>
              <a:t>mov ax,0x4c00 	; exit</a:t>
            </a:r>
          </a:p>
          <a:p>
            <a:pPr marL="402336" lvl="1" indent="0" algn="just">
              <a:buNone/>
            </a:pPr>
            <a:r>
              <a:rPr lang="en-US" sz="1800" dirty="0"/>
              <a:t>int 0x21		</a:t>
            </a:r>
          </a:p>
          <a:p>
            <a:pPr marL="402336" lvl="1" indent="0" algn="just">
              <a:buNone/>
            </a:pPr>
            <a:endParaRPr lang="en-US" sz="1800" dirty="0"/>
          </a:p>
          <a:p>
            <a:pPr marL="402336" lvl="1" indent="0" algn="just">
              <a:buNone/>
            </a:pPr>
            <a:r>
              <a:rPr lang="en-US" sz="1800" dirty="0"/>
              <a:t>Tag1: </a:t>
            </a:r>
            <a:r>
              <a:rPr lang="en-US" sz="1800" dirty="0" err="1"/>
              <a:t>db</a:t>
            </a:r>
            <a:r>
              <a:rPr lang="en-US" sz="1800" dirty="0"/>
              <a:t> 2, 1</a:t>
            </a:r>
            <a:endParaRPr lang="en-US" dirty="0"/>
          </a:p>
        </p:txBody>
      </p:sp>
    </p:spTree>
    <p:extLst>
      <p:ext uri="{BB962C8B-B14F-4D97-AF65-F5344CB8AC3E}">
        <p14:creationId xmlns:p14="http://schemas.microsoft.com/office/powerpoint/2010/main" val="3513249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10200"/>
          </a:xfrm>
        </p:spPr>
        <p:txBody>
          <a:bodyPr>
            <a:noAutofit/>
          </a:bodyPr>
          <a:lstStyle/>
          <a:p>
            <a:pPr algn="just"/>
            <a:r>
              <a:rPr lang="en-US" sz="2400" dirty="0"/>
              <a:t>The issue arises due to use of two consecutive bytes of separate data .i.e., first byte for ‘2’ (the data becomes ‘02’) and second byte for ‘1’ (the data becomes ‘01’) set by the following the command:</a:t>
            </a:r>
          </a:p>
          <a:p>
            <a:pPr marL="402336" lvl="1" indent="0" algn="ctr">
              <a:buNone/>
            </a:pPr>
            <a:r>
              <a:rPr lang="en-US" sz="2400" dirty="0"/>
              <a:t>Tag1: </a:t>
            </a:r>
            <a:r>
              <a:rPr lang="en-US" sz="2400" dirty="0" err="1"/>
              <a:t>db</a:t>
            </a:r>
            <a:r>
              <a:rPr lang="en-US" sz="2400" dirty="0"/>
              <a:t> 2, 1</a:t>
            </a:r>
          </a:p>
          <a:p>
            <a:pPr marL="402336" lvl="1" indent="0" algn="just">
              <a:buNone/>
            </a:pPr>
            <a:endParaRPr lang="en-US" sz="2400" dirty="0"/>
          </a:p>
          <a:p>
            <a:pPr algn="just"/>
            <a:r>
              <a:rPr lang="en-US" sz="2400" dirty="0"/>
              <a:t>While the command,</a:t>
            </a:r>
          </a:p>
          <a:p>
            <a:pPr marL="402336" lvl="1" indent="0" algn="ctr">
              <a:buNone/>
            </a:pPr>
            <a:r>
              <a:rPr lang="en-US" sz="2400" dirty="0"/>
              <a:t>mov ax,[Tag1]</a:t>
            </a:r>
          </a:p>
          <a:p>
            <a:pPr marL="361950" indent="0" algn="just">
              <a:buNone/>
            </a:pPr>
            <a:r>
              <a:rPr lang="en-US" sz="2400" dirty="0"/>
              <a:t>moves the 16-bit (2 bytes) data from Tag1 to ‘ax’ in the form 0102, as the architecture is following little endian</a:t>
            </a:r>
          </a:p>
          <a:p>
            <a:pPr marL="361950" indent="0" algn="just">
              <a:buNone/>
            </a:pPr>
            <a:endParaRPr lang="en-US" sz="2400" dirty="0"/>
          </a:p>
          <a:p>
            <a:pPr marL="361950" indent="-220663" algn="just"/>
            <a:r>
              <a:rPr lang="en-US" sz="2400" dirty="0"/>
              <a:t>The use of ‘ax’ register forced to move 2 bytes from the memory</a:t>
            </a:r>
          </a:p>
        </p:txBody>
      </p:sp>
    </p:spTree>
    <p:extLst>
      <p:ext uri="{BB962C8B-B14F-4D97-AF65-F5344CB8AC3E}">
        <p14:creationId xmlns:p14="http://schemas.microsoft.com/office/powerpoint/2010/main" val="369657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10200"/>
          </a:xfrm>
        </p:spPr>
        <p:txBody>
          <a:bodyPr>
            <a:noAutofit/>
          </a:bodyPr>
          <a:lstStyle/>
          <a:p>
            <a:pPr algn="just"/>
            <a:r>
              <a:rPr lang="en-US" sz="2400" dirty="0"/>
              <a:t>This issue can be resolved by replacing ‘ax’ with ‘al’ and ‘bx’ with ‘bl’, as ‘al’ and ‘bl’ refer to one byte each.</a:t>
            </a:r>
          </a:p>
          <a:p>
            <a:pPr algn="just"/>
            <a:endParaRPr lang="en-US" sz="2400" dirty="0"/>
          </a:p>
          <a:p>
            <a:pPr algn="just"/>
            <a:r>
              <a:rPr lang="en-US" sz="2400" dirty="0"/>
              <a:t>The program is given as follows:</a:t>
            </a:r>
          </a:p>
          <a:p>
            <a:pPr algn="just"/>
            <a:endParaRPr lang="en-US" sz="2400" dirty="0"/>
          </a:p>
          <a:p>
            <a:pPr marL="411480" lvl="1" indent="0" algn="just">
              <a:buNone/>
            </a:pPr>
            <a:r>
              <a:rPr lang="en-US" sz="2000" dirty="0"/>
              <a:t>[org 0x0100]</a:t>
            </a:r>
          </a:p>
          <a:p>
            <a:pPr marL="402336" lvl="1" indent="0" algn="just">
              <a:buNone/>
            </a:pPr>
            <a:r>
              <a:rPr lang="en-US" sz="2000" dirty="0"/>
              <a:t>mov al,[Tag1]</a:t>
            </a:r>
          </a:p>
          <a:p>
            <a:pPr marL="402336" lvl="1" indent="0" algn="just">
              <a:buNone/>
            </a:pPr>
            <a:r>
              <a:rPr lang="en-US" sz="2000" dirty="0"/>
              <a:t>mov bl,4</a:t>
            </a:r>
          </a:p>
          <a:p>
            <a:pPr marL="402336" lvl="1" indent="0" algn="just">
              <a:buNone/>
            </a:pPr>
            <a:r>
              <a:rPr lang="en-US" sz="2000" dirty="0"/>
              <a:t>add </a:t>
            </a:r>
            <a:r>
              <a:rPr lang="en-US" sz="2000" dirty="0" err="1"/>
              <a:t>al,bl</a:t>
            </a:r>
            <a:endParaRPr lang="en-US" sz="2000" dirty="0"/>
          </a:p>
          <a:p>
            <a:pPr marL="402336" lvl="1" indent="0" algn="just">
              <a:buNone/>
            </a:pPr>
            <a:endParaRPr lang="en-US" sz="2000" dirty="0"/>
          </a:p>
          <a:p>
            <a:pPr marL="402336" lvl="1" indent="0" algn="just">
              <a:buNone/>
            </a:pPr>
            <a:r>
              <a:rPr lang="en-US" sz="2000" dirty="0"/>
              <a:t>mov ax,0x4c00 	; exit</a:t>
            </a:r>
          </a:p>
          <a:p>
            <a:pPr marL="402336" lvl="1" indent="0" algn="just">
              <a:buNone/>
            </a:pPr>
            <a:r>
              <a:rPr lang="en-US" sz="2000" dirty="0"/>
              <a:t>int 0x21		</a:t>
            </a:r>
          </a:p>
          <a:p>
            <a:pPr marL="402336" lvl="1" indent="0" algn="just">
              <a:buNone/>
            </a:pPr>
            <a:endParaRPr lang="en-US" sz="2000" dirty="0"/>
          </a:p>
          <a:p>
            <a:pPr marL="402336" lvl="1" indent="0" algn="just">
              <a:buNone/>
            </a:pPr>
            <a:r>
              <a:rPr lang="en-US" sz="2000" dirty="0"/>
              <a:t>Tag1: </a:t>
            </a:r>
            <a:r>
              <a:rPr lang="en-US" sz="2000" dirty="0" err="1"/>
              <a:t>db</a:t>
            </a:r>
            <a:r>
              <a:rPr lang="en-US" sz="2000" dirty="0"/>
              <a:t> 2, 1</a:t>
            </a:r>
            <a:endParaRPr lang="en-US" sz="2800" dirty="0"/>
          </a:p>
        </p:txBody>
      </p:sp>
    </p:spTree>
    <p:extLst>
      <p:ext uri="{BB962C8B-B14F-4D97-AF65-F5344CB8AC3E}">
        <p14:creationId xmlns:p14="http://schemas.microsoft.com/office/powerpoint/2010/main" val="3476970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E9E42-0AE3-E30B-E03D-31174728BA0C}"/>
              </a:ext>
            </a:extLst>
          </p:cNvPr>
          <p:cNvSpPr>
            <a:spLocks noGrp="1"/>
          </p:cNvSpPr>
          <p:nvPr>
            <p:ph type="title"/>
          </p:nvPr>
        </p:nvSpPr>
        <p:spPr/>
        <p:txBody>
          <a:bodyPr/>
          <a:lstStyle/>
          <a:p>
            <a:pPr algn="ctr"/>
            <a:r>
              <a:rPr lang="x-none" dirty="0"/>
              <a:t>Listing File</a:t>
            </a:r>
          </a:p>
        </p:txBody>
      </p:sp>
      <p:sp>
        <p:nvSpPr>
          <p:cNvPr id="3" name="Content Placeholder 2">
            <a:extLst>
              <a:ext uri="{FF2B5EF4-FFF2-40B4-BE49-F238E27FC236}">
                <a16:creationId xmlns:a16="http://schemas.microsoft.com/office/drawing/2014/main" id="{E0FF6DE3-256F-2FA1-28C2-8481FD32A461}"/>
              </a:ext>
            </a:extLst>
          </p:cNvPr>
          <p:cNvSpPr>
            <a:spLocks noGrp="1"/>
          </p:cNvSpPr>
          <p:nvPr>
            <p:ph idx="1"/>
          </p:nvPr>
        </p:nvSpPr>
        <p:spPr/>
        <p:txBody>
          <a:bodyPr>
            <a:normAutofit/>
          </a:bodyPr>
          <a:lstStyle/>
          <a:p>
            <a:pPr marL="411480" lvl="1" indent="0">
              <a:buNone/>
            </a:pPr>
            <a:r>
              <a:rPr lang="en-US" dirty="0"/>
              <a:t>1					[org 0x0100]</a:t>
            </a:r>
          </a:p>
          <a:p>
            <a:pPr marL="411480" lvl="1" indent="0">
              <a:buNone/>
            </a:pPr>
            <a:r>
              <a:rPr lang="en-US" dirty="0"/>
              <a:t>2	00000000	A0[0C00]	</a:t>
            </a:r>
            <a:r>
              <a:rPr lang="en-US" dirty="0" err="1"/>
              <a:t>mov</a:t>
            </a:r>
            <a:r>
              <a:rPr lang="en-US" dirty="0"/>
              <a:t> al,[Tag1]</a:t>
            </a:r>
          </a:p>
          <a:p>
            <a:pPr marL="411480" lvl="1" indent="0">
              <a:buNone/>
            </a:pPr>
            <a:r>
              <a:rPr lang="en-US" dirty="0"/>
              <a:t>3	00000003	B304		</a:t>
            </a:r>
            <a:r>
              <a:rPr lang="en-US" dirty="0" err="1"/>
              <a:t>mov</a:t>
            </a:r>
            <a:r>
              <a:rPr lang="en-US" dirty="0"/>
              <a:t> bl,4</a:t>
            </a:r>
          </a:p>
          <a:p>
            <a:pPr marL="411480" lvl="1" indent="0">
              <a:buNone/>
            </a:pPr>
            <a:r>
              <a:rPr lang="en-US" dirty="0"/>
              <a:t>4	00000005	00D8		add </a:t>
            </a:r>
            <a:r>
              <a:rPr lang="en-US" dirty="0" err="1"/>
              <a:t>al,bl</a:t>
            </a:r>
            <a:endParaRPr lang="en-US" dirty="0"/>
          </a:p>
          <a:p>
            <a:pPr marL="411480" lvl="1" indent="0">
              <a:buNone/>
            </a:pPr>
            <a:r>
              <a:rPr lang="en-US" dirty="0"/>
              <a:t>5                                  </a:t>
            </a:r>
          </a:p>
          <a:p>
            <a:pPr marL="411480" lvl="1" indent="0">
              <a:buNone/>
            </a:pPr>
            <a:r>
              <a:rPr lang="en-US" dirty="0"/>
              <a:t>6	00000007	B8004C	</a:t>
            </a:r>
            <a:r>
              <a:rPr lang="en-US" dirty="0" err="1"/>
              <a:t>mov</a:t>
            </a:r>
            <a:r>
              <a:rPr lang="en-US" dirty="0"/>
              <a:t> ax,0x4c00 	; exit</a:t>
            </a:r>
          </a:p>
          <a:p>
            <a:pPr marL="411480" lvl="1" indent="0">
              <a:buNone/>
            </a:pPr>
            <a:r>
              <a:rPr lang="en-US" dirty="0"/>
              <a:t>7	0000000A	CD21		</a:t>
            </a:r>
            <a:r>
              <a:rPr lang="en-US" dirty="0" err="1"/>
              <a:t>int</a:t>
            </a:r>
            <a:r>
              <a:rPr lang="en-US" dirty="0"/>
              <a:t> 0x21		</a:t>
            </a:r>
          </a:p>
          <a:p>
            <a:pPr marL="411480" lvl="1" indent="0">
              <a:buNone/>
            </a:pPr>
            <a:r>
              <a:rPr lang="en-US" dirty="0"/>
              <a:t>8                                  </a:t>
            </a:r>
          </a:p>
          <a:p>
            <a:pPr marL="411480" lvl="1" indent="0">
              <a:buNone/>
            </a:pPr>
            <a:r>
              <a:rPr lang="en-US" dirty="0"/>
              <a:t>9	0000000C	0201		Tag1: </a:t>
            </a:r>
            <a:r>
              <a:rPr lang="en-US" dirty="0" err="1"/>
              <a:t>db</a:t>
            </a:r>
            <a:r>
              <a:rPr lang="en-US" dirty="0"/>
              <a:t> 2, 1</a:t>
            </a:r>
            <a:endParaRPr lang="x-none"/>
          </a:p>
        </p:txBody>
      </p:sp>
    </p:spTree>
    <p:extLst>
      <p:ext uri="{BB962C8B-B14F-4D97-AF65-F5344CB8AC3E}">
        <p14:creationId xmlns:p14="http://schemas.microsoft.com/office/powerpoint/2010/main" val="3346114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A9FC3-7342-72E0-E470-D4516CBB89D3}"/>
              </a:ext>
            </a:extLst>
          </p:cNvPr>
          <p:cNvSpPr>
            <a:spLocks noGrp="1"/>
          </p:cNvSpPr>
          <p:nvPr>
            <p:ph type="title"/>
          </p:nvPr>
        </p:nvSpPr>
        <p:spPr/>
        <p:txBody>
          <a:bodyPr/>
          <a:lstStyle/>
          <a:p>
            <a:pPr algn="ctr"/>
            <a:r>
              <a:rPr lang="x-none" dirty="0"/>
              <a:t>Task 01</a:t>
            </a:r>
          </a:p>
        </p:txBody>
      </p:sp>
      <p:sp>
        <p:nvSpPr>
          <p:cNvPr id="3" name="Content Placeholder 2">
            <a:extLst>
              <a:ext uri="{FF2B5EF4-FFF2-40B4-BE49-F238E27FC236}">
                <a16:creationId xmlns:a16="http://schemas.microsoft.com/office/drawing/2014/main" id="{BCF7928B-83D3-C48D-69D4-C3E3744290D6}"/>
              </a:ext>
            </a:extLst>
          </p:cNvPr>
          <p:cNvSpPr>
            <a:spLocks noGrp="1"/>
          </p:cNvSpPr>
          <p:nvPr>
            <p:ph idx="1"/>
          </p:nvPr>
        </p:nvSpPr>
        <p:spPr/>
        <p:txBody>
          <a:bodyPr>
            <a:normAutofit/>
          </a:bodyPr>
          <a:lstStyle/>
          <a:p>
            <a:pPr algn="just"/>
            <a:r>
              <a:rPr lang="en-US" sz="2400" dirty="0"/>
              <a:t>Show the values (data) of ax, bx and Tag1 for all executable instructions:</a:t>
            </a:r>
          </a:p>
          <a:p>
            <a:pPr marL="411480" lvl="1" indent="0" algn="just">
              <a:buNone/>
            </a:pPr>
            <a:r>
              <a:rPr lang="en-US" sz="2000" dirty="0"/>
              <a:t>[org 0x0100]</a:t>
            </a:r>
          </a:p>
          <a:p>
            <a:pPr marL="402336" lvl="1" indent="0" algn="just">
              <a:buNone/>
            </a:pPr>
            <a:r>
              <a:rPr lang="en-US" sz="2000" dirty="0"/>
              <a:t>mov ah,[Tag1]</a:t>
            </a:r>
          </a:p>
          <a:p>
            <a:pPr marL="402336" lvl="1" indent="0" algn="just">
              <a:buNone/>
            </a:pPr>
            <a:r>
              <a:rPr lang="en-US" sz="2000" dirty="0"/>
              <a:t>mov bh,4</a:t>
            </a:r>
          </a:p>
          <a:p>
            <a:pPr marL="402336" lvl="1" indent="0" algn="just">
              <a:buNone/>
            </a:pPr>
            <a:r>
              <a:rPr lang="en-US" sz="2000" dirty="0"/>
              <a:t>add </a:t>
            </a:r>
            <a:r>
              <a:rPr lang="en-US" sz="2000" dirty="0" err="1"/>
              <a:t>ah,bh</a:t>
            </a:r>
            <a:endParaRPr lang="en-US" sz="2000" dirty="0"/>
          </a:p>
          <a:p>
            <a:pPr marL="402336" lvl="1" indent="0" algn="just">
              <a:buNone/>
            </a:pPr>
            <a:endParaRPr lang="en-US" sz="2000" dirty="0"/>
          </a:p>
          <a:p>
            <a:pPr marL="402336" lvl="1" indent="0" algn="just">
              <a:buNone/>
            </a:pPr>
            <a:r>
              <a:rPr lang="en-US" sz="2000" dirty="0"/>
              <a:t>mov ax,0x4c00 	; exit</a:t>
            </a:r>
          </a:p>
          <a:p>
            <a:pPr marL="402336" lvl="1" indent="0" algn="just">
              <a:buNone/>
            </a:pPr>
            <a:r>
              <a:rPr lang="en-US" sz="2000" dirty="0"/>
              <a:t>int 0x21		</a:t>
            </a:r>
          </a:p>
          <a:p>
            <a:pPr marL="402336" lvl="1" indent="0" algn="just">
              <a:buNone/>
            </a:pPr>
            <a:endParaRPr lang="en-US" sz="2000" dirty="0"/>
          </a:p>
          <a:p>
            <a:pPr marL="402336" lvl="1" indent="0" algn="just">
              <a:buNone/>
            </a:pPr>
            <a:r>
              <a:rPr lang="en-US" sz="2000" dirty="0"/>
              <a:t>Tag1: </a:t>
            </a:r>
            <a:r>
              <a:rPr lang="en-US" sz="2000" dirty="0" err="1"/>
              <a:t>db</a:t>
            </a:r>
            <a:r>
              <a:rPr lang="en-US" sz="2000" dirty="0"/>
              <a:t> 2, 1</a:t>
            </a:r>
            <a:endParaRPr lang="en-US" sz="2800" dirty="0"/>
          </a:p>
        </p:txBody>
      </p:sp>
    </p:spTree>
    <p:extLst>
      <p:ext uri="{BB962C8B-B14F-4D97-AF65-F5344CB8AC3E}">
        <p14:creationId xmlns:p14="http://schemas.microsoft.com/office/powerpoint/2010/main" val="4099262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A9FC3-7342-72E0-E470-D4516CBB89D3}"/>
              </a:ext>
            </a:extLst>
          </p:cNvPr>
          <p:cNvSpPr>
            <a:spLocks noGrp="1"/>
          </p:cNvSpPr>
          <p:nvPr>
            <p:ph type="title"/>
          </p:nvPr>
        </p:nvSpPr>
        <p:spPr/>
        <p:txBody>
          <a:bodyPr/>
          <a:lstStyle/>
          <a:p>
            <a:pPr algn="ctr"/>
            <a:r>
              <a:rPr lang="x-none" dirty="0"/>
              <a:t>Task 02</a:t>
            </a:r>
          </a:p>
        </p:txBody>
      </p:sp>
      <p:sp>
        <p:nvSpPr>
          <p:cNvPr id="3" name="Content Placeholder 2">
            <a:extLst>
              <a:ext uri="{FF2B5EF4-FFF2-40B4-BE49-F238E27FC236}">
                <a16:creationId xmlns:a16="http://schemas.microsoft.com/office/drawing/2014/main" id="{BCF7928B-83D3-C48D-69D4-C3E3744290D6}"/>
              </a:ext>
            </a:extLst>
          </p:cNvPr>
          <p:cNvSpPr>
            <a:spLocks noGrp="1"/>
          </p:cNvSpPr>
          <p:nvPr>
            <p:ph idx="1"/>
          </p:nvPr>
        </p:nvSpPr>
        <p:spPr/>
        <p:txBody>
          <a:bodyPr>
            <a:normAutofit/>
          </a:bodyPr>
          <a:lstStyle/>
          <a:p>
            <a:pPr algn="just"/>
            <a:r>
              <a:rPr lang="en-US" sz="2400" dirty="0"/>
              <a:t>Show the values (data) of ax, bx and Tag1 for all executable instructions:</a:t>
            </a:r>
          </a:p>
          <a:p>
            <a:pPr marL="411480" lvl="1" indent="0" algn="just">
              <a:buNone/>
            </a:pPr>
            <a:r>
              <a:rPr lang="en-US" sz="2000" dirty="0"/>
              <a:t>[org 0x0100]</a:t>
            </a:r>
          </a:p>
          <a:p>
            <a:pPr marL="402336" lvl="1" indent="0" algn="just">
              <a:buNone/>
            </a:pPr>
            <a:r>
              <a:rPr lang="en-US" sz="2000" dirty="0"/>
              <a:t>mov al,[Tag1]</a:t>
            </a:r>
          </a:p>
          <a:p>
            <a:pPr marL="402336" lvl="1" indent="0" algn="just">
              <a:buNone/>
            </a:pPr>
            <a:r>
              <a:rPr lang="en-US" sz="2000" dirty="0"/>
              <a:t>mov bh,4</a:t>
            </a:r>
          </a:p>
          <a:p>
            <a:pPr marL="402336" lvl="1" indent="0" algn="just">
              <a:buNone/>
            </a:pPr>
            <a:r>
              <a:rPr lang="en-US" sz="2000" dirty="0"/>
              <a:t>add </a:t>
            </a:r>
            <a:r>
              <a:rPr lang="en-US" sz="2000" dirty="0" err="1"/>
              <a:t>al,bh</a:t>
            </a:r>
            <a:endParaRPr lang="en-US" sz="2000" dirty="0"/>
          </a:p>
          <a:p>
            <a:pPr marL="402336" lvl="1" indent="0" algn="just">
              <a:buNone/>
            </a:pPr>
            <a:endParaRPr lang="en-US" sz="2000" dirty="0"/>
          </a:p>
          <a:p>
            <a:pPr marL="402336" lvl="1" indent="0" algn="just">
              <a:buNone/>
            </a:pPr>
            <a:r>
              <a:rPr lang="en-US" sz="2000" dirty="0"/>
              <a:t>mov ax,0x4c00 	; exit</a:t>
            </a:r>
          </a:p>
          <a:p>
            <a:pPr marL="402336" lvl="1" indent="0" algn="just">
              <a:buNone/>
            </a:pPr>
            <a:r>
              <a:rPr lang="en-US" sz="2000" dirty="0"/>
              <a:t>int 0x21		</a:t>
            </a:r>
          </a:p>
          <a:p>
            <a:pPr marL="402336" lvl="1" indent="0" algn="just">
              <a:buNone/>
            </a:pPr>
            <a:endParaRPr lang="en-US" sz="2000" dirty="0"/>
          </a:p>
          <a:p>
            <a:pPr marL="402336" lvl="1" indent="0" algn="just">
              <a:buNone/>
            </a:pPr>
            <a:r>
              <a:rPr lang="en-US" sz="2000" dirty="0"/>
              <a:t>Tag1: </a:t>
            </a:r>
            <a:r>
              <a:rPr lang="en-US" sz="2000" dirty="0" err="1"/>
              <a:t>db</a:t>
            </a:r>
            <a:r>
              <a:rPr lang="en-US" sz="2000" dirty="0"/>
              <a:t> 2, 1</a:t>
            </a:r>
            <a:endParaRPr lang="en-US" sz="2800" dirty="0"/>
          </a:p>
        </p:txBody>
      </p:sp>
    </p:spTree>
    <p:extLst>
      <p:ext uri="{BB962C8B-B14F-4D97-AF65-F5344CB8AC3E}">
        <p14:creationId xmlns:p14="http://schemas.microsoft.com/office/powerpoint/2010/main" val="207178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92D13-AF06-7D9F-109C-ACA57B2A3BCD}"/>
              </a:ext>
            </a:extLst>
          </p:cNvPr>
          <p:cNvSpPr>
            <a:spLocks noGrp="1"/>
          </p:cNvSpPr>
          <p:nvPr>
            <p:ph type="title"/>
          </p:nvPr>
        </p:nvSpPr>
        <p:spPr/>
        <p:txBody>
          <a:bodyPr/>
          <a:lstStyle/>
          <a:p>
            <a:pPr algn="ctr"/>
            <a:r>
              <a:rPr lang="x-none" dirty="0"/>
              <a:t>Tip</a:t>
            </a:r>
          </a:p>
        </p:txBody>
      </p:sp>
      <p:sp>
        <p:nvSpPr>
          <p:cNvPr id="3" name="Content Placeholder 2">
            <a:extLst>
              <a:ext uri="{FF2B5EF4-FFF2-40B4-BE49-F238E27FC236}">
                <a16:creationId xmlns:a16="http://schemas.microsoft.com/office/drawing/2014/main" id="{80943D18-548F-E074-8ADE-BD786A574CEC}"/>
              </a:ext>
            </a:extLst>
          </p:cNvPr>
          <p:cNvSpPr>
            <a:spLocks noGrp="1"/>
          </p:cNvSpPr>
          <p:nvPr>
            <p:ph idx="1"/>
          </p:nvPr>
        </p:nvSpPr>
        <p:spPr/>
        <p:txBody>
          <a:bodyPr>
            <a:normAutofit lnSpcReduction="10000"/>
          </a:bodyPr>
          <a:lstStyle/>
          <a:p>
            <a:pPr algn="just"/>
            <a:r>
              <a:rPr lang="x-none" dirty="0"/>
              <a:t>While programming in assembly language, people assume that the registers they are going to use are empty</a:t>
            </a:r>
          </a:p>
          <a:p>
            <a:pPr algn="just"/>
            <a:endParaRPr lang="x-none" dirty="0"/>
          </a:p>
          <a:p>
            <a:pPr algn="just"/>
            <a:r>
              <a:rPr lang="x-none" dirty="0"/>
              <a:t>This assuption may lead to undesirable results</a:t>
            </a:r>
          </a:p>
          <a:p>
            <a:pPr algn="just"/>
            <a:endParaRPr lang="x-none" dirty="0"/>
          </a:p>
          <a:p>
            <a:pPr algn="just"/>
            <a:r>
              <a:rPr lang="en-GB" dirty="0"/>
              <a:t>To be o</a:t>
            </a:r>
            <a:r>
              <a:rPr lang="x-none" dirty="0"/>
              <a:t>n the safe side, either use “</a:t>
            </a:r>
            <a:r>
              <a:rPr lang="en-GB" dirty="0"/>
              <a:t>m</a:t>
            </a:r>
            <a:r>
              <a:rPr lang="x-none" dirty="0"/>
              <a:t>ov ax, 0” </a:t>
            </a:r>
            <a:r>
              <a:rPr lang="en-GB" dirty="0"/>
              <a:t>o</a:t>
            </a:r>
            <a:r>
              <a:rPr lang="x-none" dirty="0"/>
              <a:t>r “</a:t>
            </a:r>
            <a:r>
              <a:rPr lang="en-GB" dirty="0"/>
              <a:t>x</a:t>
            </a:r>
            <a:r>
              <a:rPr lang="x-none" dirty="0"/>
              <a:t>or ax, ax” to clear the required register</a:t>
            </a:r>
          </a:p>
          <a:p>
            <a:pPr algn="just"/>
            <a:endParaRPr lang="x-none" dirty="0"/>
          </a:p>
          <a:p>
            <a:pPr algn="just"/>
            <a:r>
              <a:rPr lang="x-none" dirty="0"/>
              <a:t>Typically “xor ax, ax” is used to clear the register</a:t>
            </a:r>
          </a:p>
        </p:txBody>
      </p:sp>
    </p:spTree>
    <p:extLst>
      <p:ext uri="{BB962C8B-B14F-4D97-AF65-F5344CB8AC3E}">
        <p14:creationId xmlns:p14="http://schemas.microsoft.com/office/powerpoint/2010/main" val="1605728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7562</TotalTime>
  <Words>953</Words>
  <Application>Microsoft Macintosh PowerPoint</Application>
  <PresentationFormat>On-screen Show (4:3)</PresentationFormat>
  <Paragraphs>160</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Georgia</vt:lpstr>
      <vt:lpstr>Trebuchet MS</vt:lpstr>
      <vt:lpstr>Wingdings 2</vt:lpstr>
      <vt:lpstr>Urban</vt:lpstr>
      <vt:lpstr>PowerPoint Presentation</vt:lpstr>
      <vt:lpstr>Today’s Discussion</vt:lpstr>
      <vt:lpstr>db Issue</vt:lpstr>
      <vt:lpstr>PowerPoint Presentation</vt:lpstr>
      <vt:lpstr>PowerPoint Presentation</vt:lpstr>
      <vt:lpstr>Listing File</vt:lpstr>
      <vt:lpstr>Task 01</vt:lpstr>
      <vt:lpstr>Task 02</vt:lpstr>
      <vt:lpstr>Tip</vt:lpstr>
      <vt:lpstr>Addressing Techniques</vt:lpstr>
      <vt:lpstr>PowerPoint Presentation</vt:lpstr>
      <vt:lpstr>PowerPoint Presentation</vt:lpstr>
      <vt:lpstr>Immediate Addressing</vt:lpstr>
      <vt:lpstr>Direct Addressing</vt:lpstr>
      <vt:lpstr>Indirect Addressing</vt:lpstr>
      <vt:lpstr>Indexed Addressing</vt:lpstr>
      <vt:lpstr>PowerPoint Presentation</vt:lpstr>
    </vt:vector>
  </TitlesOfParts>
  <Company>OMaR-LapOo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DLD</dc:title>
  <dc:creator>OMaR</dc:creator>
  <cp:lastModifiedBy>Microsoft Office User</cp:lastModifiedBy>
  <cp:revision>1330</cp:revision>
  <dcterms:created xsi:type="dcterms:W3CDTF">2013-11-09T11:20:07Z</dcterms:created>
  <dcterms:modified xsi:type="dcterms:W3CDTF">2024-03-21T16:06:11Z</dcterms:modified>
</cp:coreProperties>
</file>