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373" r:id="rId2"/>
    <p:sldId id="374" r:id="rId3"/>
    <p:sldId id="345" r:id="rId4"/>
    <p:sldId id="348" r:id="rId5"/>
    <p:sldId id="367" r:id="rId6"/>
    <p:sldId id="368" r:id="rId7"/>
    <p:sldId id="349" r:id="rId8"/>
    <p:sldId id="350" r:id="rId9"/>
    <p:sldId id="346" r:id="rId10"/>
    <p:sldId id="356" r:id="rId11"/>
    <p:sldId id="357" r:id="rId12"/>
    <p:sldId id="352" r:id="rId13"/>
    <p:sldId id="358" r:id="rId14"/>
    <p:sldId id="361" r:id="rId15"/>
    <p:sldId id="353" r:id="rId16"/>
    <p:sldId id="359" r:id="rId17"/>
    <p:sldId id="360" r:id="rId18"/>
    <p:sldId id="354" r:id="rId19"/>
    <p:sldId id="362" r:id="rId20"/>
    <p:sldId id="363" r:id="rId21"/>
    <p:sldId id="364" r:id="rId22"/>
    <p:sldId id="365" r:id="rId23"/>
    <p:sldId id="366" r:id="rId24"/>
    <p:sldId id="351" r:id="rId25"/>
    <p:sldId id="369" r:id="rId26"/>
    <p:sldId id="371" r:id="rId27"/>
    <p:sldId id="372" r:id="rId28"/>
    <p:sldId id="3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 autoAdjust="0"/>
    <p:restoredTop sz="95567" autoAdjust="0"/>
  </p:normalViewPr>
  <p:slideViewPr>
    <p:cSldViewPr>
      <p:cViewPr varScale="1">
        <p:scale>
          <a:sx n="95" d="100"/>
          <a:sy n="95" d="100"/>
        </p:scale>
        <p:origin x="1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ra1qUlUw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09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SF: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(1000 0000)</a:t>
            </a:r>
            <a:r>
              <a:rPr lang="en-US" sz="2800" baseline="-25000" dirty="0"/>
              <a:t>2</a:t>
            </a:r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SF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2255837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SF =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3520" y="363341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06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SF: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(0001 0100 0000 1000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(1000 0100 0000 0000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001 0000 0000 1000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SF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4191000"/>
            <a:ext cx="466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67780"/>
            <a:ext cx="31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5094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566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Flag (ZF)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Indicates zero result</a:t>
            </a:r>
          </a:p>
          <a:p>
            <a:pPr lvl="1" algn="just"/>
            <a:endParaRPr lang="en-US" sz="2800" dirty="0"/>
          </a:p>
          <a:p>
            <a:pPr algn="just"/>
            <a:r>
              <a:rPr lang="en-US" dirty="0"/>
              <a:t>This flag is set to  ‘1’, when result is </a:t>
            </a:r>
            <a:r>
              <a:rPr lang="en-US" b="1" dirty="0"/>
              <a:t>zero</a:t>
            </a:r>
            <a:endParaRPr lang="en-US" dirty="0"/>
          </a:p>
          <a:p>
            <a:pPr lvl="1" algn="just"/>
            <a:r>
              <a:rPr lang="en-US" b="1" dirty="0"/>
              <a:t>Example: </a:t>
            </a:r>
            <a:r>
              <a:rPr lang="en-US" dirty="0"/>
              <a:t>2-2 = 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flag is set to ‘0’,</a:t>
            </a:r>
            <a:r>
              <a:rPr lang="en-US" b="1" dirty="0"/>
              <a:t> </a:t>
            </a:r>
            <a:r>
              <a:rPr lang="en-US" dirty="0"/>
              <a:t>when result is </a:t>
            </a:r>
            <a:r>
              <a:rPr lang="en-US" b="1" dirty="0"/>
              <a:t>non- zero</a:t>
            </a:r>
            <a:endParaRPr lang="en-US" dirty="0"/>
          </a:p>
          <a:p>
            <a:pPr lvl="1" algn="just"/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3-2 = 1</a:t>
            </a:r>
          </a:p>
        </p:txBody>
      </p:sp>
    </p:spTree>
    <p:extLst>
      <p:ext uri="{BB962C8B-B14F-4D97-AF65-F5344CB8AC3E}">
        <p14:creationId xmlns:p14="http://schemas.microsoft.com/office/powerpoint/2010/main" val="256740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ZF: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ZF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2255837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ZF =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3520" y="363341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8512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ZF: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(1000 0100 0000 1000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 (1000 0100 0000 1000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(0000 0000 0000 0000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ZF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0720" y="4191000"/>
            <a:ext cx="4754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67780"/>
            <a:ext cx="31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204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Auxiliary Flag (AF)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Indicates whether an operation produced a carry or borrow in the low-order 4 bits (nibble)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16-bit values, only the least significant 8-bits are considered for computing auxiliary flag value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AF: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(0001 0001)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AF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2255837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AF =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3520" y="363341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" name="Curved Down Arrow 2"/>
          <p:cNvSpPr/>
          <p:nvPr/>
        </p:nvSpPr>
        <p:spPr>
          <a:xfrm flipH="1">
            <a:off x="2286000" y="2743200"/>
            <a:ext cx="365760" cy="42493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0548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949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(1000 1000 0000 0000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(1001 0000 0000 1000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AF = 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4191000"/>
            <a:ext cx="4480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2983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95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Parity Flag (PF)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Indicates even parity of the low 8-bits of the result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PF is set to ‘1’, if the lower 8-bits contain even number of 1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16-bit values, only the least significant 8-bits are considered for computing parity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PF: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(0001 0001)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PF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2255837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PF =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19684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3520" y="363341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0548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12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Flags</a:t>
            </a:r>
          </a:p>
          <a:p>
            <a:pPr marL="109728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PF: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(0000 1000 0001 1000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(0000 1000 0000 0000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(0001 0000 0001 1000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PF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4191000"/>
            <a:ext cx="466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2983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064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Carry Flag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Records the fact that the result of an arithmetic operation on unsigned numbers is in range or out of range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flag is set to  ‘1’, when result is </a:t>
            </a:r>
            <a:r>
              <a:rPr lang="en-US" b="1" dirty="0"/>
              <a:t>out of range</a:t>
            </a:r>
          </a:p>
          <a:p>
            <a:pPr lvl="1" algn="just"/>
            <a:r>
              <a:rPr lang="en-US" b="1" dirty="0"/>
              <a:t>Example</a:t>
            </a:r>
          </a:p>
          <a:p>
            <a:pPr marL="411480" lvl="1" indent="0" algn="ctr">
              <a:buNone/>
            </a:pPr>
            <a:r>
              <a:rPr lang="en-US" dirty="0"/>
              <a:t>(1111 1111)</a:t>
            </a:r>
            <a:r>
              <a:rPr lang="en-US" baseline="-25000" dirty="0"/>
              <a:t>2</a:t>
            </a:r>
            <a:r>
              <a:rPr lang="en-US" dirty="0"/>
              <a:t>+(0000 0001)</a:t>
            </a:r>
            <a:r>
              <a:rPr lang="en-US" baseline="-25000" dirty="0"/>
              <a:t>2</a:t>
            </a:r>
            <a:r>
              <a:rPr lang="en-US" dirty="0"/>
              <a:t> =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0000 0000)</a:t>
            </a:r>
            <a:r>
              <a:rPr lang="en-US" baseline="-25000" dirty="0"/>
              <a:t> 2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flag is set to ‘0’,</a:t>
            </a:r>
            <a:r>
              <a:rPr lang="en-US" b="1" dirty="0"/>
              <a:t> </a:t>
            </a:r>
            <a:r>
              <a:rPr lang="en-US" dirty="0"/>
              <a:t>when result is </a:t>
            </a:r>
            <a:r>
              <a:rPr lang="en-US" b="1" dirty="0"/>
              <a:t>in range</a:t>
            </a:r>
          </a:p>
          <a:p>
            <a:pPr lvl="1" algn="just"/>
            <a:r>
              <a:rPr lang="en-US" b="1" dirty="0"/>
              <a:t>Example</a:t>
            </a:r>
          </a:p>
          <a:p>
            <a:pPr marL="411480" lvl="1" indent="0" algn="ctr">
              <a:buNone/>
            </a:pPr>
            <a:r>
              <a:rPr lang="en-US" dirty="0"/>
              <a:t>(1111 0011)</a:t>
            </a:r>
            <a:r>
              <a:rPr lang="en-US" baseline="-25000" dirty="0"/>
              <a:t>2</a:t>
            </a:r>
            <a:r>
              <a:rPr lang="en-US" dirty="0"/>
              <a:t>+(0000 0001)</a:t>
            </a:r>
            <a:r>
              <a:rPr lang="en-US" baseline="-25000" dirty="0"/>
              <a:t>2</a:t>
            </a:r>
            <a:r>
              <a:rPr lang="en-US" dirty="0"/>
              <a:t> = (1111 0100)</a:t>
            </a:r>
            <a:r>
              <a:rPr lang="en-US" baseline="-25000" dirty="0"/>
              <a:t> 2</a:t>
            </a:r>
            <a:endParaRPr lang="en-US" dirty="0"/>
          </a:p>
          <a:p>
            <a:pPr marL="41148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CF: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(1100 1000)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(1100 1001)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(1001 0001)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CF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2255837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CF =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19684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3520" y="363341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454" y="30525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9948" y="3212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Curved Down Arrow 14"/>
          <p:cNvSpPr/>
          <p:nvPr/>
        </p:nvSpPr>
        <p:spPr>
          <a:xfrm flipH="1">
            <a:off x="1370752" y="2840112"/>
            <a:ext cx="365760" cy="42493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CF: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(0000 1000 0001 1000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(1000 1000 0000 0000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r>
              <a:rPr lang="en-US" sz="2800" dirty="0"/>
              <a:t>(1000 0000 0001 1000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CF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4191000"/>
            <a:ext cx="466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67780"/>
            <a:ext cx="31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99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39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Trap Flag (TF)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allows setting the operation of the processor in single step mode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3200" b="1" dirty="0"/>
              <a:t>Example</a:t>
            </a:r>
          </a:p>
          <a:p>
            <a:pPr lvl="1" algn="just"/>
            <a:r>
              <a:rPr lang="en-US" sz="2400" dirty="0"/>
              <a:t>The DEBUG program we used, sets the trap flag to ‘1’, so we could step through executing one instruction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Consider the following piece of code and show the values of ax, </a:t>
            </a:r>
            <a:r>
              <a:rPr lang="en-US" dirty="0" err="1"/>
              <a:t>bx</a:t>
            </a:r>
            <a:r>
              <a:rPr lang="en-US" dirty="0"/>
              <a:t>, OF, IF, SF, ZF, AF, PF and CF.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  <a:p>
            <a:pPr marL="411480" lvl="1" indent="0" algn="just">
              <a:buNone/>
            </a:pPr>
            <a:r>
              <a:rPr lang="en-US" sz="2800" dirty="0"/>
              <a:t>[org 0x0100]</a:t>
            </a:r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al,10</a:t>
            </a:r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bl,1</a:t>
            </a:r>
          </a:p>
          <a:p>
            <a:pPr marL="402336" lvl="1" indent="0" algn="just">
              <a:buNone/>
            </a:pPr>
            <a:r>
              <a:rPr lang="en-US" sz="2800" dirty="0"/>
              <a:t>sub ah, </a:t>
            </a:r>
            <a:r>
              <a:rPr lang="en-US" sz="2800" dirty="0" err="1"/>
              <a:t>bl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/>
              <a:t>add </a:t>
            </a:r>
            <a:r>
              <a:rPr lang="en-US" sz="2800" dirty="0" err="1"/>
              <a:t>al,ah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ax,oxffff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ax,ax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2800" dirty="0" err="1"/>
              <a:t>int</a:t>
            </a:r>
            <a:r>
              <a:rPr lang="en-US" sz="2800" dirty="0"/>
              <a:t> 0x21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80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81549"/>
              </p:ext>
            </p:extLst>
          </p:nvPr>
        </p:nvGraphicFramePr>
        <p:xfrm>
          <a:off x="886139" y="1564640"/>
          <a:ext cx="7495861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Instructions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BX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IF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SF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ZF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PF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CF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[org 0x0100]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mov</a:t>
                      </a:r>
                      <a:r>
                        <a:rPr lang="en-US" dirty="0"/>
                        <a:t> al,10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mov</a:t>
                      </a:r>
                      <a:r>
                        <a:rPr lang="en-US" dirty="0"/>
                        <a:t> bl,1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sub ah, </a:t>
                      </a:r>
                      <a:r>
                        <a:rPr lang="en-US" dirty="0" err="1"/>
                        <a:t>bl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0A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add </a:t>
                      </a:r>
                      <a:r>
                        <a:rPr lang="en-US" dirty="0" err="1"/>
                        <a:t>al,ah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09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ax,oxffff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</a:t>
                      </a:r>
                      <a:r>
                        <a:rPr lang="en-US" dirty="0" err="1"/>
                        <a:t>FF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ax,ax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00 01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v-SE" dirty="0"/>
                        <a:t>mov ax,0x4c00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int 0x21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2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Consider the following piece of code and show the values of ax, </a:t>
            </a:r>
            <a:r>
              <a:rPr lang="en-US" dirty="0" err="1"/>
              <a:t>bx</a:t>
            </a:r>
            <a:r>
              <a:rPr lang="en-US" dirty="0"/>
              <a:t>, OF, IF, SF, ZF, AF, PF and CF.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  <a:p>
            <a:pPr marL="411480" lvl="1" indent="0" algn="just">
              <a:buNone/>
            </a:pPr>
            <a:r>
              <a:rPr lang="en-US" sz="2800" dirty="0"/>
              <a:t>[org 0x0100]</a:t>
            </a:r>
          </a:p>
          <a:p>
            <a:pPr marL="411480" lvl="1" indent="0" algn="just">
              <a:buNone/>
            </a:pPr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ax,ax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al,12</a:t>
            </a:r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bl,5</a:t>
            </a:r>
          </a:p>
          <a:p>
            <a:pPr marL="402336" lvl="1" indent="0" algn="just">
              <a:buNone/>
            </a:pPr>
            <a:r>
              <a:rPr lang="en-US" sz="2800" dirty="0"/>
              <a:t>sub ah, </a:t>
            </a:r>
            <a:r>
              <a:rPr lang="en-US" sz="2800" dirty="0" err="1"/>
              <a:t>bl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/>
              <a:t>add </a:t>
            </a:r>
            <a:r>
              <a:rPr lang="en-US" sz="2800" dirty="0" err="1"/>
              <a:t>ah,ah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ah,al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/>
              <a:t>add </a:t>
            </a:r>
            <a:r>
              <a:rPr lang="en-US" sz="2800" dirty="0" err="1"/>
              <a:t>al,bl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ax,oxffff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ax,ax</a:t>
            </a:r>
            <a:endParaRPr lang="en-US" sz="2800" dirty="0"/>
          </a:p>
          <a:p>
            <a:pPr marL="402336" lvl="1" indent="0" algn="just">
              <a:buNone/>
            </a:pPr>
            <a:r>
              <a:rPr lang="en-US" sz="2800" dirty="0" err="1"/>
              <a:t>mov</a:t>
            </a:r>
            <a:r>
              <a:rPr lang="en-US" sz="28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2800" dirty="0" err="1"/>
              <a:t>int</a:t>
            </a:r>
            <a:r>
              <a:rPr lang="en-US" sz="2800" dirty="0"/>
              <a:t> 0x21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6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400" dirty="0">
                <a:hlinkClick r:id="rId2"/>
              </a:rPr>
              <a:t>https://www.youtube.com/watch?v=kBra1qUlUwU</a:t>
            </a:r>
            <a:endParaRPr lang="en-GB" sz="2400" dirty="0"/>
          </a:p>
          <a:p>
            <a:pPr marL="109728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5288" indent="0" algn="just">
              <a:buNone/>
            </a:pPr>
            <a:r>
              <a:rPr lang="en-US" sz="2400" dirty="0"/>
              <a:t>Many instructions involve arithmetic and logical operations that changes the status of the flags, after which conditional instructions test the value of these status flags to take the control to </a:t>
            </a:r>
            <a:r>
              <a:rPr lang="en-US" sz="2400"/>
              <a:t>the desired </a:t>
            </a:r>
            <a:r>
              <a:rPr lang="en-US" sz="2400" dirty="0"/>
              <a:t>location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Common flag bits are:</a:t>
            </a:r>
          </a:p>
          <a:p>
            <a:pPr lvl="1" algn="just"/>
            <a:r>
              <a:rPr lang="en-US" sz="2200" dirty="0"/>
              <a:t>Overflow Flag	-	OF</a:t>
            </a:r>
          </a:p>
          <a:p>
            <a:pPr lvl="1" algn="just"/>
            <a:r>
              <a:rPr lang="en-US" sz="2200" dirty="0"/>
              <a:t>Direction Flag	-	DF</a:t>
            </a:r>
          </a:p>
          <a:p>
            <a:pPr lvl="1" algn="just"/>
            <a:r>
              <a:rPr lang="en-US" sz="2200" dirty="0"/>
              <a:t>Interrupt Flag	-	IF</a:t>
            </a:r>
          </a:p>
          <a:p>
            <a:pPr lvl="1" algn="just"/>
            <a:r>
              <a:rPr lang="en-US" sz="2200" dirty="0"/>
              <a:t>Sign Flag		-	SF</a:t>
            </a:r>
          </a:p>
          <a:p>
            <a:pPr lvl="1" algn="just"/>
            <a:r>
              <a:rPr lang="en-US" sz="2200" dirty="0"/>
              <a:t>Zero Flag		-	ZF</a:t>
            </a:r>
          </a:p>
          <a:p>
            <a:pPr lvl="1" algn="just"/>
            <a:r>
              <a:rPr lang="en-US" sz="2200" dirty="0"/>
              <a:t>Auxiliary Flag	-	AF</a:t>
            </a:r>
          </a:p>
          <a:p>
            <a:pPr lvl="1" algn="just"/>
            <a:r>
              <a:rPr lang="en-US" sz="2200" dirty="0"/>
              <a:t>Parity Flag	-	PF</a:t>
            </a:r>
          </a:p>
          <a:p>
            <a:pPr lvl="1" algn="just"/>
            <a:r>
              <a:rPr lang="en-US" sz="2200" dirty="0"/>
              <a:t>Carry Flag	-	CF</a:t>
            </a:r>
          </a:p>
          <a:p>
            <a:pPr lvl="1" algn="just"/>
            <a:r>
              <a:rPr lang="en-US" sz="2200" dirty="0"/>
              <a:t>Trap Flag		-	TF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Overflow Flag (OF)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It indicates the overflow of a leftmost bit of data after a signed arithmetic operation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flag is set to  ‘1’, when there is a </a:t>
            </a:r>
            <a:r>
              <a:rPr lang="en-US" b="1" dirty="0"/>
              <a:t>signed overflow</a:t>
            </a:r>
          </a:p>
          <a:p>
            <a:pPr lvl="1" algn="just"/>
            <a:r>
              <a:rPr lang="en-US" b="1" dirty="0"/>
              <a:t>Example</a:t>
            </a:r>
          </a:p>
          <a:p>
            <a:pPr marL="411480" lvl="1" indent="0" algn="ctr">
              <a:buNone/>
            </a:pPr>
            <a:r>
              <a:rPr lang="en-US" dirty="0"/>
              <a:t>(1000 0000)</a:t>
            </a:r>
            <a:r>
              <a:rPr lang="en-US" baseline="-25000" dirty="0"/>
              <a:t>2</a:t>
            </a:r>
            <a:r>
              <a:rPr lang="en-US" dirty="0"/>
              <a:t>+ (1000 0000)</a:t>
            </a:r>
            <a:r>
              <a:rPr lang="en-US" baseline="-25000" dirty="0"/>
              <a:t>2 </a:t>
            </a:r>
            <a:r>
              <a:rPr lang="en-US" dirty="0"/>
              <a:t>= (0000 0000)</a:t>
            </a:r>
            <a:r>
              <a:rPr lang="en-US" baseline="-25000" dirty="0"/>
              <a:t> 2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flag is set to ‘0’,</a:t>
            </a:r>
            <a:r>
              <a:rPr lang="en-US" b="1" dirty="0"/>
              <a:t> </a:t>
            </a:r>
            <a:r>
              <a:rPr lang="en-US" dirty="0"/>
              <a:t>there is </a:t>
            </a:r>
            <a:r>
              <a:rPr lang="en-US" b="1" dirty="0"/>
              <a:t>no overflow</a:t>
            </a:r>
          </a:p>
          <a:p>
            <a:pPr lvl="1" algn="just"/>
            <a:r>
              <a:rPr lang="en-US" b="1" dirty="0"/>
              <a:t>Example</a:t>
            </a:r>
          </a:p>
          <a:p>
            <a:pPr marL="411480" lvl="1" indent="0" algn="ctr">
              <a:buNone/>
            </a:pPr>
            <a:r>
              <a:rPr lang="en-US" dirty="0"/>
              <a:t>(1111 0011)</a:t>
            </a:r>
            <a:r>
              <a:rPr lang="en-US" baseline="-25000" dirty="0"/>
              <a:t>2</a:t>
            </a:r>
            <a:r>
              <a:rPr lang="en-US" dirty="0"/>
              <a:t>+(0000 0001)</a:t>
            </a:r>
            <a:r>
              <a:rPr lang="en-US" baseline="-25000" dirty="0"/>
              <a:t>2</a:t>
            </a:r>
            <a:r>
              <a:rPr lang="en-US" dirty="0"/>
              <a:t> = (1111 0100)</a:t>
            </a:r>
            <a:r>
              <a:rPr lang="en-US" baseline="-25000" dirty="0"/>
              <a:t>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OF: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(1000 0000)</a:t>
            </a:r>
            <a:r>
              <a:rPr lang="en-US" sz="2800" baseline="-25000" dirty="0"/>
              <a:t>2</a:t>
            </a:r>
          </a:p>
          <a:p>
            <a:pPr marL="109728" indent="0" algn="ctr">
              <a:buNone/>
            </a:pPr>
            <a:r>
              <a:rPr lang="en-US" sz="2800" dirty="0"/>
              <a:t>(1000 0001)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OF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677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4648200" y="2255837"/>
            <a:ext cx="4038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(1000 0000)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(1000 0001)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OF =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4191000"/>
            <a:ext cx="2651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3520" y="363341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0912" y="2983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608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(0001 0100 0000 1000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(1000 0100 0000 0000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r>
              <a:rPr lang="en-US" sz="2800" dirty="0"/>
              <a:t>(1001 0000 0000 1000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3200" b="1" dirty="0"/>
              <a:t>OF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4191000"/>
            <a:ext cx="466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67780"/>
            <a:ext cx="31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5094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953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Direction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flag is specifically used in string instructions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directional flag is set (1), then access the string data from higher memory location towards lower memory location (Reverse Direction)</a:t>
            </a:r>
          </a:p>
          <a:p>
            <a:pPr lvl="1" algn="just"/>
            <a:r>
              <a:rPr lang="en-US" b="1" dirty="0"/>
              <a:t>Syntax: </a:t>
            </a:r>
            <a:r>
              <a:rPr lang="en-US" dirty="0"/>
              <a:t>STD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directional flag is reset (0), then access the string data from lower memory location towards higher memory location (Forward Direction)</a:t>
            </a:r>
          </a:p>
          <a:p>
            <a:pPr lvl="1" algn="just"/>
            <a:r>
              <a:rPr lang="en-US" b="1" dirty="0"/>
              <a:t>Syntax: </a:t>
            </a:r>
            <a:r>
              <a:rPr lang="en-US" dirty="0"/>
              <a:t>CLD</a:t>
            </a:r>
          </a:p>
        </p:txBody>
      </p:sp>
    </p:spTree>
    <p:extLst>
      <p:ext uri="{BB962C8B-B14F-4D97-AF65-F5344CB8AC3E}">
        <p14:creationId xmlns:p14="http://schemas.microsoft.com/office/powerpoint/2010/main" val="22797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Interrupt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determines whether the external interrupts like keyboard entry, etc., are to be ignored or processed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disables the external interrupt when the value is reset (0) and enables interrupt when set (1)</a:t>
            </a:r>
          </a:p>
        </p:txBody>
      </p:sp>
    </p:spTree>
    <p:extLst>
      <p:ext uri="{BB962C8B-B14F-4D97-AF65-F5344CB8AC3E}">
        <p14:creationId xmlns:p14="http://schemas.microsoft.com/office/powerpoint/2010/main" val="142272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Flag (SF)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shows the sign of the result of an arithmetic or logical operation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sign is indicated by the leftmost bit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positive result clears the value of SF to ‘0’ and negative result sets it to ‘1’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7652</TotalTime>
  <Words>1185</Words>
  <Application>Microsoft Macintosh PowerPoint</Application>
  <PresentationFormat>On-screen Show (4:3)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Georgia</vt:lpstr>
      <vt:lpstr>Trebuchet MS</vt:lpstr>
      <vt:lpstr>Wingdings 2</vt:lpstr>
      <vt:lpstr>Urban</vt:lpstr>
      <vt:lpstr>PowerPoint Presentation</vt:lpstr>
      <vt:lpstr>Today’s Discussion</vt:lpstr>
      <vt:lpstr>Flags</vt:lpstr>
      <vt:lpstr>Overflow Flag (OF)</vt:lpstr>
      <vt:lpstr>OF: Examples</vt:lpstr>
      <vt:lpstr>OF: Example</vt:lpstr>
      <vt:lpstr>Direction Flag</vt:lpstr>
      <vt:lpstr>Interrupt Flag</vt:lpstr>
      <vt:lpstr>Sign Flag (SF)</vt:lpstr>
      <vt:lpstr>SF: Examples</vt:lpstr>
      <vt:lpstr>SF: Example</vt:lpstr>
      <vt:lpstr>Zero Flag (ZF)</vt:lpstr>
      <vt:lpstr>ZF: Examples</vt:lpstr>
      <vt:lpstr>ZF: Example</vt:lpstr>
      <vt:lpstr>Auxiliary Flag (AF)</vt:lpstr>
      <vt:lpstr>AF: Examples</vt:lpstr>
      <vt:lpstr>AF: Example</vt:lpstr>
      <vt:lpstr>Parity Flag (PF)</vt:lpstr>
      <vt:lpstr>PF: Examples</vt:lpstr>
      <vt:lpstr>PF: Example</vt:lpstr>
      <vt:lpstr>Carry Flag (CF)</vt:lpstr>
      <vt:lpstr>CF: Examples</vt:lpstr>
      <vt:lpstr>CF: Example</vt:lpstr>
      <vt:lpstr>Trap Flag (TF)</vt:lpstr>
      <vt:lpstr>Example</vt:lpstr>
      <vt:lpstr>PowerPoint Presentation</vt:lpstr>
      <vt:lpstr>Task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Microsoft Office User</cp:lastModifiedBy>
  <cp:revision>1406</cp:revision>
  <dcterms:created xsi:type="dcterms:W3CDTF">2013-11-09T11:20:07Z</dcterms:created>
  <dcterms:modified xsi:type="dcterms:W3CDTF">2024-03-28T19:29:04Z</dcterms:modified>
</cp:coreProperties>
</file>