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57" r:id="rId4"/>
    <p:sldId id="258" r:id="rId5"/>
    <p:sldId id="259" r:id="rId6"/>
    <p:sldId id="276" r:id="rId7"/>
    <p:sldId id="275" r:id="rId8"/>
    <p:sldId id="274" r:id="rId9"/>
    <p:sldId id="278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8288000" cy="10287000"/>
  <p:notesSz cx="6858000" cy="9144000"/>
  <p:embeddedFontLst>
    <p:embeddedFont>
      <p:font typeface="Alegreya" panose="020B0604020202020204" charset="0"/>
      <p:regular r:id="rId26"/>
    </p:embeddedFont>
    <p:embeddedFont>
      <p:font typeface="Alegreya Bold" panose="020B0604020202020204" charset="0"/>
      <p:regular r:id="rId27"/>
    </p:embeddedFont>
    <p:embeddedFont>
      <p:font typeface="Bobby Jones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286BD-1CB4-4F20-A5E0-F149B06B6438}" type="datetimeFigureOut">
              <a:rPr lang="fr-FR" smtClean="0"/>
              <a:t>04/04/2025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69EB8-818D-4A98-93EB-61D429F53E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28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69EB8-818D-4A98-93EB-61D429F53E7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79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535B9-7182-4537-B66C-6D41B8DAA7F8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3CC55-C8AE-43E6-8F0B-F610866D3666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7FB71-CFE2-4152-9B33-5EB6F60327F9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61D5-E39F-4E5E-BA35-7A842DAB20F7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285C-860C-461B-9C84-09B7851D36A2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53CB-8711-4751-943F-BED60E20AE67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E22D-11F7-4339-9E21-45E3FF3E1829}" type="datetime1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6C51A-995B-43E9-8972-B60EBF2302A9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BFBE-CCBB-4062-AAD9-4E9950E14C94}" type="datetime1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F2F25-9ABC-4E49-AED8-B9CFC07F24FB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EE475-3156-4C95-B419-2D03515A0317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0F20-AB01-48A9-BC88-D79BD7DE0349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761580" y="2999358"/>
            <a:ext cx="14764841" cy="2700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52"/>
              </a:lnSpc>
            </a:pPr>
            <a:r>
              <a:rPr lang="en-US" sz="15537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CES’eat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31326" y="5645368"/>
            <a:ext cx="1262534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Présentation</a:t>
            </a:r>
            <a:r>
              <a:rPr lang="en-US" sz="60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 au client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945298" y="9043352"/>
            <a:ext cx="10397404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Mohamed Himeur, Lucas Moniot, Noémie </a:t>
            </a:r>
            <a:r>
              <a:rPr lang="en-US" sz="24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Rappeneau</a:t>
            </a:r>
            <a:r>
              <a:rPr lang="en-US" sz="24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, Omar Sedrati, Axel </a:t>
            </a:r>
            <a:r>
              <a:rPr lang="en-US" sz="2499" dirty="0" err="1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Vion</a:t>
            </a:r>
            <a:r>
              <a:rPr lang="en-US" sz="2499" dirty="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761580" y="3027933"/>
            <a:ext cx="14764841" cy="2443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3"/>
              </a:lnSpc>
            </a:pPr>
            <a:r>
              <a:rPr lang="en-US" sz="14038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 Project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31326" y="5654893"/>
            <a:ext cx="12625348" cy="987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Presented By : Group Borcelle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978052" y="2879312"/>
            <a:ext cx="14331896" cy="6093238"/>
            <a:chOff x="0" y="0"/>
            <a:chExt cx="3774656" cy="16048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774656" cy="1604803"/>
            </a:xfrm>
            <a:custGeom>
              <a:avLst/>
              <a:gdLst/>
              <a:ahLst/>
              <a:cxnLst/>
              <a:rect l="l" t="t" r="r" b="b"/>
              <a:pathLst>
                <a:path w="3774656" h="1604803">
                  <a:moveTo>
                    <a:pt x="27550" y="0"/>
                  </a:moveTo>
                  <a:lnTo>
                    <a:pt x="3747106" y="0"/>
                  </a:lnTo>
                  <a:cubicBezTo>
                    <a:pt x="3754413" y="0"/>
                    <a:pt x="3761420" y="2903"/>
                    <a:pt x="3766586" y="8069"/>
                  </a:cubicBezTo>
                  <a:cubicBezTo>
                    <a:pt x="3771753" y="13236"/>
                    <a:pt x="3774656" y="20243"/>
                    <a:pt x="3774656" y="27550"/>
                  </a:cubicBezTo>
                  <a:lnTo>
                    <a:pt x="3774656" y="1577254"/>
                  </a:lnTo>
                  <a:cubicBezTo>
                    <a:pt x="3774656" y="1592469"/>
                    <a:pt x="3762321" y="1604803"/>
                    <a:pt x="3747106" y="1604803"/>
                  </a:cubicBezTo>
                  <a:lnTo>
                    <a:pt x="27550" y="1604803"/>
                  </a:lnTo>
                  <a:cubicBezTo>
                    <a:pt x="20243" y="1604803"/>
                    <a:pt x="13236" y="1601901"/>
                    <a:pt x="8069" y="1596734"/>
                  </a:cubicBezTo>
                  <a:cubicBezTo>
                    <a:pt x="2903" y="1591568"/>
                    <a:pt x="0" y="1584560"/>
                    <a:pt x="0" y="1577254"/>
                  </a:cubicBezTo>
                  <a:lnTo>
                    <a:pt x="0" y="27550"/>
                  </a:lnTo>
                  <a:cubicBezTo>
                    <a:pt x="0" y="20243"/>
                    <a:pt x="2903" y="13236"/>
                    <a:pt x="8069" y="8069"/>
                  </a:cubicBezTo>
                  <a:cubicBezTo>
                    <a:pt x="13236" y="2903"/>
                    <a:pt x="20243" y="0"/>
                    <a:pt x="275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774656" cy="16429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78497" y="3394916"/>
            <a:ext cx="12555011" cy="491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2"/>
              </a:lnSpc>
            </a:pPr>
            <a:r>
              <a:rPr lang="en-US" sz="467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 Mostly presented before an audience, it serves a variety of purposes, making presentations powerful tools for convicing and teaching.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918390" y="857250"/>
            <a:ext cx="10451219" cy="14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Project Overview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334007" y="3124680"/>
            <a:ext cx="4690072" cy="4690054"/>
            <a:chOff x="0" y="0"/>
            <a:chExt cx="6350000" cy="634997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13054" t="-34515" r="-639" b="-35813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6818416" y="3124680"/>
            <a:ext cx="4690072" cy="4690054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t="-44768" b="-5326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2302825" y="3124680"/>
            <a:ext cx="4690072" cy="4690054"/>
            <a:chOff x="0" y="0"/>
            <a:chExt cx="6350000" cy="63499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25471" r="-25471"/>
              </a:stretch>
            </a:blipFill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72912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Juliana Silva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57321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Olivia Wilson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41730" y="8033809"/>
            <a:ext cx="4651168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Claudia Alves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79044" y="847725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Présentation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315640" y="3066778"/>
          <a:ext cx="15656722" cy="5010151"/>
        </p:xfrm>
        <a:graphic>
          <a:graphicData uri="http://schemas.openxmlformats.org/drawingml/2006/table">
            <a:tbl>
              <a:tblPr/>
              <a:tblGrid>
                <a:gridCol w="462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57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8665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Week 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﻿Week 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﻿Week 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﻿Week 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9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7162"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Task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7162"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Task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7162">
                <a:tc>
                  <a:txBody>
                    <a:bodyPr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1">
                          <a:solidFill>
                            <a:srgbClr val="000000"/>
                          </a:solidFill>
                          <a:latin typeface="Alegreya Bold"/>
                          <a:ea typeface="Alegreya Bold"/>
                          <a:cs typeface="Alegreya Bold"/>
                          <a:sym typeface="Alegreya Bold"/>
                        </a:rPr>
                        <a:t>Task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C0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C7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﻿Project Timeline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628090" y="3049012"/>
            <a:ext cx="15031821" cy="5074721"/>
            <a:chOff x="0" y="0"/>
            <a:chExt cx="20042427" cy="6766295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1064624"/>
              <a:ext cx="9669178" cy="5701671"/>
              <a:chOff x="0" y="0"/>
              <a:chExt cx="1909961" cy="112625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909961" cy="1126256"/>
              </a:xfrm>
              <a:custGeom>
                <a:avLst/>
                <a:gdLst/>
                <a:ahLst/>
                <a:cxnLst/>
                <a:rect l="l" t="t" r="r" b="b"/>
                <a:pathLst>
                  <a:path w="1909961" h="1126256">
                    <a:moveTo>
                      <a:pt x="54446" y="0"/>
                    </a:moveTo>
                    <a:lnTo>
                      <a:pt x="1855515" y="0"/>
                    </a:lnTo>
                    <a:cubicBezTo>
                      <a:pt x="1869955" y="0"/>
                      <a:pt x="1883804" y="5736"/>
                      <a:pt x="1894014" y="15947"/>
                    </a:cubicBezTo>
                    <a:cubicBezTo>
                      <a:pt x="1904225" y="26158"/>
                      <a:pt x="1909961" y="40006"/>
                      <a:pt x="1909961" y="54446"/>
                    </a:cubicBezTo>
                    <a:lnTo>
                      <a:pt x="1909961" y="1071810"/>
                    </a:lnTo>
                    <a:cubicBezTo>
                      <a:pt x="1909961" y="1101880"/>
                      <a:pt x="1885585" y="1126256"/>
                      <a:pt x="1855515" y="1126256"/>
                    </a:cubicBezTo>
                    <a:lnTo>
                      <a:pt x="54446" y="1126256"/>
                    </a:lnTo>
                    <a:cubicBezTo>
                      <a:pt x="40006" y="1126256"/>
                      <a:pt x="26158" y="1120520"/>
                      <a:pt x="15947" y="1110309"/>
                    </a:cubicBezTo>
                    <a:cubicBezTo>
                      <a:pt x="5736" y="1100098"/>
                      <a:pt x="0" y="1086250"/>
                      <a:pt x="0" y="1071810"/>
                    </a:cubicBezTo>
                    <a:lnTo>
                      <a:pt x="0" y="54446"/>
                    </a:lnTo>
                    <a:cubicBezTo>
                      <a:pt x="0" y="40006"/>
                      <a:pt x="5736" y="26158"/>
                      <a:pt x="15947" y="15947"/>
                    </a:cubicBezTo>
                    <a:cubicBezTo>
                      <a:pt x="26158" y="5736"/>
                      <a:pt x="40006" y="0"/>
                      <a:pt x="54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909961" cy="11643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484095" y="1619188"/>
              <a:ext cx="8700987" cy="4516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50"/>
                </a:lnSpc>
              </a:pPr>
              <a:r>
                <a:rPr lang="en-US" sz="3893" b="1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Presentations are communication tools that can be used as demonstrations, lectures, speeches, reports, and more.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10373250" y="1064624"/>
              <a:ext cx="9669178" cy="5701671"/>
              <a:chOff x="0" y="0"/>
              <a:chExt cx="1909961" cy="1126256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909961" cy="1126256"/>
              </a:xfrm>
              <a:custGeom>
                <a:avLst/>
                <a:gdLst/>
                <a:ahLst/>
                <a:cxnLst/>
                <a:rect l="l" t="t" r="r" b="b"/>
                <a:pathLst>
                  <a:path w="1909961" h="1126256">
                    <a:moveTo>
                      <a:pt x="54446" y="0"/>
                    </a:moveTo>
                    <a:lnTo>
                      <a:pt x="1855515" y="0"/>
                    </a:lnTo>
                    <a:cubicBezTo>
                      <a:pt x="1869955" y="0"/>
                      <a:pt x="1883804" y="5736"/>
                      <a:pt x="1894014" y="15947"/>
                    </a:cubicBezTo>
                    <a:cubicBezTo>
                      <a:pt x="1904225" y="26158"/>
                      <a:pt x="1909961" y="40006"/>
                      <a:pt x="1909961" y="54446"/>
                    </a:cubicBezTo>
                    <a:lnTo>
                      <a:pt x="1909961" y="1071810"/>
                    </a:lnTo>
                    <a:cubicBezTo>
                      <a:pt x="1909961" y="1101880"/>
                      <a:pt x="1885585" y="1126256"/>
                      <a:pt x="1855515" y="1126256"/>
                    </a:cubicBezTo>
                    <a:lnTo>
                      <a:pt x="54446" y="1126256"/>
                    </a:lnTo>
                    <a:cubicBezTo>
                      <a:pt x="40006" y="1126256"/>
                      <a:pt x="26158" y="1120520"/>
                      <a:pt x="15947" y="1110309"/>
                    </a:cubicBezTo>
                    <a:cubicBezTo>
                      <a:pt x="5736" y="1100098"/>
                      <a:pt x="0" y="1086250"/>
                      <a:pt x="0" y="1071810"/>
                    </a:cubicBezTo>
                    <a:lnTo>
                      <a:pt x="0" y="54446"/>
                    </a:lnTo>
                    <a:cubicBezTo>
                      <a:pt x="0" y="40006"/>
                      <a:pt x="5736" y="26158"/>
                      <a:pt x="15947" y="15947"/>
                    </a:cubicBezTo>
                    <a:cubicBezTo>
                      <a:pt x="26158" y="5736"/>
                      <a:pt x="40006" y="0"/>
                      <a:pt x="544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lgDash"/>
                <a:rou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1909961" cy="11643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10857345" y="1619188"/>
              <a:ext cx="8700987" cy="4516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450"/>
                </a:lnSpc>
              </a:pPr>
              <a:r>
                <a:rPr lang="en-US" sz="3893" b="1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Presentations are communication tools that can be used as demonstrations, lectures, speeches, reports, and more.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97518" y="-123825"/>
              <a:ext cx="9277341" cy="1232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</a:pPr>
              <a:r>
                <a:rPr lang="en-US" sz="54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General Overview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569168" y="-123825"/>
              <a:ext cx="9277341" cy="12329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99"/>
                </a:lnSpc>
              </a:pPr>
              <a:r>
                <a:rPr lang="en-US" sz="54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History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918390" y="857250"/>
            <a:ext cx="10451219" cy="1420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79"/>
              </a:lnSpc>
            </a:pPr>
            <a:r>
              <a:rPr lang="en-US" sz="8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Background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3097163" y="4457414"/>
            <a:ext cx="4947308" cy="4323264"/>
            <a:chOff x="0" y="0"/>
            <a:chExt cx="1302995" cy="11386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31249" y="4877793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854271" y="3289967"/>
            <a:ext cx="5433091" cy="1543050"/>
            <a:chOff x="0" y="0"/>
            <a:chExt cx="1430937" cy="406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997633" y="3551269"/>
            <a:ext cx="7146367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first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43530" y="4457414"/>
            <a:ext cx="4947308" cy="4323264"/>
            <a:chOff x="0" y="0"/>
            <a:chExt cx="1302995" cy="11386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777616" y="4877793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000638" y="3289967"/>
            <a:ext cx="5433091" cy="1543050"/>
            <a:chOff x="0" y="0"/>
            <a:chExt cx="1430937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430937" cy="406400"/>
            </a:xfrm>
            <a:custGeom>
              <a:avLst/>
              <a:gdLst/>
              <a:ahLst/>
              <a:cxnLst/>
              <a:rect l="l" t="t" r="r" b="b"/>
              <a:pathLst>
                <a:path w="1430937" h="406400">
                  <a:moveTo>
                    <a:pt x="72673" y="0"/>
                  </a:moveTo>
                  <a:lnTo>
                    <a:pt x="1358265" y="0"/>
                  </a:lnTo>
                  <a:cubicBezTo>
                    <a:pt x="1377539" y="0"/>
                    <a:pt x="1396023" y="7657"/>
                    <a:pt x="1409652" y="21285"/>
                  </a:cubicBezTo>
                  <a:cubicBezTo>
                    <a:pt x="1423281" y="34914"/>
                    <a:pt x="1430937" y="53399"/>
                    <a:pt x="1430937" y="72673"/>
                  </a:cubicBezTo>
                  <a:lnTo>
                    <a:pt x="1430937" y="333727"/>
                  </a:lnTo>
                  <a:cubicBezTo>
                    <a:pt x="1430937" y="353001"/>
                    <a:pt x="1423281" y="371486"/>
                    <a:pt x="1409652" y="385115"/>
                  </a:cubicBezTo>
                  <a:cubicBezTo>
                    <a:pt x="1396023" y="398743"/>
                    <a:pt x="1377539" y="406400"/>
                    <a:pt x="1358265" y="406400"/>
                  </a:cubicBezTo>
                  <a:lnTo>
                    <a:pt x="72673" y="406400"/>
                  </a:lnTo>
                  <a:cubicBezTo>
                    <a:pt x="53399" y="406400"/>
                    <a:pt x="34914" y="398743"/>
                    <a:pt x="21285" y="385115"/>
                  </a:cubicBezTo>
                  <a:cubicBezTo>
                    <a:pt x="7657" y="371486"/>
                    <a:pt x="0" y="353001"/>
                    <a:pt x="0" y="333727"/>
                  </a:cubicBezTo>
                  <a:lnTo>
                    <a:pt x="0" y="72673"/>
                  </a:lnTo>
                  <a:cubicBezTo>
                    <a:pt x="0" y="53399"/>
                    <a:pt x="7657" y="34914"/>
                    <a:pt x="21285" y="21285"/>
                  </a:cubicBezTo>
                  <a:cubicBezTo>
                    <a:pt x="34914" y="7657"/>
                    <a:pt x="53399" y="0"/>
                    <a:pt x="72673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430937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144000" y="3551269"/>
            <a:ext cx="7146367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second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﻿Project Goals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423493" y="3647068"/>
            <a:ext cx="4947308" cy="4323264"/>
            <a:chOff x="0" y="0"/>
            <a:chExt cx="1302995" cy="11386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57579" y="4067447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670346" y="3647068"/>
            <a:ext cx="4947308" cy="4323264"/>
            <a:chOff x="0" y="0"/>
            <a:chExt cx="1302995" cy="113863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17200" y="3647068"/>
            <a:ext cx="4947308" cy="4323264"/>
            <a:chOff x="0" y="0"/>
            <a:chExt cx="1302995" cy="11386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02995" cy="1138637"/>
            </a:xfrm>
            <a:custGeom>
              <a:avLst/>
              <a:gdLst/>
              <a:ahLst/>
              <a:cxnLst/>
              <a:rect l="l" t="t" r="r" b="b"/>
              <a:pathLst>
                <a:path w="1302995" h="1138637">
                  <a:moveTo>
                    <a:pt x="79809" y="0"/>
                  </a:moveTo>
                  <a:lnTo>
                    <a:pt x="1223186" y="0"/>
                  </a:lnTo>
                  <a:cubicBezTo>
                    <a:pt x="1267263" y="0"/>
                    <a:pt x="1302995" y="35732"/>
                    <a:pt x="1302995" y="79809"/>
                  </a:cubicBezTo>
                  <a:lnTo>
                    <a:pt x="1302995" y="1058829"/>
                  </a:lnTo>
                  <a:cubicBezTo>
                    <a:pt x="1302995" y="1079995"/>
                    <a:pt x="1294586" y="1100295"/>
                    <a:pt x="1279619" y="1115262"/>
                  </a:cubicBezTo>
                  <a:cubicBezTo>
                    <a:pt x="1264652" y="1130229"/>
                    <a:pt x="1244353" y="1138637"/>
                    <a:pt x="1223186" y="1138637"/>
                  </a:cubicBezTo>
                  <a:lnTo>
                    <a:pt x="79809" y="1138637"/>
                  </a:lnTo>
                  <a:cubicBezTo>
                    <a:pt x="58642" y="1138637"/>
                    <a:pt x="38342" y="1130229"/>
                    <a:pt x="23375" y="1115262"/>
                  </a:cubicBezTo>
                  <a:cubicBezTo>
                    <a:pt x="8408" y="1100295"/>
                    <a:pt x="0" y="1079995"/>
                    <a:pt x="0" y="1058829"/>
                  </a:cubicBezTo>
                  <a:lnTo>
                    <a:pt x="0" y="79809"/>
                  </a:lnTo>
                  <a:cubicBezTo>
                    <a:pt x="0" y="35732"/>
                    <a:pt x="35732" y="0"/>
                    <a:pt x="798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302995" cy="1176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﻿Process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04433" y="4067447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51286" y="4067447"/>
            <a:ext cx="3879135" cy="3406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07204" y="2822880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Step 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28244" y="2832405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Step 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074854" y="2841930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Step 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49127" y="3763254"/>
            <a:ext cx="14184220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49127" y="6909680"/>
            <a:ext cx="14184220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4375" y="2708661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4375" y="5906379"/>
            <a:ext cx="4779885" cy="95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79044" y="1232268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﻿Result and findings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023" y="2327927"/>
            <a:ext cx="7422783" cy="7560407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596375" y="4475495"/>
            <a:ext cx="7547625" cy="4420383"/>
            <a:chOff x="0" y="0"/>
            <a:chExt cx="1773390" cy="10386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325121" y="3320383"/>
            <a:ext cx="6090133" cy="1346419"/>
            <a:chOff x="0" y="0"/>
            <a:chExt cx="1430937" cy="3163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69524" y="4850404"/>
            <a:ext cx="6705145" cy="357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sz="405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﻿Result and findings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41772" y="3447540"/>
            <a:ext cx="4056832" cy="96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﻿Result and findings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96375" y="4475495"/>
            <a:ext cx="7547625" cy="4420383"/>
            <a:chOff x="0" y="0"/>
            <a:chExt cx="1773390" cy="10386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73390" cy="1038613"/>
            </a:xfrm>
            <a:custGeom>
              <a:avLst/>
              <a:gdLst/>
              <a:ahLst/>
              <a:cxnLst/>
              <a:rect l="l" t="t" r="r" b="b"/>
              <a:pathLst>
                <a:path w="1773390" h="1038613">
                  <a:moveTo>
                    <a:pt x="52313" y="0"/>
                  </a:moveTo>
                  <a:lnTo>
                    <a:pt x="1721077" y="0"/>
                  </a:lnTo>
                  <a:cubicBezTo>
                    <a:pt x="1749968" y="0"/>
                    <a:pt x="1773390" y="23421"/>
                    <a:pt x="1773390" y="52313"/>
                  </a:cubicBezTo>
                  <a:lnTo>
                    <a:pt x="1773390" y="986300"/>
                  </a:lnTo>
                  <a:cubicBezTo>
                    <a:pt x="1773390" y="1000174"/>
                    <a:pt x="1767878" y="1013480"/>
                    <a:pt x="1758067" y="1023291"/>
                  </a:cubicBezTo>
                  <a:cubicBezTo>
                    <a:pt x="1748257" y="1033101"/>
                    <a:pt x="1734951" y="1038613"/>
                    <a:pt x="1721077" y="1038613"/>
                  </a:cubicBezTo>
                  <a:lnTo>
                    <a:pt x="52313" y="1038613"/>
                  </a:lnTo>
                  <a:cubicBezTo>
                    <a:pt x="23421" y="1038613"/>
                    <a:pt x="0" y="1015192"/>
                    <a:pt x="0" y="986300"/>
                  </a:cubicBezTo>
                  <a:lnTo>
                    <a:pt x="0" y="52313"/>
                  </a:lnTo>
                  <a:cubicBezTo>
                    <a:pt x="0" y="23421"/>
                    <a:pt x="23421" y="0"/>
                    <a:pt x="5231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773390" cy="1076713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325121" y="3320383"/>
            <a:ext cx="6090133" cy="1346419"/>
            <a:chOff x="0" y="0"/>
            <a:chExt cx="1430937" cy="31635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30937" cy="316355"/>
            </a:xfrm>
            <a:custGeom>
              <a:avLst/>
              <a:gdLst/>
              <a:ahLst/>
              <a:cxnLst/>
              <a:rect l="l" t="t" r="r" b="b"/>
              <a:pathLst>
                <a:path w="1430937" h="316355">
                  <a:moveTo>
                    <a:pt x="64832" y="0"/>
                  </a:moveTo>
                  <a:lnTo>
                    <a:pt x="1366105" y="0"/>
                  </a:lnTo>
                  <a:cubicBezTo>
                    <a:pt x="1401911" y="0"/>
                    <a:pt x="1430937" y="29026"/>
                    <a:pt x="1430937" y="64832"/>
                  </a:cubicBezTo>
                  <a:lnTo>
                    <a:pt x="1430937" y="251522"/>
                  </a:lnTo>
                  <a:cubicBezTo>
                    <a:pt x="1430937" y="268717"/>
                    <a:pt x="1424107" y="285207"/>
                    <a:pt x="1411949" y="297366"/>
                  </a:cubicBezTo>
                  <a:cubicBezTo>
                    <a:pt x="1399790" y="309524"/>
                    <a:pt x="1383300" y="316355"/>
                    <a:pt x="1366105" y="316355"/>
                  </a:cubicBezTo>
                  <a:lnTo>
                    <a:pt x="64832" y="316355"/>
                  </a:lnTo>
                  <a:cubicBezTo>
                    <a:pt x="47638" y="316355"/>
                    <a:pt x="31147" y="309524"/>
                    <a:pt x="18989" y="297366"/>
                  </a:cubicBezTo>
                  <a:cubicBezTo>
                    <a:pt x="6831" y="285207"/>
                    <a:pt x="0" y="268717"/>
                    <a:pt x="0" y="251522"/>
                  </a:cubicBezTo>
                  <a:lnTo>
                    <a:pt x="0" y="64832"/>
                  </a:lnTo>
                  <a:cubicBezTo>
                    <a:pt x="0" y="47638"/>
                    <a:pt x="6831" y="31147"/>
                    <a:pt x="18989" y="18989"/>
                  </a:cubicBezTo>
                  <a:cubicBezTo>
                    <a:pt x="31147" y="6831"/>
                    <a:pt x="47638" y="0"/>
                    <a:pt x="64832" y="0"/>
                  </a:cubicBezTo>
                  <a:close/>
                </a:path>
              </a:pathLst>
            </a:custGeom>
            <a:solidFill>
              <a:srgbClr val="C6C7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430937" cy="354454"/>
            </a:xfrm>
            <a:prstGeom prst="rect">
              <a:avLst/>
            </a:prstGeom>
          </p:spPr>
          <p:txBody>
            <a:bodyPr lIns="56943" tIns="56943" rIns="56943" bIns="56943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69524" y="4850404"/>
            <a:ext cx="6705145" cy="357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sz="4050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3405" y="1918190"/>
            <a:ext cx="7861632" cy="8007392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341772" y="3447540"/>
            <a:ext cx="4056832" cy="96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3"/>
              </a:lnSpc>
            </a:pPr>
            <a:r>
              <a:rPr lang="en-US" sz="554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result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C7ACC81-1A33-25CF-11C2-EEBADE427DC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4E77B9A7-EE42-FD95-819D-82B4680CA06A}"/>
              </a:ext>
            </a:extLst>
          </p:cNvPr>
          <p:cNvSpPr txBox="1"/>
          <p:nvPr/>
        </p:nvSpPr>
        <p:spPr>
          <a:xfrm>
            <a:off x="2831326" y="5645368"/>
            <a:ext cx="12625348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FF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Introduction à faire</a:t>
            </a:r>
          </a:p>
        </p:txBody>
      </p:sp>
    </p:spTree>
    <p:extLst>
      <p:ext uri="{BB962C8B-B14F-4D97-AF65-F5344CB8AC3E}">
        <p14:creationId xmlns:p14="http://schemas.microsoft.com/office/powerpoint/2010/main" val="2870700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2453821" y="2711520"/>
            <a:ext cx="13380357" cy="5976928"/>
            <a:chOff x="0" y="0"/>
            <a:chExt cx="3303448" cy="147563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303448" cy="1475631"/>
            </a:xfrm>
            <a:custGeom>
              <a:avLst/>
              <a:gdLst/>
              <a:ahLst/>
              <a:cxnLst/>
              <a:rect l="l" t="t" r="r" b="b"/>
              <a:pathLst>
                <a:path w="3303448" h="1475631">
                  <a:moveTo>
                    <a:pt x="29509" y="0"/>
                  </a:moveTo>
                  <a:lnTo>
                    <a:pt x="3273939" y="0"/>
                  </a:lnTo>
                  <a:cubicBezTo>
                    <a:pt x="3290236" y="0"/>
                    <a:pt x="3303448" y="13212"/>
                    <a:pt x="3303448" y="29509"/>
                  </a:cubicBezTo>
                  <a:lnTo>
                    <a:pt x="3303448" y="1446122"/>
                  </a:lnTo>
                  <a:cubicBezTo>
                    <a:pt x="3303448" y="1462420"/>
                    <a:pt x="3290236" y="1475631"/>
                    <a:pt x="3273939" y="1475631"/>
                  </a:cubicBezTo>
                  <a:lnTo>
                    <a:pt x="29509" y="1475631"/>
                  </a:lnTo>
                  <a:cubicBezTo>
                    <a:pt x="13212" y="1475631"/>
                    <a:pt x="0" y="1462420"/>
                    <a:pt x="0" y="1446122"/>
                  </a:cubicBezTo>
                  <a:lnTo>
                    <a:pt x="0" y="29509"/>
                  </a:lnTo>
                  <a:cubicBezTo>
                    <a:pt x="0" y="13212"/>
                    <a:pt x="13212" y="0"/>
                    <a:pt x="2950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303448" cy="1513731"/>
            </a:xfrm>
            <a:prstGeom prst="rect">
              <a:avLst/>
            </a:prstGeom>
          </p:spPr>
          <p:txBody>
            <a:bodyPr lIns="54192" tIns="54192" rIns="54192" bIns="54192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05282" y="2981785"/>
            <a:ext cx="10897090" cy="79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1"/>
              </a:lnSpc>
            </a:pPr>
            <a:r>
              <a:rPr lang="en-US" sz="4587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Link Name :  .............................................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05282" y="3804053"/>
            <a:ext cx="10897090" cy="64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Brief Description : ............................................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05282" y="4818031"/>
            <a:ext cx="10897090" cy="79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1"/>
              </a:lnSpc>
            </a:pPr>
            <a:r>
              <a:rPr lang="en-US" sz="4587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Link Name :  .............................................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05282" y="5640300"/>
            <a:ext cx="10897090" cy="64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Brief Description : ............................................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05282" y="6652217"/>
            <a:ext cx="10897090" cy="791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21"/>
              </a:lnSpc>
            </a:pPr>
            <a:r>
              <a:rPr lang="en-US" sz="4587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Link Name :  .............................................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05282" y="7474486"/>
            <a:ext cx="10897090" cy="64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legreya"/>
                <a:ea typeface="Alegreya"/>
                <a:cs typeface="Alegreya"/>
                <a:sym typeface="Alegreya"/>
              </a:rPr>
              <a:t>Brief Description : ............................................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79044" y="847725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Resources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lgDash"/>
              <a:rou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79044" y="1607403"/>
            <a:ext cx="10929913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78052" y="3570499"/>
            <a:ext cx="14331896" cy="40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2"/>
              </a:lnSpc>
            </a:pPr>
            <a:r>
              <a:rPr lang="en-US" sz="4673" b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Presentations are communication tools that can be used as demonstrations, lectures, speeches, reports, and more. Mostly presented before an audience, it serves a variety of purposes, making presentations powerful tools for convicing and teaching.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2691138" y="3358912"/>
            <a:ext cx="12905724" cy="3369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98"/>
              </a:lnSpc>
            </a:pPr>
            <a:r>
              <a:rPr lang="en-US" sz="964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Does Anyone Have a Questions?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2616729" y="3509275"/>
            <a:ext cx="13054542" cy="290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410"/>
              </a:lnSpc>
            </a:pPr>
            <a:r>
              <a:rPr lang="en-US" sz="1672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 noProof="0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A3F747AC-F8A4-90C8-C830-7BD26B5188C3}"/>
              </a:ext>
            </a:extLst>
          </p:cNvPr>
          <p:cNvSpPr/>
          <p:nvPr/>
        </p:nvSpPr>
        <p:spPr>
          <a:xfrm>
            <a:off x="1131373" y="4169884"/>
            <a:ext cx="7914656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CE0BA50-3F06-EBB6-CB8A-6E96716ED71E}"/>
              </a:ext>
            </a:extLst>
          </p:cNvPr>
          <p:cNvSpPr/>
          <p:nvPr/>
        </p:nvSpPr>
        <p:spPr>
          <a:xfrm>
            <a:off x="1131374" y="1672107"/>
            <a:ext cx="2580655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228591"/>
            <a:ext cx="16230600" cy="1419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fr-FR" sz="8165" noProof="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Déroulé de la présentation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66DCCEE-8901-FB23-064B-9AA420E1B4D0}"/>
              </a:ext>
            </a:extLst>
          </p:cNvPr>
          <p:cNvSpPr/>
          <p:nvPr/>
        </p:nvSpPr>
        <p:spPr>
          <a:xfrm>
            <a:off x="1131373" y="6733047"/>
            <a:ext cx="2326827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006929" y="1646020"/>
            <a:ext cx="10428382" cy="2414716"/>
            <a:chOff x="0" y="-76200"/>
            <a:chExt cx="13904509" cy="3219621"/>
          </a:xfrm>
        </p:grpSpPr>
        <p:sp>
          <p:nvSpPr>
            <p:cNvPr id="5" name="TextBox 5"/>
            <p:cNvSpPr txBox="1"/>
            <p:nvPr/>
          </p:nvSpPr>
          <p:spPr>
            <a:xfrm>
              <a:off x="0" y="1014634"/>
              <a:ext cx="8220932" cy="2128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5" lvl="1" indent="-323852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Rappel du besoin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Présentation du groupe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Organisation du groupe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504364" y="-76200"/>
              <a:ext cx="13400145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fr-FR" sz="3999" noProof="0" dirty="0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contexte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06929" y="4231879"/>
            <a:ext cx="17244946" cy="2327274"/>
            <a:chOff x="0" y="0"/>
            <a:chExt cx="22993261" cy="3103033"/>
          </a:xfrm>
        </p:grpSpPr>
        <p:sp>
          <p:nvSpPr>
            <p:cNvPr id="8" name="TextBox 8"/>
            <p:cNvSpPr txBox="1"/>
            <p:nvPr/>
          </p:nvSpPr>
          <p:spPr>
            <a:xfrm>
              <a:off x="504364" y="-76200"/>
              <a:ext cx="15764989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fr-FR" sz="3999" noProof="0" dirty="0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Développement et Démonstration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13883"/>
              <a:ext cx="22993261" cy="2089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Planification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Architecture globale de la solution informatique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Démonstration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06929" y="6702875"/>
            <a:ext cx="17244946" cy="2384423"/>
            <a:chOff x="0" y="-76200"/>
            <a:chExt cx="22993261" cy="3179232"/>
          </a:xfrm>
        </p:grpSpPr>
        <p:sp>
          <p:nvSpPr>
            <p:cNvPr id="11" name="TextBox 11"/>
            <p:cNvSpPr txBox="1"/>
            <p:nvPr/>
          </p:nvSpPr>
          <p:spPr>
            <a:xfrm>
              <a:off x="504364" y="-76200"/>
              <a:ext cx="3102436" cy="8805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fr-FR" sz="3999" noProof="0" dirty="0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Analyse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013883"/>
              <a:ext cx="22993261" cy="20891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Analyse des écarts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Bilan projet</a:t>
              </a:r>
            </a:p>
            <a:p>
              <a:pPr marL="647705" lvl="1" indent="-323852" algn="l">
                <a:lnSpc>
                  <a:spcPts val="4200"/>
                </a:lnSpc>
                <a:buFont typeface="Arial"/>
                <a:buChar char="•"/>
              </a:pPr>
              <a:r>
                <a:rPr lang="fr-FR" sz="3000" b="1" noProof="0" dirty="0">
                  <a:solidFill>
                    <a:srgbClr val="000000"/>
                  </a:solidFill>
                  <a:latin typeface="Alegreya Bold"/>
                  <a:ea typeface="Alegreya Bold"/>
                  <a:cs typeface="Alegreya Bold"/>
                  <a:sym typeface="Alegreya Bold"/>
                </a:rPr>
                <a:t>Bilan individuel</a:t>
              </a:r>
            </a:p>
          </p:txBody>
        </p:sp>
      </p:grp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BD7C595-68A4-1ADA-7876-8D4BE8DCF6AB}"/>
              </a:ext>
            </a:extLst>
          </p:cNvPr>
          <p:cNvSpPr/>
          <p:nvPr/>
        </p:nvSpPr>
        <p:spPr>
          <a:xfrm>
            <a:off x="1131373" y="9245553"/>
            <a:ext cx="3047999" cy="60822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2E44E6-6E80-3237-6A02-384D504BE60E}"/>
              </a:ext>
            </a:extLst>
          </p:cNvPr>
          <p:cNvSpPr txBox="1"/>
          <p:nvPr/>
        </p:nvSpPr>
        <p:spPr>
          <a:xfrm>
            <a:off x="1245673" y="9195723"/>
            <a:ext cx="3047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noProof="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Conclusion</a:t>
            </a:r>
            <a:endParaRPr lang="fr-FR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761580" y="2521435"/>
            <a:ext cx="14764841" cy="2307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53"/>
              </a:lnSpc>
            </a:pPr>
            <a:r>
              <a:rPr lang="en-US" sz="14038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contexte</a:t>
            </a:r>
            <a:endParaRPr lang="en-US" sz="14038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BBC26-983F-C560-F369-FBEC2B659228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55F99E1-02BE-0F98-9E56-349D08E9C75B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pic>
        <p:nvPicPr>
          <p:cNvPr id="9" name="Graphique 8" descr="Épingle contour">
            <a:extLst>
              <a:ext uri="{FF2B5EF4-FFF2-40B4-BE49-F238E27FC236}">
                <a16:creationId xmlns:a16="http://schemas.microsoft.com/office/drawing/2014/main" id="{C068AAC0-443F-16C3-DA40-B6590AAF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343" y="2799176"/>
            <a:ext cx="1676400" cy="167640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E6DE22C-1DF7-B7EA-63A8-73B3277B7AF5}"/>
              </a:ext>
            </a:extLst>
          </p:cNvPr>
          <p:cNvSpPr txBox="1"/>
          <p:nvPr/>
        </p:nvSpPr>
        <p:spPr>
          <a:xfrm>
            <a:off x="2841173" y="3027776"/>
            <a:ext cx="154141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Contexte du projet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Alegreya" panose="020B0604020202020204" charset="0"/>
              </a:rPr>
              <a:t>Développement d’une plateforme logicielle distribuée pour la restauration en ligne</a:t>
            </a:r>
          </a:p>
          <a:p>
            <a:pPr>
              <a:buNone/>
            </a:pPr>
            <a:endParaRPr lang="fr-FR" sz="3600" u="sng" dirty="0">
              <a:latin typeface="Alegreya" panose="020B0604020202020204" charset="0"/>
            </a:endParaRPr>
          </a:p>
        </p:txBody>
      </p:sp>
      <p:pic>
        <p:nvPicPr>
          <p:cNvPr id="15" name="Graphique 14" descr="Mille contour">
            <a:extLst>
              <a:ext uri="{FF2B5EF4-FFF2-40B4-BE49-F238E27FC236}">
                <a16:creationId xmlns:a16="http://schemas.microsoft.com/office/drawing/2014/main" id="{5AC2ABCD-E957-C411-0D40-F3FB47B47E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1343" y="4996276"/>
            <a:ext cx="1676399" cy="167639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59BD1CD-BD6D-217C-9A0A-12579CF6E05B}"/>
              </a:ext>
            </a:extLst>
          </p:cNvPr>
          <p:cNvSpPr txBox="1"/>
          <p:nvPr/>
        </p:nvSpPr>
        <p:spPr>
          <a:xfrm>
            <a:off x="2841173" y="5051185"/>
            <a:ext cx="154141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Objectif du projet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Alegreya" panose="020B0604020202020204" charset="0"/>
              </a:rPr>
              <a:t>Optimiser la gestion des commandes et des livraisons</a:t>
            </a:r>
          </a:p>
          <a:p>
            <a:pPr>
              <a:buNone/>
            </a:pPr>
            <a:endParaRPr lang="fr-FR" sz="3600" u="sng" dirty="0">
              <a:latin typeface="Alegreya" panose="020B0604020202020204" charset="0"/>
            </a:endParaRPr>
          </a:p>
        </p:txBody>
      </p:sp>
      <p:pic>
        <p:nvPicPr>
          <p:cNvPr id="18" name="Graphique 17" descr="Utilisateur contour">
            <a:extLst>
              <a:ext uri="{FF2B5EF4-FFF2-40B4-BE49-F238E27FC236}">
                <a16:creationId xmlns:a16="http://schemas.microsoft.com/office/drawing/2014/main" id="{96CC544B-4F4A-489D-DC9A-85C883A079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343" y="6906981"/>
            <a:ext cx="1676400" cy="1676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9DC83E2-0858-F03D-C11F-A8989A0A62C1}"/>
              </a:ext>
            </a:extLst>
          </p:cNvPr>
          <p:cNvSpPr txBox="1"/>
          <p:nvPr/>
        </p:nvSpPr>
        <p:spPr>
          <a:xfrm>
            <a:off x="2873830" y="7110356"/>
            <a:ext cx="154141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3600" b="1" u="sng" dirty="0">
                <a:latin typeface="Alegreya" panose="020B0604020202020204" charset="0"/>
              </a:rPr>
              <a:t>Intégration de plusieurs acteurs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Alegreya" panose="020B0604020202020204" charset="0"/>
              </a:rPr>
              <a:t>Clients, restaurateurs, livreurs, développeurs tiers, services commerciaux et techniques</a:t>
            </a:r>
          </a:p>
          <a:p>
            <a:pPr>
              <a:buNone/>
            </a:pPr>
            <a:endParaRPr lang="fr-FR" sz="3600" u="sng" dirty="0">
              <a:latin typeface="Alegreya" panose="020B060402020202020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4203723E-2AEC-92D2-25B7-9FE24744DC24}"/>
              </a:ext>
            </a:extLst>
          </p:cNvPr>
          <p:cNvSpPr txBox="1"/>
          <p:nvPr/>
        </p:nvSpPr>
        <p:spPr>
          <a:xfrm>
            <a:off x="3679043" y="560460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﻿Rappel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besoin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35D00DC7-F25F-A645-4811-C8CA9D00DE82}"/>
              </a:ext>
            </a:extLst>
          </p:cNvPr>
          <p:cNvSpPr txBox="1"/>
          <p:nvPr/>
        </p:nvSpPr>
        <p:spPr>
          <a:xfrm>
            <a:off x="7048499" y="1046235"/>
            <a:ext cx="4191000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Objectifs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fonctionnels</a:t>
            </a:r>
            <a:endParaRPr lang="en-US" sz="30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AF5C7-B838-BA2E-2071-736EBBFF2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1B1FCFF-E3B4-E305-E098-FB0360067B9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74083DFF-E818-23F6-E50E-C6A4AFC99743}"/>
              </a:ext>
            </a:extLst>
          </p:cNvPr>
          <p:cNvSpPr txBox="1"/>
          <p:nvPr/>
        </p:nvSpPr>
        <p:spPr>
          <a:xfrm>
            <a:off x="3679043" y="560460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﻿Rappel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besoin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D2CA2140-578B-C79E-C300-AA3E3B3A354D}"/>
              </a:ext>
            </a:extLst>
          </p:cNvPr>
          <p:cNvSpPr txBox="1"/>
          <p:nvPr/>
        </p:nvSpPr>
        <p:spPr>
          <a:xfrm>
            <a:off x="7048499" y="1046235"/>
            <a:ext cx="4191000" cy="118474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Objectifs</a:t>
            </a:r>
            <a:r>
              <a:rPr lang="en-US" sz="3000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fonctionnels</a:t>
            </a:r>
            <a:endParaRPr lang="en-US" sz="3000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552AF-78DF-093F-FD9C-52C0531315E0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406EE5-BD9A-D697-77EB-091F0339C5CB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3D20655-5781-AFDB-945E-50CE221008EF}"/>
              </a:ext>
            </a:extLst>
          </p:cNvPr>
          <p:cNvSpPr txBox="1"/>
          <p:nvPr/>
        </p:nvSpPr>
        <p:spPr>
          <a:xfrm>
            <a:off x="10820404" y="7252737"/>
            <a:ext cx="7178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3200" b="1" u="sng" dirty="0">
                <a:latin typeface="Alegreya" panose="020B0604020202020204" charset="0"/>
              </a:rPr>
              <a:t>Service technique</a:t>
            </a:r>
          </a:p>
          <a:p>
            <a:pPr marL="457200" indent="-45720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Supervision, monitoring, gestion des performances</a:t>
            </a:r>
          </a:p>
        </p:txBody>
      </p:sp>
      <p:pic>
        <p:nvPicPr>
          <p:cNvPr id="10" name="Graphique 9" descr="Personne s'alimentant contour">
            <a:extLst>
              <a:ext uri="{FF2B5EF4-FFF2-40B4-BE49-F238E27FC236}">
                <a16:creationId xmlns:a16="http://schemas.microsoft.com/office/drawing/2014/main" id="{5F30FC6C-65E9-1C3C-3571-51FA8048E1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3027481"/>
            <a:ext cx="1676400" cy="16764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5753CDA-C654-A37A-5FBD-0E7D378FAE93}"/>
              </a:ext>
            </a:extLst>
          </p:cNvPr>
          <p:cNvSpPr txBox="1"/>
          <p:nvPr/>
        </p:nvSpPr>
        <p:spPr>
          <a:xfrm>
            <a:off x="2514600" y="3027481"/>
            <a:ext cx="59436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Utilisateurs finaux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Commander, payer, suivre une livraison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Parrainage et notifications</a:t>
            </a:r>
            <a:endParaRPr lang="fr-FR" sz="3200" dirty="0"/>
          </a:p>
        </p:txBody>
      </p:sp>
      <p:pic>
        <p:nvPicPr>
          <p:cNvPr id="16" name="Graphique 15" descr="Couverts de table  contour">
            <a:extLst>
              <a:ext uri="{FF2B5EF4-FFF2-40B4-BE49-F238E27FC236}">
                <a16:creationId xmlns:a16="http://schemas.microsoft.com/office/drawing/2014/main" id="{5C898455-2AC5-C31B-8957-3FE5DF425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9600" y="5393117"/>
            <a:ext cx="1676401" cy="1676401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BF6825B-9AC1-D65C-CFA6-0F1A062E008F}"/>
              </a:ext>
            </a:extLst>
          </p:cNvPr>
          <p:cNvSpPr txBox="1"/>
          <p:nvPr/>
        </p:nvSpPr>
        <p:spPr>
          <a:xfrm>
            <a:off x="2514600" y="5381623"/>
            <a:ext cx="59436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Restaurateurs</a:t>
            </a:r>
          </a:p>
          <a:p>
            <a:pPr marL="285750" indent="-285750">
              <a:buFont typeface="Symbol" panose="05050102010706020507" pitchFamily="18" charset="2"/>
              <a:buChar char=""/>
            </a:pPr>
            <a:r>
              <a:rPr lang="fr-FR" sz="3200" dirty="0">
                <a:latin typeface="Alegreya" panose="020B0604020202020204" charset="0"/>
              </a:rPr>
              <a:t> Gérer menus, commandes et statistiques</a:t>
            </a:r>
            <a:endParaRPr lang="fr-FR" sz="3200" dirty="0"/>
          </a:p>
        </p:txBody>
      </p:sp>
      <p:pic>
        <p:nvPicPr>
          <p:cNvPr id="20" name="Graphique 19" descr="Cyclisme contour">
            <a:extLst>
              <a:ext uri="{FF2B5EF4-FFF2-40B4-BE49-F238E27FC236}">
                <a16:creationId xmlns:a16="http://schemas.microsoft.com/office/drawing/2014/main" id="{0989C6F6-FC14-1E7C-085A-A996F2F13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600" y="7252737"/>
            <a:ext cx="1676400" cy="167640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D3F21EF-CE07-8BB6-C80D-4606913630BE}"/>
              </a:ext>
            </a:extLst>
          </p:cNvPr>
          <p:cNvSpPr txBox="1"/>
          <p:nvPr/>
        </p:nvSpPr>
        <p:spPr>
          <a:xfrm>
            <a:off x="2514599" y="7252737"/>
            <a:ext cx="5943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Livreurs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Accepter/refuser des livraisons, validation via QR Code </a:t>
            </a:r>
          </a:p>
        </p:txBody>
      </p:sp>
      <p:pic>
        <p:nvPicPr>
          <p:cNvPr id="24" name="Graphique 23" descr="Programmeur contour">
            <a:extLst>
              <a:ext uri="{FF2B5EF4-FFF2-40B4-BE49-F238E27FC236}">
                <a16:creationId xmlns:a16="http://schemas.microsoft.com/office/drawing/2014/main" id="{D08890A8-4DAD-D1B2-39D3-BB424714C1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67802" y="3027481"/>
            <a:ext cx="1524000" cy="1524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581B02E-24DD-B989-C585-0C41B92E5938}"/>
              </a:ext>
            </a:extLst>
          </p:cNvPr>
          <p:cNvSpPr txBox="1"/>
          <p:nvPr/>
        </p:nvSpPr>
        <p:spPr>
          <a:xfrm>
            <a:off x="10576562" y="3010690"/>
            <a:ext cx="708659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Développeurs tiers</a:t>
            </a:r>
          </a:p>
          <a:p>
            <a:pPr marL="457200" indent="-457200">
              <a:buFont typeface="Symbol" panose="05050102010706020507" pitchFamily="18" charset="2"/>
              <a:buChar char=""/>
            </a:pPr>
            <a:r>
              <a:rPr lang="fr-FR" sz="3200" dirty="0">
                <a:latin typeface="Alegreya" panose="020B0604020202020204" charset="0"/>
              </a:rPr>
              <a:t> Accéder à l’API, télécharger des composants</a:t>
            </a:r>
            <a:endParaRPr lang="fr-FR" sz="3200" dirty="0"/>
          </a:p>
        </p:txBody>
      </p:sp>
      <p:pic>
        <p:nvPicPr>
          <p:cNvPr id="28" name="Graphique 27" descr="Graphique à barres contour">
            <a:extLst>
              <a:ext uri="{FF2B5EF4-FFF2-40B4-BE49-F238E27FC236}">
                <a16:creationId xmlns:a16="http://schemas.microsoft.com/office/drawing/2014/main" id="{0F54A25A-5CCF-5D10-41E6-C4E6FD37C0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78305" y="5117356"/>
            <a:ext cx="1813497" cy="1813497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6095782C-CE7C-9969-1ED4-9FFC202EB5BE}"/>
              </a:ext>
            </a:extLst>
          </p:cNvPr>
          <p:cNvSpPr txBox="1"/>
          <p:nvPr/>
        </p:nvSpPr>
        <p:spPr>
          <a:xfrm>
            <a:off x="10744200" y="5202618"/>
            <a:ext cx="7239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u="sng" dirty="0">
                <a:latin typeface="Alegreya" panose="020B0604020202020204" charset="0"/>
              </a:rPr>
              <a:t>Service commercial</a:t>
            </a:r>
          </a:p>
          <a:p>
            <a:pPr marL="457200" indent="-457200">
              <a:buFont typeface="Symbol" panose="05050102010706020507" pitchFamily="18" charset="2"/>
              <a:buChar char="®"/>
            </a:pPr>
            <a:r>
              <a:rPr lang="fr-FR" sz="3200" dirty="0">
                <a:latin typeface="Alegreya" panose="020B0604020202020204" charset="0"/>
              </a:rPr>
              <a:t> Suivi en temps réel des performances commerciales</a:t>
            </a:r>
            <a:endParaRPr lang="fr-FR" sz="3200" dirty="0"/>
          </a:p>
        </p:txBody>
      </p:sp>
      <p:pic>
        <p:nvPicPr>
          <p:cNvPr id="32" name="Graphique 31" descr="Outils contour">
            <a:extLst>
              <a:ext uri="{FF2B5EF4-FFF2-40B4-BE49-F238E27FC236}">
                <a16:creationId xmlns:a16="http://schemas.microsoft.com/office/drawing/2014/main" id="{6451D2E2-995B-6618-2C74-1A1769305B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67802" y="7394257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3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FF7C4-27A0-3A53-D72D-4E10BB666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CF12B5B-51A4-D872-78E6-D65B846ED8E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6D67233-4528-87BA-AD2F-CB26FC329661}"/>
              </a:ext>
            </a:extLst>
          </p:cNvPr>
          <p:cNvSpPr txBox="1"/>
          <p:nvPr/>
        </p:nvSpPr>
        <p:spPr>
          <a:xfrm>
            <a:off x="546931" y="4605194"/>
            <a:ext cx="5009116" cy="72904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36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Mohamed Himeur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418D958-E56F-F6E2-E3C0-3E9659882C6B}"/>
              </a:ext>
            </a:extLst>
          </p:cNvPr>
          <p:cNvSpPr txBox="1"/>
          <p:nvPr/>
        </p:nvSpPr>
        <p:spPr>
          <a:xfrm>
            <a:off x="6694030" y="4605194"/>
            <a:ext cx="4397525" cy="72904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Lucas Moniot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52443EBB-5A1A-CE4C-3A1B-088178E6F123}"/>
              </a:ext>
            </a:extLst>
          </p:cNvPr>
          <p:cNvSpPr txBox="1"/>
          <p:nvPr/>
        </p:nvSpPr>
        <p:spPr>
          <a:xfrm>
            <a:off x="11991567" y="4605194"/>
            <a:ext cx="5486398" cy="729046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Noémie </a:t>
            </a:r>
            <a:r>
              <a:rPr lang="en-US" sz="4200" b="1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Rappeneau</a:t>
            </a:r>
            <a:endParaRPr lang="en-US" sz="4200" b="1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94FEB5-D3E7-74EA-E8F8-86492EED3B22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57311F-29C8-A12B-54F7-6C6F1B742A7E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B191B906-245B-459C-87B7-7660E17337FF}"/>
              </a:ext>
            </a:extLst>
          </p:cNvPr>
          <p:cNvSpPr txBox="1"/>
          <p:nvPr/>
        </p:nvSpPr>
        <p:spPr>
          <a:xfrm>
            <a:off x="3679043" y="560460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Présentation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BDFB82D2-A8EA-432E-E5B3-0945D01F6107}"/>
              </a:ext>
            </a:extLst>
          </p:cNvPr>
          <p:cNvSpPr txBox="1"/>
          <p:nvPr/>
        </p:nvSpPr>
        <p:spPr>
          <a:xfrm>
            <a:off x="3501495" y="7888197"/>
            <a:ext cx="5009116" cy="729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Omar Sedrati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2CFB1D8F-B7AF-3D54-0C98-1124C3D2ABB2}"/>
              </a:ext>
            </a:extLst>
          </p:cNvPr>
          <p:cNvSpPr txBox="1"/>
          <p:nvPr/>
        </p:nvSpPr>
        <p:spPr>
          <a:xfrm>
            <a:off x="9287242" y="7888197"/>
            <a:ext cx="5009116" cy="729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Axel </a:t>
            </a:r>
            <a:r>
              <a:rPr lang="en-US" sz="4200" b="1" dirty="0" err="1">
                <a:solidFill>
                  <a:srgbClr val="000000"/>
                </a:solidFill>
                <a:latin typeface="Alegreya Bold"/>
                <a:ea typeface="Alegreya Bold"/>
                <a:cs typeface="Alegreya Bold"/>
                <a:sym typeface="Alegreya Bold"/>
              </a:rPr>
              <a:t>Vion</a:t>
            </a:r>
            <a:endParaRPr lang="en-US" sz="4200" b="1" dirty="0">
              <a:solidFill>
                <a:srgbClr val="000000"/>
              </a:solidFill>
              <a:latin typeface="Alegreya Bold"/>
              <a:ea typeface="Alegreya Bold"/>
              <a:cs typeface="Alegreya Bold"/>
              <a:sym typeface="Alegreya Bold"/>
            </a:endParaRPr>
          </a:p>
        </p:txBody>
      </p:sp>
      <p:pic>
        <p:nvPicPr>
          <p:cNvPr id="1026" name="Picture 2" descr="Photo de profil de Axel Vion">
            <a:extLst>
              <a:ext uri="{FF2B5EF4-FFF2-40B4-BE49-F238E27FC236}">
                <a16:creationId xmlns:a16="http://schemas.microsoft.com/office/drawing/2014/main" id="{888926B1-A4A6-7CA9-C3B9-B57D7286D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5288108"/>
            <a:ext cx="2552400" cy="2552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kcoz (Lucas Moniot) · GitHub">
            <a:extLst>
              <a:ext uri="{FF2B5EF4-FFF2-40B4-BE49-F238E27FC236}">
                <a16:creationId xmlns:a16="http://schemas.microsoft.com/office/drawing/2014/main" id="{78AA9FE7-A435-9C97-338F-2936E7267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593" y="2068362"/>
            <a:ext cx="2552400" cy="2552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oémie Rappeneau - Développeuse full stack - YWZ-CONSULT | LinkedIn">
            <a:extLst>
              <a:ext uri="{FF2B5EF4-FFF2-40B4-BE49-F238E27FC236}">
                <a16:creationId xmlns:a16="http://schemas.microsoft.com/office/drawing/2014/main" id="{EC086703-160C-1FC0-96BC-69EC596C3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8566" y="1932154"/>
            <a:ext cx="2552400" cy="25524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 descr="Backgrounds Noir - Wallpaper Cave">
            <a:extLst>
              <a:ext uri="{FF2B5EF4-FFF2-40B4-BE49-F238E27FC236}">
                <a16:creationId xmlns:a16="http://schemas.microsoft.com/office/drawing/2014/main" id="{0BC77180-C0C0-294E-7DEE-DE247D9110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 bwMode="auto">
          <a:xfrm>
            <a:off x="1775958" y="1933491"/>
            <a:ext cx="2551063" cy="25510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Backgrounds Noir - Wallpaper Cave">
            <a:extLst>
              <a:ext uri="{FF2B5EF4-FFF2-40B4-BE49-F238E27FC236}">
                <a16:creationId xmlns:a16="http://schemas.microsoft.com/office/drawing/2014/main" id="{BC6FCF86-C7A3-15BC-728A-1FA12D0A1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 bwMode="auto">
          <a:xfrm>
            <a:off x="4730522" y="5288777"/>
            <a:ext cx="2551063" cy="255106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7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5565A-6437-451B-BA2D-6AC6DF2A5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E0A60F-1CEF-F33F-EFE4-7CEEB4FB855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C3FFAD-2059-1635-2AF4-39838293297E}"/>
              </a:ext>
            </a:extLst>
          </p:cNvPr>
          <p:cNvSpPr/>
          <p:nvPr/>
        </p:nvSpPr>
        <p:spPr>
          <a:xfrm>
            <a:off x="0" y="9410700"/>
            <a:ext cx="18288000" cy="876300"/>
          </a:xfrm>
          <a:prstGeom prst="rect">
            <a:avLst/>
          </a:prstGeom>
          <a:solidFill>
            <a:srgbClr val="F5F3F3"/>
          </a:solidFill>
          <a:ln>
            <a:solidFill>
              <a:srgbClr val="F5F3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015572-AF35-EEC1-D649-015D563597D1}"/>
              </a:ext>
            </a:extLst>
          </p:cNvPr>
          <p:cNvSpPr txBox="1"/>
          <p:nvPr/>
        </p:nvSpPr>
        <p:spPr>
          <a:xfrm>
            <a:off x="609600" y="9587240"/>
            <a:ext cx="1706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legreya" panose="020B0604020202020204" charset="0"/>
              </a:rPr>
              <a:t>Contexte        </a:t>
            </a:r>
            <a:r>
              <a:rPr lang="fr-FR" sz="2800" dirty="0">
                <a:solidFill>
                  <a:schemeClr val="bg1">
                    <a:lumMod val="50000"/>
                  </a:schemeClr>
                </a:solidFill>
                <a:latin typeface="Alegreya" panose="020B0604020202020204" charset="0"/>
              </a:rPr>
              <a:t>–        Développement et démonstration        –        Analyse        -        Conclusion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4284C80-3731-A57F-6614-67B93D58087E}"/>
              </a:ext>
            </a:extLst>
          </p:cNvPr>
          <p:cNvSpPr txBox="1"/>
          <p:nvPr/>
        </p:nvSpPr>
        <p:spPr>
          <a:xfrm>
            <a:off x="3679043" y="560460"/>
            <a:ext cx="10929913" cy="133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32"/>
              </a:lnSpc>
            </a:pP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﻿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Organisation</a:t>
            </a:r>
            <a:r>
              <a:rPr lang="en-US" sz="8165" dirty="0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 du </a:t>
            </a:r>
            <a:r>
              <a:rPr lang="en-US" sz="8165" dirty="0" err="1">
                <a:solidFill>
                  <a:srgbClr val="000000"/>
                </a:solidFill>
                <a:latin typeface="Bobby Jones"/>
                <a:ea typeface="Bobby Jones"/>
                <a:cs typeface="Bobby Jones"/>
                <a:sym typeface="Bobby Jones"/>
              </a:rPr>
              <a:t>groupe</a:t>
            </a:r>
            <a:endParaRPr lang="en-US" sz="8165" dirty="0">
              <a:solidFill>
                <a:srgbClr val="000000"/>
              </a:solidFill>
              <a:latin typeface="Bobby Jones"/>
              <a:ea typeface="Bobby Jones"/>
              <a:cs typeface="Bobby Jones"/>
              <a:sym typeface="Bobby Jones"/>
            </a:endParaRPr>
          </a:p>
        </p:txBody>
      </p:sp>
    </p:spTree>
    <p:extLst>
      <p:ext uri="{BB962C8B-B14F-4D97-AF65-F5344CB8AC3E}">
        <p14:creationId xmlns:p14="http://schemas.microsoft.com/office/powerpoint/2010/main" val="323126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0C7E9-0826-BCE7-9110-3D7D2D336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0B18682-DA32-F1EC-B023-44A7F5C9C6C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" t="-9510" r="-1696" b="-11203"/>
            </a:stretch>
          </a:blipFill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4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597</Words>
  <Application>Microsoft Office PowerPoint</Application>
  <PresentationFormat>Personnalisé</PresentationFormat>
  <Paragraphs>109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Bobby Jones</vt:lpstr>
      <vt:lpstr>Arial</vt:lpstr>
      <vt:lpstr>Symbol</vt:lpstr>
      <vt:lpstr>Alegreya Bold</vt:lpstr>
      <vt:lpstr>Calibri</vt:lpstr>
      <vt:lpstr>Alegreya</vt:lpstr>
      <vt:lpstr>Aptos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CES'eat</dc:title>
  <cp:lastModifiedBy>Noémie</cp:lastModifiedBy>
  <cp:revision>5</cp:revision>
  <dcterms:created xsi:type="dcterms:W3CDTF">2006-08-16T00:00:00Z</dcterms:created>
  <dcterms:modified xsi:type="dcterms:W3CDTF">2025-04-04T09:49:24Z</dcterms:modified>
  <dc:identifier>DAGjZTgIu7A</dc:identifier>
</cp:coreProperties>
</file>