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5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8288000" cy="10287000"/>
  <p:notesSz cx="6858000" cy="9144000"/>
  <p:embeddedFontLst>
    <p:embeddedFont>
      <p:font typeface="Alegreya" panose="020B0604020202020204" charset="0"/>
      <p:regular r:id="rId23"/>
    </p:embeddedFont>
    <p:embeddedFont>
      <p:font typeface="Alegreya Bold" panose="020B0604020202020204" charset="0"/>
      <p:regular r:id="rId24"/>
    </p:embeddedFont>
    <p:embeddedFont>
      <p:font typeface="Bobby Jones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999358"/>
            <a:ext cx="14764841" cy="270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52"/>
              </a:lnSpc>
            </a:pPr>
            <a:r>
              <a:rPr lang="en-US" sz="1553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CES’eat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Présentation au client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45298" y="9043352"/>
            <a:ext cx="103974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Mohamed Himeur, Lucas Moniot, Noémie Rappeneau, Omar Sedrati, Axel Vion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15640" y="3066778"/>
          <a:ext cx="15656721" cy="5010150"/>
        </p:xfrm>
        <a:graphic>
          <a:graphicData uri="http://schemas.openxmlformats.org/drawingml/2006/table">
            <a:tbl>
              <a:tblPr/>
              <a:tblGrid>
                <a:gridCol w="462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66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Week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Timeline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28090" y="3049012"/>
            <a:ext cx="15031821" cy="5074721"/>
            <a:chOff x="0" y="0"/>
            <a:chExt cx="20042427" cy="6766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064624"/>
              <a:ext cx="9669178" cy="5701671"/>
              <a:chOff x="0" y="0"/>
              <a:chExt cx="1909961" cy="1126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409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373250" y="1064624"/>
              <a:ext cx="9669178" cy="5701671"/>
              <a:chOff x="0" y="0"/>
              <a:chExt cx="1909961" cy="112625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85734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751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General Overview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6916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History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Background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097163" y="4457414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1249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54271" y="3289967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97633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first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43530" y="4457414"/>
            <a:ext cx="4947308" cy="4323264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77616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0638" y="3289967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second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57579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﻿Process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4433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51286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9127" y="3763254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9127" y="6909680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375" y="2708661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75" y="5906379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9044" y="1232268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023" y="2327927"/>
            <a:ext cx="7422783" cy="756040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05" y="1918190"/>
            <a:ext cx="7861632" cy="80073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2453821" y="2711520"/>
            <a:ext cx="13380357" cy="5976928"/>
            <a:chOff x="0" y="0"/>
            <a:chExt cx="3303448" cy="14756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3448" cy="1475631"/>
            </a:xfrm>
            <a:custGeom>
              <a:avLst/>
              <a:gdLst/>
              <a:ahLst/>
              <a:cxnLst/>
              <a:rect l="l" t="t" r="r" b="b"/>
              <a:pathLst>
                <a:path w="3303448" h="1475631">
                  <a:moveTo>
                    <a:pt x="29509" y="0"/>
                  </a:moveTo>
                  <a:lnTo>
                    <a:pt x="3273939" y="0"/>
                  </a:lnTo>
                  <a:cubicBezTo>
                    <a:pt x="3290236" y="0"/>
                    <a:pt x="3303448" y="13212"/>
                    <a:pt x="3303448" y="29509"/>
                  </a:cubicBezTo>
                  <a:lnTo>
                    <a:pt x="3303448" y="1446122"/>
                  </a:lnTo>
                  <a:cubicBezTo>
                    <a:pt x="3303448" y="1462420"/>
                    <a:pt x="3290236" y="1475631"/>
                    <a:pt x="3273939" y="1475631"/>
                  </a:cubicBezTo>
                  <a:lnTo>
                    <a:pt x="29509" y="1475631"/>
                  </a:lnTo>
                  <a:cubicBezTo>
                    <a:pt x="13212" y="1475631"/>
                    <a:pt x="0" y="1462420"/>
                    <a:pt x="0" y="1446122"/>
                  </a:cubicBezTo>
                  <a:lnTo>
                    <a:pt x="0" y="29509"/>
                  </a:lnTo>
                  <a:cubicBezTo>
                    <a:pt x="0" y="13212"/>
                    <a:pt x="13212" y="0"/>
                    <a:pt x="295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03448" cy="1513731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5282" y="2981785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5282" y="3804053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5282" y="4818031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5282" y="5640300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5282" y="6652217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282" y="7474486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Resources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044" y="1607403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8052" y="3570499"/>
            <a:ext cx="14331896" cy="40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747AC-F8A4-90C8-C830-7BD26B5188C3}"/>
              </a:ext>
            </a:extLst>
          </p:cNvPr>
          <p:cNvSpPr/>
          <p:nvPr/>
        </p:nvSpPr>
        <p:spPr>
          <a:xfrm>
            <a:off x="1153144" y="4719026"/>
            <a:ext cx="79146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CE0BA50-3F06-EBB6-CB8A-6E96716ED71E}"/>
              </a:ext>
            </a:extLst>
          </p:cNvPr>
          <p:cNvSpPr/>
          <p:nvPr/>
        </p:nvSpPr>
        <p:spPr>
          <a:xfrm>
            <a:off x="1153145" y="2221249"/>
            <a:ext cx="6165699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28591"/>
            <a:ext cx="16230600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fr-FR" sz="8165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Déroulé de la présentation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6DCCEE-8901-FB23-064B-9AA420E1B4D0}"/>
              </a:ext>
            </a:extLst>
          </p:cNvPr>
          <p:cNvSpPr/>
          <p:nvPr/>
        </p:nvSpPr>
        <p:spPr>
          <a:xfrm>
            <a:off x="1153144" y="7282189"/>
            <a:ext cx="55524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2195162"/>
            <a:ext cx="10428382" cy="2414716"/>
            <a:chOff x="0" y="-76200"/>
            <a:chExt cx="13904509" cy="3219621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4634"/>
              <a:ext cx="8220932" cy="2128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Rappel du besoin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Présentation du groupe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Organisation du groupe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4364" y="-76200"/>
              <a:ext cx="1340014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Introduction et contexte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781021"/>
            <a:ext cx="17244946" cy="2327274"/>
            <a:chOff x="0" y="0"/>
            <a:chExt cx="22993261" cy="3103033"/>
          </a:xfrm>
        </p:grpSpPr>
        <p:sp>
          <p:nvSpPr>
            <p:cNvPr id="8" name="TextBox 8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Développement et Démonstration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Planification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Architecture globale de la solution informatique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Démonstration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7309167"/>
            <a:ext cx="17244946" cy="2327274"/>
            <a:chOff x="0" y="0"/>
            <a:chExt cx="22993261" cy="3103033"/>
          </a:xfrm>
        </p:grpSpPr>
        <p:sp>
          <p:nvSpPr>
            <p:cNvPr id="11" name="TextBox 11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Analyse et Conclusion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Analyse des écarts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projet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individuel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521435"/>
            <a:ext cx="14764841" cy="493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 et contexte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BBC26-983F-C560-F369-FBEC2B659228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5F99E1-02BE-0F98-9E56-349D08E9C75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Introduction et complexe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et conclusion</a:t>
            </a:r>
          </a:p>
        </p:txBody>
      </p:sp>
      <p:pic>
        <p:nvPicPr>
          <p:cNvPr id="9" name="Graphique 8" descr="Épingle contour">
            <a:extLst>
              <a:ext uri="{FF2B5EF4-FFF2-40B4-BE49-F238E27FC236}">
                <a16:creationId xmlns:a16="http://schemas.microsoft.com/office/drawing/2014/main" id="{C068AAC0-443F-16C3-DA40-B6590AAF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343" y="2799176"/>
            <a:ext cx="1676400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6DE22C-1DF7-B7EA-63A8-73B3277B7AF5}"/>
              </a:ext>
            </a:extLst>
          </p:cNvPr>
          <p:cNvSpPr txBox="1"/>
          <p:nvPr/>
        </p:nvSpPr>
        <p:spPr>
          <a:xfrm>
            <a:off x="2841173" y="302777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Contexte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Développement d’une plateforme logicielle distribuée pour la restauration en ligne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5" name="Graphique 14" descr="Mille contour">
            <a:extLst>
              <a:ext uri="{FF2B5EF4-FFF2-40B4-BE49-F238E27FC236}">
                <a16:creationId xmlns:a16="http://schemas.microsoft.com/office/drawing/2014/main" id="{5AC2ABCD-E957-C411-0D40-F3FB47B47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343" y="4996276"/>
            <a:ext cx="1676399" cy="16763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59BD1CD-BD6D-217C-9A0A-12579CF6E05B}"/>
              </a:ext>
            </a:extLst>
          </p:cNvPr>
          <p:cNvSpPr txBox="1"/>
          <p:nvPr/>
        </p:nvSpPr>
        <p:spPr>
          <a:xfrm>
            <a:off x="2841173" y="5051185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Objectif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Optimiser la gestion des commandes et des livraisons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8" name="Graphique 17" descr="Utilisateur contour">
            <a:extLst>
              <a:ext uri="{FF2B5EF4-FFF2-40B4-BE49-F238E27FC236}">
                <a16:creationId xmlns:a16="http://schemas.microsoft.com/office/drawing/2014/main" id="{96CC544B-4F4A-489D-DC9A-85C883A07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43" y="6906981"/>
            <a:ext cx="1676400" cy="1676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9DC83E2-0858-F03D-C11F-A8989A0A62C1}"/>
              </a:ext>
            </a:extLst>
          </p:cNvPr>
          <p:cNvSpPr txBox="1"/>
          <p:nvPr/>
        </p:nvSpPr>
        <p:spPr>
          <a:xfrm>
            <a:off x="2873830" y="711035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Intégration de plusieurs acteurs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Clients, restaurateurs, livreurs, développeurs tiers, services commerciaux et techniques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4203723E-2AEC-92D2-25B7-9FE24744DC24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5D00DC7-F25F-A645-4811-C8CA9D00DE82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F5C7-B838-BA2E-2071-736EBBFF2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B1FCFF-E3B4-E305-E098-FB0360067B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74083DFF-E818-23F6-E50E-C6A4AFC99743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D2CA2140-578B-C79E-C300-AA3E3B3A354D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552AF-78DF-093F-FD9C-52C0531315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406EE5-BD9A-D697-77EB-091F0339C5C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Introduction et complexe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et 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20655-5781-AFDB-945E-50CE221008EF}"/>
              </a:ext>
            </a:extLst>
          </p:cNvPr>
          <p:cNvSpPr txBox="1"/>
          <p:nvPr/>
        </p:nvSpPr>
        <p:spPr>
          <a:xfrm>
            <a:off x="10820404" y="7252737"/>
            <a:ext cx="717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200" b="1" u="sng" dirty="0">
                <a:latin typeface="Alegreya" panose="020B0604020202020204" charset="0"/>
              </a:rPr>
              <a:t>Service technique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Supervision, monitoring, gestion des performances</a:t>
            </a:r>
          </a:p>
        </p:txBody>
      </p:sp>
      <p:pic>
        <p:nvPicPr>
          <p:cNvPr id="10" name="Graphique 9" descr="Personne s'alimentant contour">
            <a:extLst>
              <a:ext uri="{FF2B5EF4-FFF2-40B4-BE49-F238E27FC236}">
                <a16:creationId xmlns:a16="http://schemas.microsoft.com/office/drawing/2014/main" id="{5F30FC6C-65E9-1C3C-3571-51FA8048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3027481"/>
            <a:ext cx="1676400" cy="1676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753CDA-C654-A37A-5FBD-0E7D378FAE93}"/>
              </a:ext>
            </a:extLst>
          </p:cNvPr>
          <p:cNvSpPr txBox="1"/>
          <p:nvPr/>
        </p:nvSpPr>
        <p:spPr>
          <a:xfrm>
            <a:off x="2514600" y="3027481"/>
            <a:ext cx="5943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Utilisateurs finaux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Commander, payer, suivre une livraison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Parrainage et notifications</a:t>
            </a:r>
            <a:endParaRPr lang="fr-FR" sz="3200" dirty="0"/>
          </a:p>
        </p:txBody>
      </p:sp>
      <p:pic>
        <p:nvPicPr>
          <p:cNvPr id="16" name="Graphique 15" descr="Couverts de table  contour">
            <a:extLst>
              <a:ext uri="{FF2B5EF4-FFF2-40B4-BE49-F238E27FC236}">
                <a16:creationId xmlns:a16="http://schemas.microsoft.com/office/drawing/2014/main" id="{5C898455-2AC5-C31B-8957-3FE5DF425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" y="5393117"/>
            <a:ext cx="1676401" cy="16764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BF6825B-9AC1-D65C-CFA6-0F1A062E008F}"/>
              </a:ext>
            </a:extLst>
          </p:cNvPr>
          <p:cNvSpPr txBox="1"/>
          <p:nvPr/>
        </p:nvSpPr>
        <p:spPr>
          <a:xfrm>
            <a:off x="2514600" y="5381623"/>
            <a:ext cx="5943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Restaurateurs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Gérer menus, commandes et statistiques</a:t>
            </a:r>
            <a:endParaRPr lang="fr-FR" sz="3200" dirty="0"/>
          </a:p>
        </p:txBody>
      </p:sp>
      <p:pic>
        <p:nvPicPr>
          <p:cNvPr id="20" name="Graphique 19" descr="Cyclisme contour">
            <a:extLst>
              <a:ext uri="{FF2B5EF4-FFF2-40B4-BE49-F238E27FC236}">
                <a16:creationId xmlns:a16="http://schemas.microsoft.com/office/drawing/2014/main" id="{0989C6F6-FC14-1E7C-085A-A996F2F13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" y="7252737"/>
            <a:ext cx="1676400" cy="1676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3F21EF-CE07-8BB6-C80D-4606913630BE}"/>
              </a:ext>
            </a:extLst>
          </p:cNvPr>
          <p:cNvSpPr txBox="1"/>
          <p:nvPr/>
        </p:nvSpPr>
        <p:spPr>
          <a:xfrm>
            <a:off x="2514599" y="7252737"/>
            <a:ext cx="5943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Livreurs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Accepter/refuser des livraisons, validation via QR Code </a:t>
            </a:r>
          </a:p>
        </p:txBody>
      </p:sp>
      <p:pic>
        <p:nvPicPr>
          <p:cNvPr id="24" name="Graphique 23" descr="Programmeur contour">
            <a:extLst>
              <a:ext uri="{FF2B5EF4-FFF2-40B4-BE49-F238E27FC236}">
                <a16:creationId xmlns:a16="http://schemas.microsoft.com/office/drawing/2014/main" id="{D08890A8-4DAD-D1B2-39D3-BB424714C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802" y="3027481"/>
            <a:ext cx="1524000" cy="1524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81B02E-24DD-B989-C585-0C41B92E5938}"/>
              </a:ext>
            </a:extLst>
          </p:cNvPr>
          <p:cNvSpPr txBox="1"/>
          <p:nvPr/>
        </p:nvSpPr>
        <p:spPr>
          <a:xfrm>
            <a:off x="10576562" y="3010690"/>
            <a:ext cx="70865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Développeurs tiers</a:t>
            </a:r>
          </a:p>
          <a:p>
            <a:pPr marL="457200" indent="-4572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Accéder à l’API, télécharger des composants</a:t>
            </a:r>
            <a:endParaRPr lang="fr-FR" sz="3200" dirty="0"/>
          </a:p>
        </p:txBody>
      </p:sp>
      <p:pic>
        <p:nvPicPr>
          <p:cNvPr id="28" name="Graphique 27" descr="Graphique à barres contour">
            <a:extLst>
              <a:ext uri="{FF2B5EF4-FFF2-40B4-BE49-F238E27FC236}">
                <a16:creationId xmlns:a16="http://schemas.microsoft.com/office/drawing/2014/main" id="{0F54A25A-5CCF-5D10-41E6-C4E6FD37C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305" y="5117356"/>
            <a:ext cx="1813497" cy="181349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095782C-CE7C-9969-1ED4-9FFC202EB5BE}"/>
              </a:ext>
            </a:extLst>
          </p:cNvPr>
          <p:cNvSpPr txBox="1"/>
          <p:nvPr/>
        </p:nvSpPr>
        <p:spPr>
          <a:xfrm>
            <a:off x="10744200" y="5202618"/>
            <a:ext cx="7239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Service commercial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Suivi en temps réel des performances commerciales</a:t>
            </a:r>
            <a:endParaRPr lang="fr-FR" sz="3200" dirty="0"/>
          </a:p>
        </p:txBody>
      </p:sp>
      <p:pic>
        <p:nvPicPr>
          <p:cNvPr id="32" name="Graphique 31" descr="Outils contour">
            <a:extLst>
              <a:ext uri="{FF2B5EF4-FFF2-40B4-BE49-F238E27FC236}">
                <a16:creationId xmlns:a16="http://schemas.microsoft.com/office/drawing/2014/main" id="{6451D2E2-995B-6618-2C74-1A1769305B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7802" y="73942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F7C4-27A0-3A53-D72D-4E10BB66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12B5B-51A4-D872-78E6-D65B846ED8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C929D20-E324-64B4-3479-E1204A66D8BD}"/>
              </a:ext>
            </a:extLst>
          </p:cNvPr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1E8FB12-A30C-94C7-7494-22C0D9B8586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C1D5A59-AB14-9F1B-5C6E-3433ABA64D10}"/>
              </a:ext>
            </a:extLst>
          </p:cNvPr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B5EE71-F28B-96BF-FBEF-C47989C871D5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4941FF2-ACC7-E21D-C20D-DDE59B94A4A8}"/>
              </a:ext>
            </a:extLst>
          </p:cNvPr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2260819-2803-734B-6F41-D018DEFDC3DF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6D67233-4528-87BA-AD2F-CB26FC329661}"/>
              </a:ext>
            </a:extLst>
          </p:cNvPr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418D958-E56F-F6E2-E3C0-3E9659882C6B}"/>
              </a:ext>
            </a:extLst>
          </p:cNvPr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443EBB-5A1A-CE4C-3A1B-088178E6F123}"/>
              </a:ext>
            </a:extLst>
          </p:cNvPr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F19A09-ABA1-CB36-BAC6-3C24E29309F6}"/>
              </a:ext>
            </a:extLst>
          </p:cNvPr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4FEB5-D3E7-74EA-E8F8-86492EED3B2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7311F-29C8-A12B-54F7-6C6F1B742A7E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Introduction et complexe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et conclusion</a:t>
            </a:r>
          </a:p>
        </p:txBody>
      </p:sp>
    </p:spTree>
    <p:extLst>
      <p:ext uri="{BB962C8B-B14F-4D97-AF65-F5344CB8AC3E}">
        <p14:creationId xmlns:p14="http://schemas.microsoft.com/office/powerpoint/2010/main" val="1264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565A-6437-451B-BA2D-6AC6DF2A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0A60F-1CEF-F33F-EFE4-7CEEB4FB8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6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3027933"/>
            <a:ext cx="14764841" cy="244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54893"/>
            <a:ext cx="12625348" cy="98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Group Borcelle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8497" y="3394916"/>
            <a:ext cx="12555011" cy="491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587</Words>
  <Application>Microsoft Office PowerPoint</Application>
  <PresentationFormat>Personnalisé</PresentationFormat>
  <Paragraphs>102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Alegreya Bold</vt:lpstr>
      <vt:lpstr>Symbol</vt:lpstr>
      <vt:lpstr>Arial</vt:lpstr>
      <vt:lpstr>Alegreya</vt:lpstr>
      <vt:lpstr>Calibri</vt:lpstr>
      <vt:lpstr>Bobby Jones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CES'eat</dc:title>
  <cp:lastModifiedBy>Noémie</cp:lastModifiedBy>
  <cp:revision>3</cp:revision>
  <dcterms:created xsi:type="dcterms:W3CDTF">2006-08-16T00:00:00Z</dcterms:created>
  <dcterms:modified xsi:type="dcterms:W3CDTF">2025-04-02T13:28:58Z</dcterms:modified>
  <dc:identifier>DAGjZTgIu7A</dc:identifier>
</cp:coreProperties>
</file>