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>
        <p:scale>
          <a:sx n="114" d="100"/>
          <a:sy n="114" d="100"/>
        </p:scale>
        <p:origin x="47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5EE57-E980-9F46-9D92-3BB45200F2BA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0C41D-E98D-5F4E-86EE-0E1E534B4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87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digital age data storage is</a:t>
            </a:r>
            <a:r>
              <a:rPr lang="en-GB" baseline="0" dirty="0" smtClean="0"/>
              <a:t> becoming increasingly more important with many corporations and governments needing vast resources to store all the data they mine.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typically</a:t>
            </a:r>
            <a:r>
              <a:rPr lang="en-GB" baseline="0" dirty="0" smtClean="0"/>
              <a:t> store data in </a:t>
            </a:r>
            <a:r>
              <a:rPr lang="en-GB" baseline="0" dirty="0" err="1" smtClean="0"/>
              <a:t>hdds</a:t>
            </a:r>
            <a:r>
              <a:rPr lang="en-GB" baseline="0" dirty="0" smtClean="0"/>
              <a:t>, the magnetic material is divided into segments where the direction of its magnetic field encodes a bit – if its up it</a:t>
            </a:r>
            <a:r>
              <a:rPr lang="ur-PK" baseline="0" dirty="0" smtClean="0"/>
              <a:t>’</a:t>
            </a:r>
            <a:r>
              <a:rPr lang="en-GB" baseline="0" dirty="0" smtClean="0"/>
              <a:t>s a one or its down it</a:t>
            </a:r>
            <a:r>
              <a:rPr lang="ur-PK" baseline="0" dirty="0" smtClean="0"/>
              <a:t>’</a:t>
            </a:r>
            <a:r>
              <a:rPr lang="en-GB" baseline="0" dirty="0" smtClean="0"/>
              <a:t>s a zero</a:t>
            </a:r>
          </a:p>
          <a:p>
            <a:r>
              <a:rPr lang="en-GB" baseline="0" dirty="0" smtClean="0"/>
              <a:t>Or in </a:t>
            </a:r>
            <a:r>
              <a:rPr lang="en-GB" baseline="0" dirty="0" err="1" smtClean="0"/>
              <a:t>sdds</a:t>
            </a:r>
            <a:r>
              <a:rPr lang="en-GB" baseline="0" dirty="0" smtClean="0"/>
              <a:t> we store the charge in an integrated circuit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 we need an advancement to this technology which can be done via DNA storage</a:t>
            </a:r>
          </a:p>
          <a:p>
            <a:r>
              <a:rPr lang="en-GB" baseline="0" dirty="0" smtClean="0"/>
              <a:t>2</a:t>
            </a:r>
            <a:r>
              <a:rPr lang="en-GB" baseline="30000" dirty="0" smtClean="0"/>
              <a:t>ND</a:t>
            </a:r>
            <a:r>
              <a:rPr lang="en-GB" baseline="0" dirty="0" smtClean="0"/>
              <a:t> line</a:t>
            </a:r>
          </a:p>
          <a:p>
            <a:r>
              <a:rPr lang="en-GB" baseline="0" dirty="0" smtClean="0"/>
              <a:t>With DNA storage being around 10^8 more data dense than our typical silicon </a:t>
            </a:r>
            <a:r>
              <a:rPr lang="en-GB" baseline="0" dirty="0" err="1" smtClean="0"/>
              <a:t>ssd</a:t>
            </a:r>
            <a:r>
              <a:rPr lang="en-GB" baseline="0" dirty="0" smtClean="0"/>
              <a:t> storage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C41D-E98D-5F4E-86EE-0E1E534B43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30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way were going to try and solve the problem of the insertion ,deletion, substitution channel is via watermark encoding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ignore the LDPC encoder and decoder for now on this diagram from </a:t>
            </a:r>
            <a:r>
              <a:rPr lang="en-US" baseline="0" dirty="0" err="1" smtClean="0"/>
              <a:t>davey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mckays</a:t>
            </a:r>
            <a:r>
              <a:rPr lang="en-US" baseline="0" dirty="0" smtClean="0"/>
              <a:t> paper on watermark encoding,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 </a:t>
            </a:r>
            <a:r>
              <a:rPr lang="en-US" baseline="0" dirty="0" err="1" smtClean="0"/>
              <a:t>sparsifier</a:t>
            </a:r>
            <a:r>
              <a:rPr lang="en-US" baseline="0" dirty="0" smtClean="0"/>
              <a:t> which gives us our sparse information sequence and that sequence is added module two addition with a known watermark sequence in the binary domain,</a:t>
            </a:r>
          </a:p>
          <a:p>
            <a:r>
              <a:rPr lang="en-US" baseline="0" dirty="0" smtClean="0"/>
              <a:t>Then the channel causes insertions deletions and substitutions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Point out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dna</a:t>
            </a:r>
            <a:r>
              <a:rPr lang="en-US" baseline="0" dirty="0" smtClean="0"/>
              <a:t> sequence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using watermark encoding we have a known sequence with information sparsely encoded by substitutions.</a:t>
            </a:r>
          </a:p>
          <a:p>
            <a:endParaRPr lang="en-US" dirty="0" smtClean="0"/>
          </a:p>
          <a:p>
            <a:r>
              <a:rPr lang="en-US" dirty="0" smtClean="0"/>
              <a:t>Therefore the problem we are trying to solve is given the received sequence and the watermark sequence what is the transmitted information sequence.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C41D-E98D-5F4E-86EE-0E1E534B438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6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Trellis algorithm for decoding</a:t>
            </a:r>
            <a:r>
              <a:rPr lang="en-GB" baseline="0" dirty="0" smtClean="0"/>
              <a:t> the watermark – different to my colleague art who is using the trellis suggested by </a:t>
            </a:r>
            <a:r>
              <a:rPr lang="en-GB" baseline="0" dirty="0" err="1" smtClean="0"/>
              <a:t>davey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mckay</a:t>
            </a:r>
            <a:r>
              <a:rPr lang="en-GB" baseline="0" dirty="0" smtClean="0"/>
              <a:t> that looks at the nodes drift state</a:t>
            </a:r>
          </a:p>
          <a:p>
            <a:r>
              <a:rPr lang="en-GB" baseline="0" dirty="0" smtClean="0"/>
              <a:t>This trellis implementation only looks at one insertion at a time for each node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Dynamic programming top down</a:t>
            </a:r>
            <a:r>
              <a:rPr lang="en-GB" baseline="0" dirty="0" smtClean="0"/>
              <a:t> recursive, bottom up tabulated much quicker</a:t>
            </a:r>
          </a:p>
          <a:p>
            <a:r>
              <a:rPr lang="en-GB" baseline="0" dirty="0" smtClean="0"/>
              <a:t>We run a product sum algorithm – incoming nodes to get the alpha values in forward pass and similarly for backwards pass</a:t>
            </a:r>
          </a:p>
          <a:p>
            <a:r>
              <a:rPr lang="en-GB" baseline="0" dirty="0" smtClean="0"/>
              <a:t>Then we use the transition probabilities with the alphas and betas to get likelihoods for substitution and transmission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gives us soft outputs for each transmitted sequence on whether it believes there was a transmission or </a:t>
            </a:r>
            <a:r>
              <a:rPr lang="en-GB" baseline="0" dirty="0" err="1" smtClean="0"/>
              <a:t>subsitutions</a:t>
            </a:r>
            <a:r>
              <a:rPr lang="en-GB" baseline="0" dirty="0" smtClean="0"/>
              <a:t> – feed into </a:t>
            </a:r>
            <a:r>
              <a:rPr lang="en-GB" baseline="0" dirty="0" err="1" smtClean="0"/>
              <a:t>ldpc</a:t>
            </a:r>
            <a:r>
              <a:rPr lang="en-GB" baseline="0" dirty="0" smtClean="0"/>
              <a:t> decoder to make a hard decision but were just </a:t>
            </a:r>
            <a:r>
              <a:rPr lang="en-GB" baseline="0" dirty="0" err="1" smtClean="0"/>
              <a:t>gonna</a:t>
            </a:r>
            <a:r>
              <a:rPr lang="en-GB" baseline="0" dirty="0" smtClean="0"/>
              <a:t> use these likelihoods with a threshold to essentially decide on the transmitted sequence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C41D-E98D-5F4E-86EE-0E1E534B43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6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Binary data</a:t>
            </a:r>
          </a:p>
          <a:p>
            <a:endParaRPr lang="en-GB" dirty="0" smtClean="0"/>
          </a:p>
          <a:p>
            <a:r>
              <a:rPr lang="en-GB" dirty="0" smtClean="0"/>
              <a:t>Generated</a:t>
            </a:r>
            <a:r>
              <a:rPr lang="en-GB" baseline="0" dirty="0" smtClean="0"/>
              <a:t> n length binary sequences which went through our </a:t>
            </a:r>
            <a:r>
              <a:rPr lang="en-GB" baseline="0" dirty="0" err="1" smtClean="0"/>
              <a:t>insertion,deletion</a:t>
            </a:r>
            <a:r>
              <a:rPr lang="en-GB" baseline="0" dirty="0" smtClean="0"/>
              <a:t> substitution  channel and then we tried decoding the transmitted sequence via our trellis</a:t>
            </a:r>
            <a:endParaRPr lang="en-GB" dirty="0" smtClean="0"/>
          </a:p>
          <a:p>
            <a:r>
              <a:rPr lang="en-GB" dirty="0" smtClean="0"/>
              <a:t>Same</a:t>
            </a:r>
            <a:r>
              <a:rPr lang="en-GB" baseline="0" dirty="0" smtClean="0"/>
              <a:t> Pi , </a:t>
            </a:r>
            <a:r>
              <a:rPr lang="en-GB" baseline="0" dirty="0" err="1" smtClean="0"/>
              <a:t>Pd</a:t>
            </a:r>
            <a:r>
              <a:rPr lang="en-GB" baseline="0" dirty="0" smtClean="0"/>
              <a:t> to keep expected length the same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Noisy with n = 100 length sequences – represents</a:t>
            </a:r>
            <a:r>
              <a:rPr lang="en-GB" baseline="0" dirty="0" smtClean="0"/>
              <a:t> the randomness of the sequences we used</a:t>
            </a:r>
          </a:p>
          <a:p>
            <a:endParaRPr lang="en-GB" baseline="0" dirty="0" smtClean="0"/>
          </a:p>
          <a:p>
            <a:r>
              <a:rPr lang="en-GB" baseline="0" dirty="0" smtClean="0"/>
              <a:t>N = 1000 length higher error percentage at the end error propagation </a:t>
            </a:r>
            <a:r>
              <a:rPr lang="en-GB" baseline="0" dirty="0" err="1" smtClean="0"/>
              <a:t>less.effect</a:t>
            </a:r>
            <a:r>
              <a:rPr lang="en-GB" baseline="0" dirty="0" smtClean="0"/>
              <a:t> on the noise longer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C41D-E98D-5F4E-86EE-0E1E534B43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49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Quarternary</a:t>
            </a:r>
            <a:r>
              <a:rPr lang="en-GB" baseline="0" dirty="0" smtClean="0"/>
              <a:t> basis – much smaller error percentage because the sequences are far more distinct in </a:t>
            </a:r>
            <a:r>
              <a:rPr lang="en-GB" baseline="0" dirty="0" err="1" smtClean="0"/>
              <a:t>quarternary</a:t>
            </a:r>
            <a:r>
              <a:rPr lang="en-GB" baseline="0" dirty="0" smtClean="0"/>
              <a:t> than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C41D-E98D-5F4E-86EE-0E1E534B438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0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the current Trellis implementation the forward backwards soft outputs need to be inputted into an LDPC decoder and find its performance in correctly determining the encoded information sequence</a:t>
            </a:r>
          </a:p>
          <a:p>
            <a:endParaRPr lang="en-GB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`A potential way of solving this would be to perhaps use an </a:t>
            </a:r>
            <a:r>
              <a:rPr lang="en-GB" dirty="0" smtClean="0"/>
              <a:t>optimisation</a:t>
            </a:r>
            <a:r>
              <a:rPr lang="en-US" dirty="0" smtClean="0"/>
              <a:t> technique with the objective function being the probability of a proposed </a:t>
            </a:r>
            <a:r>
              <a:rPr lang="en-US" dirty="0" err="1" smtClean="0"/>
              <a:t>dna</a:t>
            </a:r>
            <a:r>
              <a:rPr lang="en-US" dirty="0" smtClean="0"/>
              <a:t> sequence with the encoded information given the watermark and transmitted sequence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The search space would be all potential DNA sequences of the same length as the watermark sequence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C41D-E98D-5F4E-86EE-0E1E534B438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5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73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DNA Sequences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Watermark Encoding</a:t>
            </a:r>
          </a:p>
          <a:p>
            <a:r>
              <a:rPr lang="en-US" sz="1400" dirty="0" smtClean="0"/>
              <a:t>Omar Zaman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15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40" y="1384460"/>
            <a:ext cx="10948609" cy="5552367"/>
          </a:xfrm>
        </p:spPr>
        <p:txBody>
          <a:bodyPr>
            <a:normAutofit/>
          </a:bodyPr>
          <a:lstStyle/>
          <a:p>
            <a:r>
              <a:rPr lang="en-US" dirty="0" smtClean="0"/>
              <a:t>We need a better storage than typical silicon </a:t>
            </a:r>
            <a:r>
              <a:rPr lang="en-US" dirty="0" err="1" smtClean="0"/>
              <a:t>ssd</a:t>
            </a:r>
            <a:r>
              <a:rPr lang="en-US" dirty="0" smtClean="0"/>
              <a:t> or magnetic based </a:t>
            </a:r>
            <a:r>
              <a:rPr lang="en-US" dirty="0" err="1" smtClean="0"/>
              <a:t>hdds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store data in DNA strands with the 4 bases A,C,G,T being a quaternary basis</a:t>
            </a:r>
          </a:p>
          <a:p>
            <a:endParaRPr lang="en-US" dirty="0" smtClean="0"/>
          </a:p>
          <a:p>
            <a:r>
              <a:rPr lang="en-US" dirty="0" smtClean="0"/>
              <a:t>The problem lies that when reading the data enzymes will cause the DNA sequence to change by inserting, deleting and substituting bases in the sequence</a:t>
            </a:r>
          </a:p>
          <a:p>
            <a:endParaRPr lang="en-US" dirty="0" smtClean="0"/>
          </a:p>
          <a:p>
            <a:r>
              <a:rPr lang="en-US" dirty="0" smtClean="0"/>
              <a:t>This can be modelled as an insertion, deletion substitution channel and for our purposes can be treated as memoryless with Pi, </a:t>
            </a:r>
            <a:r>
              <a:rPr lang="en-US" dirty="0" err="1" smtClean="0"/>
              <a:t>Pd</a:t>
            </a:r>
            <a:r>
              <a:rPr lang="en-US" dirty="0" smtClean="0"/>
              <a:t> and Ps being the probabilities of there respective changes.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Watermark Encoding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002" y="1675514"/>
            <a:ext cx="3868156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ATG GTG GGC </a:t>
            </a:r>
            <a:r>
              <a:rPr lang="en-US" sz="2800" dirty="0">
                <a:sym typeface="Wingdings"/>
              </a:rPr>
              <a:t> 			</a:t>
            </a:r>
            <a:endParaRPr lang="en-US" sz="2800" dirty="0" smtClean="0">
              <a:sym typeface="Wingdings"/>
            </a:endParaRPr>
          </a:p>
          <a:p>
            <a:pPr marL="0" indent="0">
              <a:buNone/>
            </a:pPr>
            <a:endParaRPr lang="en-US" sz="2800" dirty="0">
              <a:sym typeface="Wingdings"/>
            </a:endParaRPr>
          </a:p>
          <a:p>
            <a:pPr marL="0" indent="0">
              <a:buNone/>
            </a:pPr>
            <a:endParaRPr lang="en-US" sz="2800" dirty="0" smtClean="0">
              <a:sym typeface="Wingdings"/>
            </a:endParaRPr>
          </a:p>
          <a:p>
            <a:pPr marL="0" indent="0">
              <a:buNone/>
            </a:pPr>
            <a:r>
              <a:rPr lang="en-US" sz="2800" dirty="0" smtClean="0">
                <a:sym typeface="Wingdings"/>
              </a:rPr>
              <a:t>ATG </a:t>
            </a:r>
            <a:r>
              <a:rPr lang="en-US" sz="2800" dirty="0">
                <a:sym typeface="Wingdings"/>
              </a:rPr>
              <a:t>GT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T</a:t>
            </a:r>
            <a:r>
              <a:rPr lang="en-US" sz="2800" dirty="0">
                <a:sym typeface="Wingdings"/>
              </a:rPr>
              <a:t> GG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A			</a:t>
            </a:r>
            <a:endParaRPr lang="en-US" sz="2800" dirty="0" smtClean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ATG</a:t>
            </a:r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2800" dirty="0">
                <a:solidFill>
                  <a:schemeClr val="tx1"/>
                </a:solidFill>
                <a:sym typeface="Wingdings"/>
              </a:rPr>
              <a:t>GT</a:t>
            </a:r>
            <a:r>
              <a:rPr lang="en-US" sz="2800" dirty="0">
                <a:solidFill>
                  <a:srgbClr val="FFC000"/>
                </a:solidFill>
                <a:sym typeface="Wingdings"/>
              </a:rPr>
              <a:t>_ 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G</a:t>
            </a:r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A   </a:t>
            </a:r>
            <a:endParaRPr lang="en-US" sz="2800" dirty="0">
              <a:solidFill>
                <a:schemeClr val="tx1"/>
              </a:solidFill>
              <a:sym typeface="Wingdings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948832" y="254508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smtClean="0">
                <a:solidFill>
                  <a:srgbClr val="FF0000"/>
                </a:solidFill>
              </a:rPr>
              <a:t>Encoding Sparse</a:t>
            </a:r>
          </a:p>
          <a:p>
            <a:r>
              <a:rPr lang="en-GB" sz="1000" dirty="0" smtClean="0">
                <a:solidFill>
                  <a:srgbClr val="FF0000"/>
                </a:solidFill>
              </a:rPr>
              <a:t> information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1543" y="4261629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smtClean="0">
                <a:solidFill>
                  <a:srgbClr val="FF0000"/>
                </a:solidFill>
              </a:rPr>
              <a:t>Channel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4376" y="1799098"/>
            <a:ext cx="162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Watermark sequence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220071" y="3477400"/>
            <a:ext cx="1692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Transmitted sequence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254376" y="5155702"/>
            <a:ext cx="1486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Received sequence</a:t>
            </a:r>
            <a:endParaRPr lang="en-GB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1" y="1784195"/>
            <a:ext cx="5067151" cy="366341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948832" y="2328063"/>
            <a:ext cx="0" cy="90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48832" y="3930121"/>
            <a:ext cx="0" cy="90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Trellis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1405400"/>
            <a:ext cx="4819650" cy="48196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69876" y="1626199"/>
            <a:ext cx="5656066" cy="459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Forward Backward Algorithm applied</a:t>
            </a:r>
          </a:p>
          <a:p>
            <a:r>
              <a:rPr lang="en-US" dirty="0" smtClean="0"/>
              <a:t>Forward pass to calculate alphas using product sum </a:t>
            </a:r>
          </a:p>
          <a:p>
            <a:r>
              <a:rPr lang="en-US" dirty="0" smtClean="0"/>
              <a:t>Similarly for backwards to calculate betas</a:t>
            </a:r>
          </a:p>
          <a:p>
            <a:endParaRPr lang="en-US" dirty="0" smtClean="0"/>
          </a:p>
          <a:p>
            <a:r>
              <a:rPr lang="en-US" dirty="0" smtClean="0"/>
              <a:t>Then use transition probabilities with alphas and betas to calculate the likelihoods for substitution and transmission</a:t>
            </a:r>
          </a:p>
        </p:txBody>
      </p:sp>
    </p:spTree>
    <p:extLst>
      <p:ext uri="{BB962C8B-B14F-4D97-AF65-F5344CB8AC3E}">
        <p14:creationId xmlns:p14="http://schemas.microsoft.com/office/powerpoint/2010/main" val="18837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72" y="1382824"/>
            <a:ext cx="8596668" cy="3880773"/>
          </a:xfrm>
        </p:spPr>
        <p:txBody>
          <a:bodyPr/>
          <a:lstStyle/>
          <a:p>
            <a:r>
              <a:rPr lang="en-US" dirty="0" smtClean="0"/>
              <a:t>Probability of substitution Ps is essentially the transmission rate as it</a:t>
            </a:r>
            <a:r>
              <a:rPr lang="ur-PK" dirty="0" smtClean="0"/>
              <a:t>’</a:t>
            </a:r>
            <a:r>
              <a:rPr lang="en-US" dirty="0" smtClean="0"/>
              <a:t>s the number of encoded information symbols per transmitted symbols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5" y="2417380"/>
            <a:ext cx="5073330" cy="3804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88" y="2417380"/>
            <a:ext cx="5138896" cy="38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bases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8" y="1579418"/>
            <a:ext cx="5265364" cy="394902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85490" y="1626199"/>
            <a:ext cx="5540452" cy="47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two types of error being accounted</a:t>
            </a:r>
          </a:p>
          <a:p>
            <a:r>
              <a:rPr lang="en-US" dirty="0" smtClean="0"/>
              <a:t>When the trellis predicts a substitution when a transmission has occurred</a:t>
            </a:r>
          </a:p>
          <a:p>
            <a:r>
              <a:rPr lang="en-US" dirty="0" smtClean="0"/>
              <a:t>Or when the trellis predicts a transmission even though a substitution has occurred </a:t>
            </a:r>
          </a:p>
          <a:p>
            <a:endParaRPr lang="en-US" dirty="0"/>
          </a:p>
          <a:p>
            <a:r>
              <a:rPr lang="en-US" dirty="0" smtClean="0"/>
              <a:t>These errors mean that either information encoded in the watermark is missed or we add information in which </a:t>
            </a:r>
            <a:r>
              <a:rPr lang="en-US" dirty="0" err="1" smtClean="0"/>
              <a:t>wasn</a:t>
            </a:r>
            <a:r>
              <a:rPr lang="ur-PK" dirty="0" smtClean="0"/>
              <a:t>’</a:t>
            </a:r>
            <a:r>
              <a:rPr lang="en-US" dirty="0" smtClean="0"/>
              <a:t>t actually transmitted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295"/>
            <a:ext cx="9274188" cy="508263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Input likelihoods from trellis to LDPC decoder to get hard outputs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Reed Solomon codes also need to implemented for packet loss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Include the effects of non memory less channel because for real sequences a HMM is a more appropriate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potential </a:t>
            </a:r>
            <a:r>
              <a:rPr lang="en-US" dirty="0" err="1"/>
              <a:t>optimisation</a:t>
            </a:r>
            <a:r>
              <a:rPr lang="en-US" dirty="0"/>
              <a:t> technique could be to use genetic evolutionary algorithms with each generation producing more probable sequences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11534</TotalTime>
  <Words>842</Words>
  <Application>Microsoft Macintosh PowerPoint</Application>
  <PresentationFormat>Widescreen</PresentationFormat>
  <Paragraphs>104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Tahoma</vt:lpstr>
      <vt:lpstr>Trebuchet MS</vt:lpstr>
      <vt:lpstr>Wingdings</vt:lpstr>
      <vt:lpstr>Wingdings 3</vt:lpstr>
      <vt:lpstr>Facet</vt:lpstr>
      <vt:lpstr>DNA Sequences</vt:lpstr>
      <vt:lpstr>Motivation</vt:lpstr>
      <vt:lpstr>Watermark Encoding</vt:lpstr>
      <vt:lpstr>Trellis Algorithm</vt:lpstr>
      <vt:lpstr>Binary Data</vt:lpstr>
      <vt:lpstr>DNA bases data</vt:lpstr>
      <vt:lpstr>Further Tasks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Sequences</dc:title>
  <dc:creator>Omar Zaman</dc:creator>
  <cp:lastModifiedBy>Omar Zaman</cp:lastModifiedBy>
  <cp:revision>25</cp:revision>
  <dcterms:created xsi:type="dcterms:W3CDTF">2022-11-15T13:06:35Z</dcterms:created>
  <dcterms:modified xsi:type="dcterms:W3CDTF">2023-01-15T18:33:39Z</dcterms:modified>
</cp:coreProperties>
</file>