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40AA-62E7-4A1D-A751-2C5BD7D47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C2A16E-E2FB-4749-905D-B1853EB12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0C6C78-8216-44D9-991C-329D75827E0B}"/>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5" name="Footer Placeholder 4">
            <a:extLst>
              <a:ext uri="{FF2B5EF4-FFF2-40B4-BE49-F238E27FC236}">
                <a16:creationId xmlns:a16="http://schemas.microsoft.com/office/drawing/2014/main" id="{20ED8E36-FB53-458A-BEFB-B039107FB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FF0EE-71FB-436F-BBA7-83ACE5386C41}"/>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354238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B95B-6B97-4EFA-8168-16311F676A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91D109-A59A-486F-AB8C-E6BF2BC38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05E36A-7396-4FA9-BC41-00502483E86A}"/>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5" name="Footer Placeholder 4">
            <a:extLst>
              <a:ext uri="{FF2B5EF4-FFF2-40B4-BE49-F238E27FC236}">
                <a16:creationId xmlns:a16="http://schemas.microsoft.com/office/drawing/2014/main" id="{83020941-B73C-46A6-BDEC-65A127FAE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6C1D8-DF36-4976-821A-C652FDFBA81E}"/>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90209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CD8E3-8646-478D-A5FF-D5764F0DA7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B96A2C-B122-48F3-96C6-7EF02B411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EFE23-761A-4920-9F0F-BE0B5EFE59E2}"/>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5" name="Footer Placeholder 4">
            <a:extLst>
              <a:ext uri="{FF2B5EF4-FFF2-40B4-BE49-F238E27FC236}">
                <a16:creationId xmlns:a16="http://schemas.microsoft.com/office/drawing/2014/main" id="{FDD7D628-2174-4416-AB26-BD05A3124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442F0-3016-4537-BD62-C148BE704869}"/>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235342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B4F4-01F8-4A6E-8067-58BE271E3A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2D025F-7E41-4C1A-82B0-32CA8C720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772AC-E04C-48D2-838E-060BB302E3C3}"/>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5" name="Footer Placeholder 4">
            <a:extLst>
              <a:ext uri="{FF2B5EF4-FFF2-40B4-BE49-F238E27FC236}">
                <a16:creationId xmlns:a16="http://schemas.microsoft.com/office/drawing/2014/main" id="{31AFDE71-28AA-4463-9E66-440E2832E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4ABED-85E8-48BC-9F10-BB8BCE04C358}"/>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159994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95F8-A857-4E94-A063-747908FB8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FEBF5A-F321-424B-9B3B-2A9B98BB9D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46BC49-13C3-4F9B-A11F-3B448A914810}"/>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5" name="Footer Placeholder 4">
            <a:extLst>
              <a:ext uri="{FF2B5EF4-FFF2-40B4-BE49-F238E27FC236}">
                <a16:creationId xmlns:a16="http://schemas.microsoft.com/office/drawing/2014/main" id="{51C0B125-EDEE-44BF-B2CD-C10BCCDED7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559BCF-8EE5-4213-84F0-6028940C8BA4}"/>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64903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791B-830F-4519-A0EA-B4B286C62F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0A771D-81E0-4E8F-9557-6DF9B8E0BB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8D0583-D317-4E8B-9F12-682B42A23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0D2C84-992E-41E0-A915-7068AC6B2137}"/>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6" name="Footer Placeholder 5">
            <a:extLst>
              <a:ext uri="{FF2B5EF4-FFF2-40B4-BE49-F238E27FC236}">
                <a16:creationId xmlns:a16="http://schemas.microsoft.com/office/drawing/2014/main" id="{602003AA-47E0-4FA7-A4E7-76AC43C3E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E3400-4950-4F41-8E2D-3597A805423B}"/>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266777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35BC-A00E-42B9-841D-677CBD4A91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738D4-4623-4AD3-9757-B1790F95E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36B102-A7C4-454B-B3EE-2DF866B79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88ACF0-46D0-4264-BE2A-4038E30CA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3156F-621B-4666-BA89-421CBF180C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03808B-86A2-4517-8FA7-E3A4A0C803B9}"/>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8" name="Footer Placeholder 7">
            <a:extLst>
              <a:ext uri="{FF2B5EF4-FFF2-40B4-BE49-F238E27FC236}">
                <a16:creationId xmlns:a16="http://schemas.microsoft.com/office/drawing/2014/main" id="{7F9718FB-9B5C-4CCC-915B-088B334B9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CF1A28-CC08-42E7-A7D8-BEDE5D4B2514}"/>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248265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5EA3-31A6-46CE-B5E7-DDC95FCBC3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D98612-BF06-42B7-8D05-831C92FA6F14}"/>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4" name="Footer Placeholder 3">
            <a:extLst>
              <a:ext uri="{FF2B5EF4-FFF2-40B4-BE49-F238E27FC236}">
                <a16:creationId xmlns:a16="http://schemas.microsoft.com/office/drawing/2014/main" id="{FF0B78A5-F3DC-465E-BCE6-214385DC5C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09F595-8B42-4214-9AF1-00AC3EA3276F}"/>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380843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4D797-A0DB-4AC3-9155-27A7FD75ED07}"/>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3" name="Footer Placeholder 2">
            <a:extLst>
              <a:ext uri="{FF2B5EF4-FFF2-40B4-BE49-F238E27FC236}">
                <a16:creationId xmlns:a16="http://schemas.microsoft.com/office/drawing/2014/main" id="{F4B75EEE-2692-4631-868E-77D12208DF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CFED42-CCE4-4E9F-BE59-71DCBC01F583}"/>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179322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18B1-F7D4-4B52-81D7-BAAACFB29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054A3B-55B0-464D-AF36-546C4D673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A985B1-B2E1-466F-978B-B0131A136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4E6B1-910A-4D19-B5DD-F71D980E4272}"/>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6" name="Footer Placeholder 5">
            <a:extLst>
              <a:ext uri="{FF2B5EF4-FFF2-40B4-BE49-F238E27FC236}">
                <a16:creationId xmlns:a16="http://schemas.microsoft.com/office/drawing/2014/main" id="{C1836EA9-C610-4AFC-BB91-213EE5BCC5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6198DC-1B8A-4DE5-A7B0-A62FED48BC32}"/>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218697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F4D7-1E2D-4CCE-B282-CBA24AF28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AFFACB-DF7C-428C-8335-74A460C1E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1E10D2-D104-4318-8F0E-6518C877C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3FCA9-6C92-4C5B-AA97-559FAF394DB5}"/>
              </a:ext>
            </a:extLst>
          </p:cNvPr>
          <p:cNvSpPr>
            <a:spLocks noGrp="1"/>
          </p:cNvSpPr>
          <p:nvPr>
            <p:ph type="dt" sz="half" idx="10"/>
          </p:nvPr>
        </p:nvSpPr>
        <p:spPr/>
        <p:txBody>
          <a:bodyPr/>
          <a:lstStyle/>
          <a:p>
            <a:fld id="{CCDFC5CE-3922-4F8B-9D50-7840FE112171}" type="datetimeFigureOut">
              <a:rPr lang="en-IN" smtClean="0"/>
              <a:t>01-10-2020</a:t>
            </a:fld>
            <a:endParaRPr lang="en-IN"/>
          </a:p>
        </p:txBody>
      </p:sp>
      <p:sp>
        <p:nvSpPr>
          <p:cNvPr id="6" name="Footer Placeholder 5">
            <a:extLst>
              <a:ext uri="{FF2B5EF4-FFF2-40B4-BE49-F238E27FC236}">
                <a16:creationId xmlns:a16="http://schemas.microsoft.com/office/drawing/2014/main" id="{472B6200-1A40-4E48-A8CD-0B468ADDE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D2473-2626-46F5-954F-9BC76CF2BF1C}"/>
              </a:ext>
            </a:extLst>
          </p:cNvPr>
          <p:cNvSpPr>
            <a:spLocks noGrp="1"/>
          </p:cNvSpPr>
          <p:nvPr>
            <p:ph type="sldNum" sz="quarter" idx="12"/>
          </p:nvPr>
        </p:nvSpPr>
        <p:spPr/>
        <p:txBody>
          <a:bodyPr/>
          <a:lstStyle/>
          <a:p>
            <a:fld id="{EE5ADA67-94B1-4CE9-8998-00C91FA4DF6A}" type="slidenum">
              <a:rPr lang="en-IN" smtClean="0"/>
              <a:t>‹#›</a:t>
            </a:fld>
            <a:endParaRPr lang="en-IN"/>
          </a:p>
        </p:txBody>
      </p:sp>
    </p:spTree>
    <p:extLst>
      <p:ext uri="{BB962C8B-B14F-4D97-AF65-F5344CB8AC3E}">
        <p14:creationId xmlns:p14="http://schemas.microsoft.com/office/powerpoint/2010/main" val="164840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10EF08-9413-4F98-BF65-2379985109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BD184-031E-47A0-8097-B70459FBFF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2FAEE-71A9-446E-A1BC-B59D0D076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FC5CE-3922-4F8B-9D50-7840FE112171}" type="datetimeFigureOut">
              <a:rPr lang="en-IN" smtClean="0"/>
              <a:t>01-10-2020</a:t>
            </a:fld>
            <a:endParaRPr lang="en-IN"/>
          </a:p>
        </p:txBody>
      </p:sp>
      <p:sp>
        <p:nvSpPr>
          <p:cNvPr id="5" name="Footer Placeholder 4">
            <a:extLst>
              <a:ext uri="{FF2B5EF4-FFF2-40B4-BE49-F238E27FC236}">
                <a16:creationId xmlns:a16="http://schemas.microsoft.com/office/drawing/2014/main" id="{9EC930E4-CC53-4226-8B06-807177830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6CFEC2-D73C-4E4C-AE99-DDB4F91CE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ADA67-94B1-4CE9-8998-00C91FA4DF6A}" type="slidenum">
              <a:rPr lang="en-IN" smtClean="0"/>
              <a:t>‹#›</a:t>
            </a:fld>
            <a:endParaRPr lang="en-IN"/>
          </a:p>
        </p:txBody>
      </p:sp>
    </p:spTree>
    <p:extLst>
      <p:ext uri="{BB962C8B-B14F-4D97-AF65-F5344CB8AC3E}">
        <p14:creationId xmlns:p14="http://schemas.microsoft.com/office/powerpoint/2010/main" val="2833519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6E2D-4638-4E2E-B239-DD4B0E3B59A8}"/>
              </a:ext>
            </a:extLst>
          </p:cNvPr>
          <p:cNvSpPr>
            <a:spLocks noGrp="1"/>
          </p:cNvSpPr>
          <p:nvPr>
            <p:ph type="ctrTitle"/>
          </p:nvPr>
        </p:nvSpPr>
        <p:spPr/>
        <p:txBody>
          <a:bodyPr/>
          <a:lstStyle/>
          <a:p>
            <a:r>
              <a:rPr lang="en-US" b="1" dirty="0"/>
              <a:t>Car Accident Severity Prediction</a:t>
            </a:r>
            <a:endParaRPr lang="en-IN" b="1" dirty="0"/>
          </a:p>
        </p:txBody>
      </p:sp>
      <p:sp>
        <p:nvSpPr>
          <p:cNvPr id="3" name="Subtitle 2">
            <a:extLst>
              <a:ext uri="{FF2B5EF4-FFF2-40B4-BE49-F238E27FC236}">
                <a16:creationId xmlns:a16="http://schemas.microsoft.com/office/drawing/2014/main" id="{9715517E-DBF3-4B32-90D5-73E7C57E420F}"/>
              </a:ext>
            </a:extLst>
          </p:cNvPr>
          <p:cNvSpPr>
            <a:spLocks noGrp="1"/>
          </p:cNvSpPr>
          <p:nvPr>
            <p:ph type="subTitle" idx="1"/>
          </p:nvPr>
        </p:nvSpPr>
        <p:spPr/>
        <p:txBody>
          <a:bodyPr/>
          <a:lstStyle/>
          <a:p>
            <a:endParaRPr lang="en-US" dirty="0"/>
          </a:p>
          <a:p>
            <a:r>
              <a:rPr lang="en-US" dirty="0"/>
              <a:t>Submitted by: Avinash Thombre</a:t>
            </a:r>
          </a:p>
          <a:p>
            <a:r>
              <a:rPr lang="en-US" dirty="0"/>
              <a:t>Date: October 1, 2020</a:t>
            </a:r>
            <a:endParaRPr lang="en-IN" dirty="0"/>
          </a:p>
        </p:txBody>
      </p:sp>
    </p:spTree>
    <p:extLst>
      <p:ext uri="{BB962C8B-B14F-4D97-AF65-F5344CB8AC3E}">
        <p14:creationId xmlns:p14="http://schemas.microsoft.com/office/powerpoint/2010/main" val="250295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471F-F438-488A-AE94-1D9247E2387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B2234EC-D717-48DE-9DF8-807A4D64DB33}"/>
              </a:ext>
            </a:extLst>
          </p:cNvPr>
          <p:cNvSpPr>
            <a:spLocks noGrp="1"/>
          </p:cNvSpPr>
          <p:nvPr>
            <p:ph idx="1"/>
          </p:nvPr>
        </p:nvSpPr>
        <p:spPr/>
        <p:txBody>
          <a:bodyPr/>
          <a:lstStyle/>
          <a:p>
            <a:r>
              <a:rPr lang="en-IN" sz="1800" dirty="0">
                <a:latin typeface="Liberation Serif"/>
                <a:ea typeface="NSimSun" panose="02010609030101010101" pitchFamily="49" charset="-122"/>
              </a:rPr>
              <a:t>T</a:t>
            </a:r>
            <a:r>
              <a:rPr lang="en-IN" sz="1800" dirty="0">
                <a:effectLst/>
                <a:latin typeface="Liberation Serif"/>
                <a:ea typeface="NSimSun" panose="02010609030101010101" pitchFamily="49" charset="-122"/>
              </a:rPr>
              <a:t>hese models can predict the severity code of an accident with an accuracy equalling 60-70%</a:t>
            </a:r>
          </a:p>
          <a:p>
            <a:r>
              <a:rPr lang="en-IN" sz="1800" dirty="0">
                <a:effectLst/>
                <a:latin typeface="Liberation Serif"/>
                <a:ea typeface="NSimSun" panose="02010609030101010101" pitchFamily="49" charset="-122"/>
              </a:rPr>
              <a:t>A bar plot is plotted below with the bars representing the accuracy of each model in descending order respectively. </a:t>
            </a:r>
          </a:p>
          <a:p>
            <a:endParaRPr lang="en-IN" sz="1800" dirty="0">
              <a:latin typeface="Liberation Serif"/>
              <a:ea typeface="NSimSun" panose="02010609030101010101" pitchFamily="49" charset="-122"/>
            </a:endParaRPr>
          </a:p>
          <a:p>
            <a:endParaRPr lang="en-IN" dirty="0"/>
          </a:p>
        </p:txBody>
      </p:sp>
      <p:pic>
        <p:nvPicPr>
          <p:cNvPr id="4" name="Picture 3">
            <a:extLst>
              <a:ext uri="{FF2B5EF4-FFF2-40B4-BE49-F238E27FC236}">
                <a16:creationId xmlns:a16="http://schemas.microsoft.com/office/drawing/2014/main" id="{24CB8041-FEC9-4C67-99B4-29BA6FE66306}"/>
              </a:ext>
            </a:extLst>
          </p:cNvPr>
          <p:cNvPicPr/>
          <p:nvPr/>
        </p:nvPicPr>
        <p:blipFill>
          <a:blip r:embed="rId2"/>
          <a:stretch>
            <a:fillRect/>
          </a:stretch>
        </p:blipFill>
        <p:spPr>
          <a:xfrm>
            <a:off x="3734117" y="2876550"/>
            <a:ext cx="4419283" cy="3826827"/>
          </a:xfrm>
          <a:prstGeom prst="rect">
            <a:avLst/>
          </a:prstGeom>
        </p:spPr>
      </p:pic>
    </p:spTree>
    <p:extLst>
      <p:ext uri="{BB962C8B-B14F-4D97-AF65-F5344CB8AC3E}">
        <p14:creationId xmlns:p14="http://schemas.microsoft.com/office/powerpoint/2010/main" val="1570794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1FE7-7413-4E50-A3DC-7C86124EB0C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DE35FF8-AA88-43D1-BD63-F0FAA3EDC204}"/>
              </a:ext>
            </a:extLst>
          </p:cNvPr>
          <p:cNvSpPr>
            <a:spLocks noGrp="1"/>
          </p:cNvSpPr>
          <p:nvPr>
            <p:ph idx="1"/>
          </p:nvPr>
        </p:nvSpPr>
        <p:spPr/>
        <p:txBody>
          <a:bodyPr/>
          <a:lstStyle/>
          <a:p>
            <a:pPr marL="180340"/>
            <a:r>
              <a:rPr lang="en-IN" sz="1800" kern="100" dirty="0">
                <a:effectLst/>
                <a:latin typeface="Liberation Serif"/>
                <a:ea typeface="NSimSun" panose="02010609030101010101" pitchFamily="49" charset="-122"/>
                <a:cs typeface="Liberation Serif"/>
              </a:rPr>
              <a:t>The accuracy of the classifiers is not great, highest being 69%. This usually means that the model is under fitted i.e. it needs to be trained on more data. Though the dataset has a lot of variety in terms of scenarios, more volume of the data for such scenarios has to be collected. </a:t>
            </a:r>
            <a:endParaRPr lang="en-IN" sz="1800" kern="100" dirty="0">
              <a:effectLst/>
              <a:latin typeface="Liberation Serif"/>
              <a:ea typeface="NSimSun" panose="02010609030101010101" pitchFamily="49" charset="-122"/>
              <a:cs typeface="Arial" panose="020B0604020202020204" pitchFamily="34" charset="0"/>
            </a:endParaRPr>
          </a:p>
          <a:p>
            <a:pPr marL="0" indent="0">
              <a:buNone/>
            </a:pPr>
            <a:endParaRPr lang="en-IN" sz="1800" kern="100" dirty="0">
              <a:effectLst/>
              <a:latin typeface="Liberation Serif"/>
              <a:ea typeface="NSimSun" panose="02010609030101010101" pitchFamily="49" charset="-122"/>
              <a:cs typeface="Arial" panose="020B0604020202020204" pitchFamily="34" charset="0"/>
            </a:endParaRPr>
          </a:p>
          <a:p>
            <a:pPr marL="180340"/>
            <a:r>
              <a:rPr lang="en-IN" sz="1800" kern="100" dirty="0">
                <a:effectLst/>
                <a:latin typeface="Liberation Serif"/>
                <a:ea typeface="NSimSun" panose="02010609030101010101" pitchFamily="49" charset="-122"/>
                <a:cs typeface="Liberation Serif"/>
              </a:rPr>
              <a:t>Certain features with missing values were removed, this reduced the dimensionality of the dataset, these features could have been correlated to other important features but they had to be removed. A better effort has to be made to collect data to reduce the number of missing values.</a:t>
            </a:r>
            <a:endParaRPr lang="en-IN" sz="1800" kern="100" dirty="0">
              <a:effectLst/>
              <a:latin typeface="Liberation Serif"/>
              <a:ea typeface="NSimSun" panose="02010609030101010101" pitchFamily="49" charset="-122"/>
              <a:cs typeface="Arial" panose="020B0604020202020204" pitchFamily="34" charset="0"/>
            </a:endParaRPr>
          </a:p>
          <a:p>
            <a:endParaRPr lang="en-IN" dirty="0"/>
          </a:p>
        </p:txBody>
      </p:sp>
    </p:spTree>
    <p:extLst>
      <p:ext uri="{BB962C8B-B14F-4D97-AF65-F5344CB8AC3E}">
        <p14:creationId xmlns:p14="http://schemas.microsoft.com/office/powerpoint/2010/main" val="115063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3DD7-E99C-46BF-96BD-59A8FD0601C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F7ECE66-C159-4BAC-B5E0-77FE535449B7}"/>
              </a:ext>
            </a:extLst>
          </p:cNvPr>
          <p:cNvSpPr>
            <a:spLocks noGrp="1"/>
          </p:cNvSpPr>
          <p:nvPr>
            <p:ph idx="1"/>
          </p:nvPr>
        </p:nvSpPr>
        <p:spPr/>
        <p:txBody>
          <a:bodyPr>
            <a:normAutofit/>
          </a:bodyPr>
          <a:lstStyle/>
          <a:p>
            <a:pPr marL="270510"/>
            <a:r>
              <a:rPr lang="en-IN" sz="2000" kern="100" dirty="0">
                <a:effectLst/>
                <a:latin typeface="Liberation Serif"/>
                <a:ea typeface="NSimSun" panose="02010609030101010101" pitchFamily="49" charset="-122"/>
                <a:cs typeface="Liberation Serif"/>
              </a:rPr>
              <a:t>The Washington State Department of Transportation Crash Data Portal provides crash information for accidents that occurred state-wide. According to the 2019 data, there were 45,524 accidents on all roads. Of those:</a:t>
            </a:r>
            <a:endParaRPr lang="en-IN" sz="2000" kern="100" dirty="0">
              <a:effectLst/>
              <a:latin typeface="Liberation Serif"/>
              <a:ea typeface="NSimSun" panose="02010609030101010101" pitchFamily="49" charset="-122"/>
              <a:cs typeface="Arial" panose="020B0604020202020204" pitchFamily="34" charset="0"/>
            </a:endParaRPr>
          </a:p>
          <a:p>
            <a:pPr marL="800100" lvl="1" indent="-342900">
              <a:buFont typeface="Symbol" panose="05050102010706020507" pitchFamily="18" charset="2"/>
              <a:buChar char=""/>
              <a:tabLst>
                <a:tab pos="614680" algn="l"/>
              </a:tabLst>
            </a:pPr>
            <a:r>
              <a:rPr lang="en-IN" sz="1600" kern="100" dirty="0">
                <a:effectLst/>
                <a:latin typeface="Liberation Serif"/>
                <a:ea typeface="NSimSun" panose="02010609030101010101" pitchFamily="49" charset="-122"/>
                <a:cs typeface="Liberation Serif"/>
              </a:rPr>
              <a:t>235 were fatal crashes</a:t>
            </a:r>
            <a:endParaRPr lang="en-IN" sz="1600" kern="100" dirty="0">
              <a:effectLst/>
              <a:latin typeface="Liberation Serif"/>
              <a:ea typeface="NSimSun" panose="02010609030101010101" pitchFamily="49" charset="-122"/>
              <a:cs typeface="Symbol" panose="05050102010706020507" pitchFamily="18" charset="2"/>
            </a:endParaRPr>
          </a:p>
          <a:p>
            <a:pPr marL="800100" lvl="1" indent="-342900">
              <a:buFont typeface="Symbol" panose="05050102010706020507" pitchFamily="18" charset="2"/>
              <a:buChar char=""/>
              <a:tabLst>
                <a:tab pos="614680" algn="l"/>
              </a:tabLst>
            </a:pPr>
            <a:r>
              <a:rPr lang="en-IN" sz="1600" kern="100" dirty="0">
                <a:effectLst/>
                <a:latin typeface="Liberation Serif"/>
                <a:ea typeface="NSimSun" panose="02010609030101010101" pitchFamily="49" charset="-122"/>
                <a:cs typeface="Liberation Serif"/>
              </a:rPr>
              <a:t>973 were suspected of serious injury accidents</a:t>
            </a:r>
            <a:endParaRPr lang="en-IN" sz="1600" kern="100" dirty="0">
              <a:effectLst/>
              <a:latin typeface="Liberation Serif"/>
              <a:ea typeface="NSimSun" panose="02010609030101010101" pitchFamily="49" charset="-122"/>
              <a:cs typeface="Symbol" panose="05050102010706020507" pitchFamily="18" charset="2"/>
            </a:endParaRPr>
          </a:p>
          <a:p>
            <a:pPr marL="800100" lvl="1" indent="-342900">
              <a:buFont typeface="Symbol" panose="05050102010706020507" pitchFamily="18" charset="2"/>
              <a:buChar char=""/>
              <a:tabLst>
                <a:tab pos="614680" algn="l"/>
              </a:tabLst>
            </a:pPr>
            <a:r>
              <a:rPr lang="en-IN" sz="1600" kern="100" dirty="0">
                <a:effectLst/>
                <a:latin typeface="Liberation Serif"/>
                <a:ea typeface="NSimSun" panose="02010609030101010101" pitchFamily="49" charset="-122"/>
                <a:cs typeface="Liberation Serif"/>
              </a:rPr>
              <a:t>2,798 were suspected of minor injury accidents</a:t>
            </a:r>
            <a:endParaRPr lang="en-IN" sz="1600" kern="100" dirty="0">
              <a:effectLst/>
              <a:latin typeface="Liberation Serif"/>
              <a:ea typeface="NSimSun" panose="02010609030101010101" pitchFamily="49" charset="-122"/>
              <a:cs typeface="Symbol" panose="05050102010706020507" pitchFamily="18" charset="2"/>
            </a:endParaRPr>
          </a:p>
          <a:p>
            <a:pPr marL="800100" lvl="1" indent="-342900">
              <a:buFont typeface="Symbol" panose="05050102010706020507" pitchFamily="18" charset="2"/>
              <a:buChar char=""/>
              <a:tabLst>
                <a:tab pos="614680" algn="l"/>
              </a:tabLst>
            </a:pPr>
            <a:r>
              <a:rPr lang="en-IN" sz="1600" kern="100" dirty="0">
                <a:effectLst/>
                <a:latin typeface="Liberation Serif"/>
                <a:ea typeface="NSimSun" panose="02010609030101010101" pitchFamily="49" charset="-122"/>
                <a:cs typeface="Liberation Serif"/>
              </a:rPr>
              <a:t>9,412 were possible injury crashes</a:t>
            </a:r>
            <a:endParaRPr lang="en-IN" sz="1600" kern="100" dirty="0">
              <a:effectLst/>
              <a:latin typeface="Liberation Serif"/>
              <a:ea typeface="NSimSun" panose="02010609030101010101" pitchFamily="49" charset="-122"/>
              <a:cs typeface="Symbol" panose="05050102010706020507" pitchFamily="18" charset="2"/>
            </a:endParaRPr>
          </a:p>
          <a:p>
            <a:pPr marL="800100" lvl="1" indent="-342900">
              <a:buFont typeface="Symbol" panose="05050102010706020507" pitchFamily="18" charset="2"/>
              <a:buChar char=""/>
              <a:tabLst>
                <a:tab pos="614680" algn="l"/>
              </a:tabLst>
            </a:pPr>
            <a:r>
              <a:rPr lang="en-IN" sz="1600" kern="100" dirty="0">
                <a:effectLst/>
                <a:latin typeface="Liberation Serif"/>
                <a:ea typeface="NSimSun" panose="02010609030101010101" pitchFamily="49" charset="-122"/>
                <a:cs typeface="Liberation Serif"/>
              </a:rPr>
              <a:t>32,106 were no apparent injury collisions</a:t>
            </a:r>
            <a:endParaRPr lang="en-IN" sz="1600" kern="100" dirty="0">
              <a:effectLst/>
              <a:latin typeface="Liberation Serif"/>
              <a:ea typeface="NSimSun" panose="02010609030101010101" pitchFamily="49" charset="-122"/>
              <a:cs typeface="Symbol" panose="05050102010706020507" pitchFamily="18" charset="2"/>
            </a:endParaRPr>
          </a:p>
          <a:p>
            <a:pPr marL="270510"/>
            <a:r>
              <a:rPr lang="en-IN" sz="2000" kern="100" dirty="0">
                <a:effectLst/>
                <a:latin typeface="Liberation Serif"/>
                <a:ea typeface="NSimSun" panose="02010609030101010101" pitchFamily="49" charset="-122"/>
                <a:cs typeface="Liberation Serif"/>
              </a:rPr>
              <a:t> Our motivation is to use the weather, location and road condition data provided in the dataset, made available by the Seattle Department of Transportation Traffic Management Division, to arrive at a correlation to predict the severity of road accidents. This tool/data can then be made available to the public and the Seattle traffic authorities to possibly prevent/reduce severe or fatal accidents in the future by taking precautionary measures.</a:t>
            </a:r>
            <a:endParaRPr lang="en-IN" sz="2000" kern="100" dirty="0">
              <a:effectLst/>
              <a:latin typeface="Liberation Serif"/>
              <a:ea typeface="NSimSun" panose="02010609030101010101" pitchFamily="49" charset="-122"/>
              <a:cs typeface="Arial" panose="020B0604020202020204" pitchFamily="34" charset="0"/>
            </a:endParaRPr>
          </a:p>
        </p:txBody>
      </p:sp>
    </p:spTree>
    <p:extLst>
      <p:ext uri="{BB962C8B-B14F-4D97-AF65-F5344CB8AC3E}">
        <p14:creationId xmlns:p14="http://schemas.microsoft.com/office/powerpoint/2010/main" val="10045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EBE7-1BFC-4787-A34F-589E88F3274F}"/>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9FD60F9A-F3BE-4874-A857-B2F03AAABFE9}"/>
              </a:ext>
            </a:extLst>
          </p:cNvPr>
          <p:cNvSpPr>
            <a:spLocks noGrp="1"/>
          </p:cNvSpPr>
          <p:nvPr>
            <p:ph idx="1"/>
          </p:nvPr>
        </p:nvSpPr>
        <p:spPr/>
        <p:txBody>
          <a:bodyPr/>
          <a:lstStyle/>
          <a:p>
            <a:r>
              <a:rPr lang="en-IN" sz="2400" kern="100" dirty="0">
                <a:effectLst/>
                <a:latin typeface="Liberation Serif"/>
                <a:ea typeface="NSimSun" panose="02010609030101010101" pitchFamily="49" charset="-122"/>
                <a:cs typeface="Arial" panose="020B0604020202020204" pitchFamily="34" charset="0"/>
              </a:rPr>
              <a:t>The dataset used for this project is based on car accidents which have taken place within the city of Seattle, Washington from the year 2004 to 2020. This data is regarding car accidents the severity of each car accidents along with the time and conditions under which each accident occurred. The data set used for this project can be found here.</a:t>
            </a:r>
          </a:p>
          <a:p>
            <a:endParaRPr lang="en-IN" dirty="0"/>
          </a:p>
        </p:txBody>
      </p:sp>
    </p:spTree>
    <p:extLst>
      <p:ext uri="{BB962C8B-B14F-4D97-AF65-F5344CB8AC3E}">
        <p14:creationId xmlns:p14="http://schemas.microsoft.com/office/powerpoint/2010/main" val="3191498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83A3-D17A-43B4-902E-E0DAFA74616D}"/>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8448BFC0-0462-4B68-979D-55D7DCF5B8F0}"/>
              </a:ext>
            </a:extLst>
          </p:cNvPr>
          <p:cNvSpPr>
            <a:spLocks noGrp="1"/>
          </p:cNvSpPr>
          <p:nvPr>
            <p:ph idx="1"/>
          </p:nvPr>
        </p:nvSpPr>
        <p:spPr/>
        <p:txBody>
          <a:bodyPr/>
          <a:lstStyle/>
          <a:p>
            <a:pPr>
              <a:buFont typeface="Wingdings" panose="05000000000000000000" pitchFamily="2" charset="2"/>
              <a:buChar char="Ø"/>
            </a:pPr>
            <a:r>
              <a:rPr lang="en-US" dirty="0"/>
              <a:t>Exploratory Data Analysis</a:t>
            </a:r>
          </a:p>
          <a:p>
            <a:pPr lvl="1">
              <a:buFont typeface="Wingdings" panose="05000000000000000000" pitchFamily="2" charset="2"/>
              <a:buChar char="§"/>
            </a:pPr>
            <a:r>
              <a:rPr lang="en-IN" sz="1800" dirty="0">
                <a:effectLst/>
                <a:latin typeface="Liberation Serif"/>
                <a:ea typeface="NSimSun" panose="02010609030101010101" pitchFamily="49" charset="-122"/>
              </a:rPr>
              <a:t>Considering that the feature set and the target variable are categorical variables with the likes of weather, road condition and light condition being an above level 2 categorical variables whose values are limited and usually based on a particular finite group whose correlation might depict a different image then what it actually is.</a:t>
            </a:r>
          </a:p>
          <a:p>
            <a:pPr lvl="1">
              <a:buFont typeface="Wingdings" panose="05000000000000000000" pitchFamily="2" charset="2"/>
              <a:buChar char="§"/>
            </a:pPr>
            <a:r>
              <a:rPr lang="en-IN" sz="1800" kern="100" dirty="0">
                <a:effectLst/>
                <a:latin typeface="Liberation Serif"/>
                <a:ea typeface="NSimSun" panose="02010609030101010101" pitchFamily="49" charset="-122"/>
                <a:cs typeface="Liberation Serif"/>
              </a:rPr>
              <a:t>A few pictorial depictions of the dataset were made in order to better understand the data.</a:t>
            </a:r>
            <a:endParaRPr lang="en-IN" sz="1800" kern="100" dirty="0">
              <a:effectLst/>
              <a:latin typeface="Liberation Serif"/>
              <a:ea typeface="NSimSun" panose="02010609030101010101" pitchFamily="49" charset="-122"/>
              <a:cs typeface="Arial" panose="020B0604020202020204" pitchFamily="34" charset="0"/>
            </a:endParaRPr>
          </a:p>
          <a:p>
            <a:pPr lvl="1">
              <a:buFont typeface="Wingdings" panose="05000000000000000000" pitchFamily="2" charset="2"/>
              <a:buChar char="§"/>
            </a:pPr>
            <a:r>
              <a:rPr lang="en-IN" sz="1800" dirty="0">
                <a:effectLst/>
                <a:latin typeface="Liberation Serif"/>
                <a:ea typeface="NSimSun" panose="02010609030101010101" pitchFamily="49" charset="-122"/>
              </a:rPr>
              <a:t>The below figure illustrates, after data cleaning has taken place, the distribution of the target variables between Physical Injury and Property Damage Only. As it can be seen that the dataset is supervised but an unbalanced dataset where the distribution of the target variable is in almost 1:2 ratio in </a:t>
            </a:r>
            <a:r>
              <a:rPr lang="en-IN" sz="1800" dirty="0" err="1">
                <a:effectLst/>
                <a:latin typeface="Liberation Serif"/>
                <a:ea typeface="NSimSun" panose="02010609030101010101" pitchFamily="49" charset="-122"/>
              </a:rPr>
              <a:t>favor</a:t>
            </a:r>
            <a:r>
              <a:rPr lang="en-IN" sz="1800" dirty="0">
                <a:effectLst/>
                <a:latin typeface="Liberation Serif"/>
                <a:ea typeface="NSimSun" panose="02010609030101010101" pitchFamily="49" charset="-122"/>
              </a:rPr>
              <a:t> of property damage.</a:t>
            </a:r>
            <a:endParaRPr lang="en-IN" dirty="0"/>
          </a:p>
        </p:txBody>
      </p:sp>
    </p:spTree>
    <p:extLst>
      <p:ext uri="{BB962C8B-B14F-4D97-AF65-F5344CB8AC3E}">
        <p14:creationId xmlns:p14="http://schemas.microsoft.com/office/powerpoint/2010/main" val="297091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EA9643-E3F9-4492-810F-406533C79D7D}"/>
              </a:ext>
            </a:extLst>
          </p:cNvPr>
          <p:cNvPicPr/>
          <p:nvPr/>
        </p:nvPicPr>
        <p:blipFill>
          <a:blip r:embed="rId2"/>
          <a:stretch>
            <a:fillRect/>
          </a:stretch>
        </p:blipFill>
        <p:spPr>
          <a:xfrm>
            <a:off x="1971675" y="1349692"/>
            <a:ext cx="8315325" cy="4689158"/>
          </a:xfrm>
          <a:prstGeom prst="rect">
            <a:avLst/>
          </a:prstGeom>
        </p:spPr>
      </p:pic>
    </p:spTree>
    <p:extLst>
      <p:ext uri="{BB962C8B-B14F-4D97-AF65-F5344CB8AC3E}">
        <p14:creationId xmlns:p14="http://schemas.microsoft.com/office/powerpoint/2010/main" val="357947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FEE3-5D5C-4F0B-86B6-15932957163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65184B36-6C72-4147-B529-3A86E071F2A4}"/>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Data Processing</a:t>
            </a:r>
          </a:p>
          <a:p>
            <a:pPr lvl="1">
              <a:buFont typeface="Wingdings" panose="05000000000000000000" pitchFamily="2" charset="2"/>
              <a:buChar char="§"/>
            </a:pPr>
            <a:r>
              <a:rPr lang="en-IN" sz="1800" b="1" dirty="0">
                <a:effectLst/>
                <a:latin typeface="Liberation Serif"/>
                <a:ea typeface="NSimSun" panose="02010609030101010101" pitchFamily="49" charset="-122"/>
              </a:rPr>
              <a:t>Removal of irrelevant columns or features</a:t>
            </a:r>
            <a:r>
              <a:rPr lang="en-US" sz="1800" b="1" dirty="0">
                <a:effectLst/>
                <a:latin typeface="Liberation Serif"/>
                <a:ea typeface="NSimSun" panose="02010609030101010101" pitchFamily="49" charset="-122"/>
              </a:rPr>
              <a:t> - </a:t>
            </a:r>
            <a:r>
              <a:rPr lang="en-IN" sz="1800" kern="100" dirty="0">
                <a:effectLst/>
                <a:latin typeface="Liberation Serif"/>
                <a:ea typeface="NSimSun" panose="02010609030101010101" pitchFamily="49" charset="-122"/>
                <a:cs typeface="Liberation Serif"/>
              </a:rPr>
              <a:t>Columns containing descriptions and identification numbers that would not help in the classification are dropped from the dataset to reduce the complexity and dimensionality of the dataset. 'OBJECTID', 'INCKEY', 'COLDETKEY', 'REPORTNO', 'STATUS', 'INTKEY', 'EXCEPTRSNCODE' and more belong to this category. Certain other categorical features were removed as they had a large number of distinct values, example: ‘LOCATION’.</a:t>
            </a:r>
          </a:p>
          <a:p>
            <a:pPr lvl="1">
              <a:buFont typeface="Wingdings" panose="05000000000000000000" pitchFamily="2" charset="2"/>
              <a:buChar char="§"/>
            </a:pPr>
            <a:endParaRPr lang="en-IN" sz="1800" kern="100" dirty="0">
              <a:effectLst/>
              <a:latin typeface="Liberation Serif"/>
              <a:ea typeface="NSimSun" panose="02010609030101010101" pitchFamily="49" charset="-122"/>
              <a:cs typeface="Mangal" panose="02040503050203030202" pitchFamily="18" charset="0"/>
            </a:endParaRPr>
          </a:p>
          <a:p>
            <a:pPr lvl="1">
              <a:buFont typeface="Wingdings" panose="05000000000000000000" pitchFamily="2" charset="2"/>
              <a:buChar char="§"/>
            </a:pPr>
            <a:r>
              <a:rPr lang="en-IN" sz="1800" b="1" dirty="0">
                <a:effectLst/>
                <a:latin typeface="Liberation Serif"/>
                <a:ea typeface="NSimSun" panose="02010609030101010101" pitchFamily="49" charset="-122"/>
              </a:rPr>
              <a:t>Identification and handling missing values</a:t>
            </a:r>
            <a:r>
              <a:rPr lang="en-US" sz="1800" dirty="0">
                <a:effectLst/>
                <a:latin typeface="Liberation Serif"/>
                <a:ea typeface="NSimSun" panose="02010609030101010101" pitchFamily="49" charset="-122"/>
              </a:rPr>
              <a:t> - </a:t>
            </a:r>
            <a:r>
              <a:rPr lang="en-IN" sz="1800" kern="100" dirty="0">
                <a:effectLst/>
                <a:latin typeface="Liberation Serif"/>
                <a:ea typeface="NSimSun" panose="02010609030101010101" pitchFamily="49" charset="-122"/>
                <a:cs typeface="Liberation Serif"/>
              </a:rPr>
              <a:t>To identify columns and rows with missing values is the next step. Empty boxes, ‘Unknown’ and ‘Other’ were values considered as missing values. These were replaced with NA to make the dataset uniform. </a:t>
            </a:r>
          </a:p>
          <a:p>
            <a:pPr lvl="1">
              <a:buFont typeface="Wingdings" panose="05000000000000000000" pitchFamily="2" charset="2"/>
              <a:buChar char="§"/>
            </a:pPr>
            <a:endParaRPr lang="en-IN" sz="1800" kern="100" dirty="0">
              <a:effectLst/>
              <a:latin typeface="Liberation Serif"/>
              <a:ea typeface="NSimSun" panose="02010609030101010101" pitchFamily="49" charset="-122"/>
              <a:cs typeface="Mangal" panose="02040503050203030202" pitchFamily="18" charset="0"/>
            </a:endParaRPr>
          </a:p>
          <a:p>
            <a:pPr lvl="1">
              <a:buFont typeface="Wingdings" panose="05000000000000000000" pitchFamily="2" charset="2"/>
              <a:buChar char="§"/>
            </a:pPr>
            <a:r>
              <a:rPr lang="en-IN" sz="1800" b="1" kern="100" dirty="0">
                <a:effectLst/>
                <a:latin typeface="Liberation Serif"/>
                <a:ea typeface="NSimSun" panose="02010609030101010101" pitchFamily="49" charset="-122"/>
                <a:cs typeface="Liberation Serif"/>
              </a:rPr>
              <a:t>Balancing the dataset - </a:t>
            </a:r>
            <a:r>
              <a:rPr lang="en-IN" sz="1800" kern="100" dirty="0">
                <a:effectLst/>
                <a:latin typeface="Liberation Serif"/>
                <a:ea typeface="NSimSun" panose="02010609030101010101" pitchFamily="49" charset="-122"/>
                <a:cs typeface="Liberation Serif"/>
              </a:rPr>
              <a:t>With the above two pre-processing steps complete, a dataset (143747 rows) with 94821 rows for severity code 1 and 48926 rows for severity code 2 is obtained. Training an algorithm on an unbalanced dataset w.r.t the target category will result in a biased model. The model will have learnt more about one the category that has more data. In order to prevent this, a new balanced dataset (97852 rows) is created by randomly sampling out 48926 rows with severity code 2 and then concatenating it with 48926 rows with severity code 1. The dataset is then shuffled to randomize the rows.</a:t>
            </a:r>
            <a:endParaRPr lang="en-IN" dirty="0"/>
          </a:p>
        </p:txBody>
      </p:sp>
    </p:spTree>
    <p:extLst>
      <p:ext uri="{BB962C8B-B14F-4D97-AF65-F5344CB8AC3E}">
        <p14:creationId xmlns:p14="http://schemas.microsoft.com/office/powerpoint/2010/main" val="202328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E2D7-28D7-4AAD-9568-DDD59DDD0D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8A3A86-7B4F-4C27-AADC-5B977B0FA20F}"/>
              </a:ext>
            </a:extLst>
          </p:cNvPr>
          <p:cNvSpPr>
            <a:spLocks noGrp="1"/>
          </p:cNvSpPr>
          <p:nvPr>
            <p:ph idx="1"/>
          </p:nvPr>
        </p:nvSpPr>
        <p:spPr/>
        <p:txBody>
          <a:bodyPr/>
          <a:lstStyle/>
          <a:p>
            <a:pPr>
              <a:buFont typeface="Wingdings" panose="05000000000000000000" pitchFamily="2" charset="2"/>
              <a:buChar char="Ø"/>
            </a:pPr>
            <a:r>
              <a:rPr lang="en-US" dirty="0"/>
              <a:t>Data Processing Contd. –</a:t>
            </a:r>
          </a:p>
          <a:p>
            <a:pPr lvl="1">
              <a:buFont typeface="Wingdings" panose="05000000000000000000" pitchFamily="2" charset="2"/>
              <a:buChar char="§"/>
            </a:pPr>
            <a:r>
              <a:rPr lang="en-IN" sz="1800" b="1" kern="100" dirty="0">
                <a:effectLst/>
                <a:latin typeface="Liberation Serif"/>
                <a:ea typeface="NSimSun" panose="02010609030101010101" pitchFamily="49" charset="-122"/>
                <a:cs typeface="Liberation Serif"/>
              </a:rPr>
              <a:t>Encoding of data - </a:t>
            </a:r>
            <a:r>
              <a:rPr lang="en-IN" sz="1800" dirty="0">
                <a:effectLst/>
                <a:latin typeface="Liberation Serif"/>
                <a:ea typeface="NSimSun" panose="02010609030101010101" pitchFamily="49" charset="-122"/>
              </a:rPr>
              <a:t>Machine Learning models are trained only on numerical data; hence all categorical features in the dataset have to be encoded so that the algorithms can be trained on those features. The ‘</a:t>
            </a:r>
            <a:r>
              <a:rPr lang="en-IN" sz="1800" dirty="0" err="1">
                <a:effectLst/>
                <a:latin typeface="Liberation Serif"/>
                <a:ea typeface="NSimSun" panose="02010609030101010101" pitchFamily="49" charset="-122"/>
              </a:rPr>
              <a:t>get_dummies</a:t>
            </a:r>
            <a:r>
              <a:rPr lang="en-IN" sz="1800" dirty="0">
                <a:effectLst/>
                <a:latin typeface="Liberation Serif"/>
                <a:ea typeface="NSimSun" panose="02010609030101010101" pitchFamily="49" charset="-122"/>
              </a:rPr>
              <a:t>’ method from pandas library is used to convert/encode each and every categorical feature.</a:t>
            </a:r>
          </a:p>
          <a:p>
            <a:pPr lvl="1">
              <a:buFont typeface="Wingdings" panose="05000000000000000000" pitchFamily="2" charset="2"/>
              <a:buChar char="§"/>
            </a:pPr>
            <a:endParaRPr lang="en-IN" sz="1800" dirty="0">
              <a:effectLst/>
              <a:latin typeface="Liberation Serif"/>
              <a:ea typeface="NSimSun" panose="02010609030101010101" pitchFamily="49" charset="-122"/>
            </a:endParaRPr>
          </a:p>
          <a:p>
            <a:pPr lvl="1">
              <a:buFont typeface="Wingdings" panose="05000000000000000000" pitchFamily="2" charset="2"/>
              <a:buChar char="§"/>
            </a:pPr>
            <a:r>
              <a:rPr lang="en-IN" sz="1800" b="1" kern="100" dirty="0">
                <a:effectLst/>
                <a:latin typeface="Liberation Serif"/>
                <a:ea typeface="NSimSun" panose="02010609030101010101" pitchFamily="49" charset="-122"/>
                <a:cs typeface="Liberation Serif"/>
              </a:rPr>
              <a:t>Splitting into training and testing datasets - </a:t>
            </a:r>
            <a:r>
              <a:rPr lang="en-IN" sz="1800" kern="100" dirty="0">
                <a:effectLst/>
                <a:latin typeface="Liberation Serif"/>
                <a:ea typeface="NSimSun" panose="02010609030101010101" pitchFamily="49" charset="-122"/>
                <a:cs typeface="Liberation Serif"/>
              </a:rPr>
              <a:t>The datasets X and Y are split into </a:t>
            </a:r>
            <a:r>
              <a:rPr lang="en-IN" sz="1800" kern="100" dirty="0" err="1">
                <a:effectLst/>
                <a:latin typeface="Liberation Serif"/>
                <a:ea typeface="NSimSun" panose="02010609030101010101" pitchFamily="49" charset="-122"/>
                <a:cs typeface="Liberation Serif"/>
              </a:rPr>
              <a:t>X_train</a:t>
            </a:r>
            <a:r>
              <a:rPr lang="en-IN" sz="1800" kern="100" dirty="0">
                <a:effectLst/>
                <a:latin typeface="Liberation Serif"/>
                <a:ea typeface="NSimSun" panose="02010609030101010101" pitchFamily="49" charset="-122"/>
                <a:cs typeface="Liberation Serif"/>
              </a:rPr>
              <a:t>, </a:t>
            </a:r>
            <a:r>
              <a:rPr lang="en-IN" sz="1800" kern="100" dirty="0" err="1">
                <a:effectLst/>
                <a:latin typeface="Liberation Serif"/>
                <a:ea typeface="NSimSun" panose="02010609030101010101" pitchFamily="49" charset="-122"/>
                <a:cs typeface="Liberation Serif"/>
              </a:rPr>
              <a:t>Y_train</a:t>
            </a:r>
            <a:r>
              <a:rPr lang="en-IN" sz="1800" kern="100" dirty="0">
                <a:effectLst/>
                <a:latin typeface="Liberation Serif"/>
                <a:ea typeface="NSimSun" panose="02010609030101010101" pitchFamily="49" charset="-122"/>
                <a:cs typeface="Liberation Serif"/>
              </a:rPr>
              <a:t>, </a:t>
            </a:r>
            <a:r>
              <a:rPr lang="en-IN" sz="1800" kern="100" dirty="0" err="1">
                <a:effectLst/>
                <a:latin typeface="Liberation Serif"/>
                <a:ea typeface="NSimSun" panose="02010609030101010101" pitchFamily="49" charset="-122"/>
                <a:cs typeface="Liberation Serif"/>
              </a:rPr>
              <a:t>X_test</a:t>
            </a:r>
            <a:r>
              <a:rPr lang="en-IN" sz="1800" kern="100" dirty="0">
                <a:effectLst/>
                <a:latin typeface="Liberation Serif"/>
                <a:ea typeface="NSimSun" panose="02010609030101010101" pitchFamily="49" charset="-122"/>
                <a:cs typeface="Liberation Serif"/>
              </a:rPr>
              <a:t>, and </a:t>
            </a:r>
            <a:r>
              <a:rPr lang="en-IN" sz="1800" kern="100" dirty="0" err="1">
                <a:effectLst/>
                <a:latin typeface="Liberation Serif"/>
                <a:ea typeface="NSimSun" panose="02010609030101010101" pitchFamily="49" charset="-122"/>
                <a:cs typeface="Liberation Serif"/>
              </a:rPr>
              <a:t>Y_test</a:t>
            </a:r>
            <a:r>
              <a:rPr lang="en-IN" sz="1800" kern="100" dirty="0">
                <a:effectLst/>
                <a:latin typeface="Liberation Serif"/>
                <a:ea typeface="NSimSun" panose="02010609030101010101" pitchFamily="49" charset="-122"/>
                <a:cs typeface="Liberation Serif"/>
              </a:rPr>
              <a:t>. The first two will be used for training purposes and the last two will be used for testing purposes. The split ratio is 0.8, 80% of data is used for training and 20% of is used for testing.  </a:t>
            </a:r>
            <a:endParaRPr lang="en-IN" sz="1800" kern="100" dirty="0">
              <a:effectLst/>
              <a:latin typeface="Liberation Serif"/>
              <a:ea typeface="NSimSun" panose="02010609030101010101" pitchFamily="49" charset="-122"/>
              <a:cs typeface="Arial" panose="020B0604020202020204" pitchFamily="34" charset="0"/>
            </a:endParaRPr>
          </a:p>
          <a:p>
            <a:pPr lvl="1">
              <a:buFont typeface="Wingdings" panose="05000000000000000000" pitchFamily="2" charset="2"/>
              <a:buChar char="§"/>
            </a:pPr>
            <a:endParaRPr lang="en-IN" sz="1800" kern="100" dirty="0">
              <a:effectLst/>
              <a:latin typeface="Liberation Serif"/>
              <a:ea typeface="NSimSun" panose="02010609030101010101" pitchFamily="49" charset="-122"/>
              <a:cs typeface="Mangal" panose="02040503050203030202" pitchFamily="18" charset="0"/>
            </a:endParaRPr>
          </a:p>
          <a:p>
            <a:pPr lvl="1">
              <a:buFont typeface="Wingdings" panose="05000000000000000000" pitchFamily="2" charset="2"/>
              <a:buChar char="§"/>
            </a:pPr>
            <a:r>
              <a:rPr lang="en-IN" sz="1800" b="1" dirty="0">
                <a:effectLst/>
                <a:latin typeface="Liberation Serif"/>
                <a:ea typeface="NSimSun" panose="02010609030101010101" pitchFamily="49" charset="-122"/>
              </a:rPr>
              <a:t>Understanding Correlation in Dataset  - </a:t>
            </a:r>
            <a:r>
              <a:rPr lang="en-IN" sz="1800" dirty="0">
                <a:effectLst/>
                <a:latin typeface="Liberation Serif"/>
                <a:ea typeface="NSimSun" panose="02010609030101010101" pitchFamily="49" charset="-122"/>
              </a:rPr>
              <a:t>Finding the correlation among the features of the dataset helps understand the data better. For example, in the below figure (correlation plot using matplotlib), it can be observed that some features have a strong positive/negative correlation while most of them have weak/ no correlation. </a:t>
            </a:r>
            <a:endParaRPr lang="en-IN" sz="2400" kern="100" dirty="0">
              <a:effectLst/>
              <a:latin typeface="Liberation Serif"/>
              <a:ea typeface="NSimSun" panose="02010609030101010101" pitchFamily="49" charset="-122"/>
              <a:cs typeface="Mangal" panose="02040503050203030202" pitchFamily="18" charset="0"/>
            </a:endParaRPr>
          </a:p>
          <a:p>
            <a:pPr lvl="1">
              <a:buFont typeface="Wingdings" panose="05000000000000000000" pitchFamily="2" charset="2"/>
              <a:buChar char="§"/>
            </a:pPr>
            <a:endParaRPr lang="en-IN" dirty="0"/>
          </a:p>
        </p:txBody>
      </p:sp>
    </p:spTree>
    <p:extLst>
      <p:ext uri="{BB962C8B-B14F-4D97-AF65-F5344CB8AC3E}">
        <p14:creationId xmlns:p14="http://schemas.microsoft.com/office/powerpoint/2010/main" val="172657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9C629D-AA4D-4EEA-BB53-EF4AE2CB2CF7}"/>
              </a:ext>
            </a:extLst>
          </p:cNvPr>
          <p:cNvPicPr/>
          <p:nvPr/>
        </p:nvPicPr>
        <p:blipFill>
          <a:blip r:embed="rId2" cstate="print">
            <a:extLst>
              <a:ext uri="{28A0092B-C50C-407E-A947-70E740481C1C}">
                <a14:useLocalDpi xmlns:a14="http://schemas.microsoft.com/office/drawing/2010/main" val="0"/>
              </a:ext>
            </a:extLst>
          </a:blip>
          <a:srcRect l="2959" t="11285" r="16219" b="3375"/>
          <a:stretch>
            <a:fillRect/>
          </a:stretch>
        </p:blipFill>
        <p:spPr bwMode="auto">
          <a:xfrm>
            <a:off x="3019425" y="187325"/>
            <a:ext cx="6153150" cy="6483350"/>
          </a:xfrm>
          <a:prstGeom prst="rect">
            <a:avLst/>
          </a:prstGeom>
          <a:noFill/>
          <a:ln>
            <a:noFill/>
          </a:ln>
        </p:spPr>
      </p:pic>
    </p:spTree>
    <p:extLst>
      <p:ext uri="{BB962C8B-B14F-4D97-AF65-F5344CB8AC3E}">
        <p14:creationId xmlns:p14="http://schemas.microsoft.com/office/powerpoint/2010/main" val="2735984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1637-6027-4914-BE2D-7259BCB4DC53}"/>
              </a:ext>
            </a:extLst>
          </p:cNvPr>
          <p:cNvSpPr>
            <a:spLocks noGrp="1"/>
          </p:cNvSpPr>
          <p:nvPr>
            <p:ph type="title"/>
          </p:nvPr>
        </p:nvSpPr>
        <p:spPr/>
        <p:txBody>
          <a:bodyPr/>
          <a:lstStyle/>
          <a:p>
            <a:r>
              <a:rPr lang="en-US" dirty="0"/>
              <a:t>Machine Learning Model Selection</a:t>
            </a:r>
            <a:endParaRPr lang="en-IN" dirty="0"/>
          </a:p>
        </p:txBody>
      </p:sp>
      <p:sp>
        <p:nvSpPr>
          <p:cNvPr id="3" name="Content Placeholder 2">
            <a:extLst>
              <a:ext uri="{FF2B5EF4-FFF2-40B4-BE49-F238E27FC236}">
                <a16:creationId xmlns:a16="http://schemas.microsoft.com/office/drawing/2014/main" id="{EDCBC7A4-3151-4016-8697-F8D3976838DD}"/>
              </a:ext>
            </a:extLst>
          </p:cNvPr>
          <p:cNvSpPr>
            <a:spLocks noGrp="1"/>
          </p:cNvSpPr>
          <p:nvPr>
            <p:ph idx="1"/>
          </p:nvPr>
        </p:nvSpPr>
        <p:spPr/>
        <p:txBody>
          <a:bodyPr>
            <a:normAutofit/>
          </a:bodyPr>
          <a:lstStyle/>
          <a:p>
            <a:pPr marL="0" indent="0">
              <a:buNone/>
            </a:pPr>
            <a:r>
              <a:rPr lang="en-IN" sz="1800" kern="100" dirty="0">
                <a:effectLst/>
                <a:latin typeface="Liberation Serif"/>
                <a:ea typeface="NSimSun" panose="02010609030101010101" pitchFamily="49" charset="-122"/>
                <a:cs typeface="Liberation Serif"/>
              </a:rPr>
              <a:t>	</a:t>
            </a:r>
          </a:p>
          <a:p>
            <a:pPr marL="0" indent="0">
              <a:buNone/>
            </a:pPr>
            <a:r>
              <a:rPr lang="en-IN" sz="1800" kern="100" dirty="0">
                <a:latin typeface="Liberation Serif"/>
                <a:ea typeface="NSimSun" panose="02010609030101010101" pitchFamily="49" charset="-122"/>
                <a:cs typeface="Liberation Serif"/>
              </a:rPr>
              <a:t>	</a:t>
            </a:r>
            <a:r>
              <a:rPr lang="en-IN" sz="2400" kern="100" dirty="0">
                <a:effectLst/>
                <a:latin typeface="Liberation Serif"/>
                <a:ea typeface="NSimSun" panose="02010609030101010101" pitchFamily="49" charset="-122"/>
                <a:cs typeface="Liberation Serif"/>
              </a:rPr>
              <a:t>Total of six ML algorithms were trained on the pre-processed dataset and their accuracies were compared. A brief explanation on how each of them works along with their results in shown below.</a:t>
            </a:r>
          </a:p>
          <a:p>
            <a:pPr marL="0" indent="0">
              <a:buNone/>
            </a:pPr>
            <a:endParaRPr lang="en-IN" sz="2400" kern="100" dirty="0">
              <a:effectLst/>
              <a:latin typeface="Liberation Serif"/>
              <a:ea typeface="NSimSun" panose="02010609030101010101" pitchFamily="49" charset="-122"/>
              <a:cs typeface="Arial" panose="020B0604020202020204" pitchFamily="34" charset="0"/>
            </a:endParaRPr>
          </a:p>
          <a:p>
            <a:pPr marL="971550" lvl="1" indent="-514350">
              <a:buFont typeface="+mj-lt"/>
              <a:buAutoNum type="romanUcPeriod"/>
            </a:pPr>
            <a:r>
              <a:rPr lang="en-IN" sz="2000" dirty="0">
                <a:latin typeface="Liberation Serif"/>
              </a:rPr>
              <a:t>Logistic Regression Classifier</a:t>
            </a:r>
          </a:p>
          <a:p>
            <a:pPr marL="971550" lvl="1" indent="-514350">
              <a:buFont typeface="+mj-lt"/>
              <a:buAutoNum type="romanUcPeriod"/>
            </a:pPr>
            <a:r>
              <a:rPr lang="en-US" sz="2000" dirty="0">
                <a:latin typeface="Liberation Serif"/>
              </a:rPr>
              <a:t>K Nearest Neighbors Classifier</a:t>
            </a:r>
          </a:p>
          <a:p>
            <a:pPr marL="971550" lvl="1" indent="-514350">
              <a:buFont typeface="+mj-lt"/>
              <a:buAutoNum type="romanUcPeriod"/>
            </a:pPr>
            <a:r>
              <a:rPr lang="en-IN" sz="2000" dirty="0">
                <a:latin typeface="Liberation Serif"/>
              </a:rPr>
              <a:t>Naïve Bayes Classifier</a:t>
            </a:r>
          </a:p>
          <a:p>
            <a:pPr marL="971550" lvl="1" indent="-514350">
              <a:buFont typeface="+mj-lt"/>
              <a:buAutoNum type="romanUcPeriod"/>
            </a:pPr>
            <a:r>
              <a:rPr lang="en-IN" sz="2000" dirty="0">
                <a:latin typeface="Liberation Serif"/>
              </a:rPr>
              <a:t>Decision Tree Classifier</a:t>
            </a:r>
          </a:p>
          <a:p>
            <a:pPr marL="971550" lvl="1" indent="-514350">
              <a:buFont typeface="+mj-lt"/>
              <a:buAutoNum type="romanUcPeriod"/>
            </a:pPr>
            <a:r>
              <a:rPr lang="en-IN" sz="2000" dirty="0">
                <a:latin typeface="Liberation Serif"/>
              </a:rPr>
              <a:t>Random Forest Tree Classifier</a:t>
            </a:r>
          </a:p>
          <a:p>
            <a:pPr marL="971550" lvl="1" indent="-514350">
              <a:buFont typeface="+mj-lt"/>
              <a:buAutoNum type="romanUcPeriod"/>
            </a:pPr>
            <a:r>
              <a:rPr lang="fr-FR" sz="2000" dirty="0">
                <a:latin typeface="Liberation Serif"/>
              </a:rPr>
              <a:t>Support Vector Machine Classifier</a:t>
            </a:r>
            <a:endParaRPr lang="en-IN" sz="2000" dirty="0">
              <a:latin typeface="Liberation Serif"/>
            </a:endParaRPr>
          </a:p>
        </p:txBody>
      </p:sp>
    </p:spTree>
    <p:extLst>
      <p:ext uri="{BB962C8B-B14F-4D97-AF65-F5344CB8AC3E}">
        <p14:creationId xmlns:p14="http://schemas.microsoft.com/office/powerpoint/2010/main" val="420734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1012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Liberation Serif</vt:lpstr>
      <vt:lpstr>Symbol</vt:lpstr>
      <vt:lpstr>Wingdings</vt:lpstr>
      <vt:lpstr>Office Theme</vt:lpstr>
      <vt:lpstr>Car Accident Severity Prediction</vt:lpstr>
      <vt:lpstr>Introduction</vt:lpstr>
      <vt:lpstr>Data Collection</vt:lpstr>
      <vt:lpstr>Methodology</vt:lpstr>
      <vt:lpstr>PowerPoint Presentation</vt:lpstr>
      <vt:lpstr>Methodology</vt:lpstr>
      <vt:lpstr>PowerPoint Presentation</vt:lpstr>
      <vt:lpstr>PowerPoint Presentation</vt:lpstr>
      <vt:lpstr>Machine Learning Model Selection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 Prediction</dc:title>
  <dc:creator>Avinash Thombre</dc:creator>
  <cp:lastModifiedBy>Avinash Thombre</cp:lastModifiedBy>
  <cp:revision>6</cp:revision>
  <dcterms:created xsi:type="dcterms:W3CDTF">2020-10-01T07:50:07Z</dcterms:created>
  <dcterms:modified xsi:type="dcterms:W3CDTF">2020-10-01T08:30:36Z</dcterms:modified>
</cp:coreProperties>
</file>