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0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a:t>
            </a:r>
            <a:r>
              <a:rPr b="0" lang="en-US" sz="6000" spc="-1" strike="noStrike">
                <a:solidFill>
                  <a:srgbClr val="000000"/>
                </a:solidFill>
                <a:latin typeface="Calibri Light"/>
              </a:rPr>
              <a:t>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934D280E-C732-41B8-8B43-17AE5CCE0FFB}" type="datetime">
              <a:rPr b="0" lang="en-IN" sz="1200" spc="-1" strike="noStrike">
                <a:solidFill>
                  <a:srgbClr val="8b8b8b"/>
                </a:solidFill>
                <a:latin typeface="Calibri"/>
              </a:rPr>
              <a:t>01/10/20</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A049E05E-B61F-4562-813B-4FFE0BB2DB0E}" type="slidenum">
              <a:rPr b="0" lang="en-IN"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E581E7E0-87D9-4BCF-9FC7-E3D47F913A45}" type="datetime">
              <a:rPr b="0" lang="en-IN" sz="1200" spc="-1" strike="noStrike">
                <a:solidFill>
                  <a:srgbClr val="8b8b8b"/>
                </a:solidFill>
                <a:latin typeface="Calibri"/>
              </a:rPr>
              <a:t>01/10/20</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A974F31B-D899-4167-9C11-F769BE74A901}" type="slidenum">
              <a:rPr b="0" lang="en-IN"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39919F1D-F2C3-4678-87A7-936596E18E04}" type="datetime">
              <a:rPr b="0" lang="en-IN" sz="1200" spc="-1" strike="noStrike">
                <a:solidFill>
                  <a:srgbClr val="8b8b8b"/>
                </a:solidFill>
                <a:latin typeface="Calibri"/>
              </a:rPr>
              <a:t>01/10/20</a:t>
            </a:fld>
            <a:endParaRPr b="0" lang="en-US" sz="1200" spc="-1" strike="noStrike">
              <a:latin typeface="Times New Roman"/>
            </a:endParaRPr>
          </a:p>
        </p:txBody>
      </p:sp>
      <p:sp>
        <p:nvSpPr>
          <p:cNvPr id="83" name="PlaceHolder 2"/>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84"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A6F65838-9E50-4A3D-B8F6-7FCA392A0CAE}" type="slidenum">
              <a:rPr b="0" lang="en-IN" sz="1200" spc="-1" strike="noStrike">
                <a:solidFill>
                  <a:srgbClr val="8b8b8b"/>
                </a:solidFill>
                <a:latin typeface="Calibri"/>
              </a:rPr>
              <a:t>&lt;number&gt;</a:t>
            </a:fld>
            <a:endParaRPr b="0" lang="en-US" sz="1200" spc="-1" strike="noStrike">
              <a:latin typeface="Times New Roman"/>
            </a:endParaRPr>
          </a:p>
        </p:txBody>
      </p:sp>
      <p:sp>
        <p:nvSpPr>
          <p:cNvPr id="85"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8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523880" y="1122480"/>
            <a:ext cx="9143640" cy="2387160"/>
          </a:xfrm>
          <a:prstGeom prst="rect">
            <a:avLst/>
          </a:prstGeom>
          <a:noFill/>
          <a:ln>
            <a:noFill/>
          </a:ln>
        </p:spPr>
        <p:txBody>
          <a:bodyPr anchor="b">
            <a:noAutofit/>
          </a:bodyPr>
          <a:p>
            <a:pPr algn="ctr">
              <a:lnSpc>
                <a:spcPct val="90000"/>
              </a:lnSpc>
            </a:pPr>
            <a:r>
              <a:rPr b="1" lang="en-US" sz="6000" spc="-1" strike="noStrike">
                <a:solidFill>
                  <a:srgbClr val="000000"/>
                </a:solidFill>
                <a:latin typeface="Calibri Light"/>
              </a:rPr>
              <a:t>Car Accident Severity Prediction</a:t>
            </a:r>
            <a:endParaRPr b="0" lang="en-US" sz="6000" spc="-1" strike="noStrike">
              <a:solidFill>
                <a:srgbClr val="000000"/>
              </a:solidFill>
              <a:latin typeface="Calibri"/>
            </a:endParaRPr>
          </a:p>
        </p:txBody>
      </p:sp>
      <p:sp>
        <p:nvSpPr>
          <p:cNvPr id="124" name="TextShape 2"/>
          <p:cNvSpPr txBox="1"/>
          <p:nvPr/>
        </p:nvSpPr>
        <p:spPr>
          <a:xfrm>
            <a:off x="1523880" y="3602160"/>
            <a:ext cx="9143640" cy="1655280"/>
          </a:xfrm>
          <a:prstGeom prst="rect">
            <a:avLst/>
          </a:prstGeom>
          <a:noFill/>
          <a:ln>
            <a:noFill/>
          </a:ln>
        </p:spPr>
        <p:txBody>
          <a:bodyPr>
            <a:noAutofit/>
          </a:bodyPr>
          <a:p>
            <a:pPr algn="ctr">
              <a:lnSpc>
                <a:spcPct val="90000"/>
              </a:lnSpc>
              <a:spcBef>
                <a:spcPts val="1001"/>
              </a:spcBef>
              <a:tabLst>
                <a:tab algn="l" pos="0"/>
              </a:tabLst>
            </a:pPr>
            <a:endParaRPr b="0" lang="en-US" sz="3200" spc="-1" strike="noStrike">
              <a:latin typeface="Arial"/>
            </a:endParaRPr>
          </a:p>
          <a:p>
            <a:pPr algn="ctr">
              <a:lnSpc>
                <a:spcPct val="90000"/>
              </a:lnSpc>
              <a:spcBef>
                <a:spcPts val="1001"/>
              </a:spcBef>
              <a:tabLst>
                <a:tab algn="l" pos="0"/>
              </a:tabLst>
            </a:pPr>
            <a:r>
              <a:rPr b="0" lang="en-US" sz="2400" spc="-1" strike="noStrike">
                <a:solidFill>
                  <a:srgbClr val="000000"/>
                </a:solidFill>
                <a:latin typeface="Calibri"/>
              </a:rPr>
              <a:t>Submitted by: Omar Salameh</a:t>
            </a:r>
            <a:endParaRPr b="0" lang="en-US" sz="2400" spc="-1" strike="noStrike">
              <a:latin typeface="Arial"/>
            </a:endParaRPr>
          </a:p>
          <a:p>
            <a:pPr algn="ctr">
              <a:lnSpc>
                <a:spcPct val="90000"/>
              </a:lnSpc>
              <a:spcBef>
                <a:spcPts val="1001"/>
              </a:spcBef>
              <a:tabLst>
                <a:tab algn="l" pos="0"/>
              </a:tabLst>
            </a:pPr>
            <a:r>
              <a:rPr b="0" lang="en-US" sz="2400" spc="-1" strike="noStrike">
                <a:solidFill>
                  <a:srgbClr val="000000"/>
                </a:solidFill>
                <a:latin typeface="Calibri"/>
              </a:rPr>
              <a:t>Date: October 1, 2020</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Results</a:t>
            </a:r>
            <a:endParaRPr b="0" lang="en-US" sz="4400" spc="-1" strike="noStrike">
              <a:solidFill>
                <a:srgbClr val="000000"/>
              </a:solidFill>
              <a:latin typeface="Calibri"/>
            </a:endParaRPr>
          </a:p>
        </p:txBody>
      </p:sp>
      <p:sp>
        <p:nvSpPr>
          <p:cNvPr id="140"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IN" sz="1800" spc="-1" strike="noStrike">
                <a:solidFill>
                  <a:srgbClr val="000000"/>
                </a:solidFill>
                <a:latin typeface="Times New Roman"/>
                <a:ea typeface="NSimSun"/>
              </a:rPr>
              <a:t>These models can predict the severity code of an accident with an accuracy equalling 60-70%</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1800" spc="-1" strike="noStrike">
                <a:solidFill>
                  <a:srgbClr val="000000"/>
                </a:solidFill>
                <a:latin typeface="Times New Roman"/>
                <a:ea typeface="NSimSun"/>
              </a:rPr>
              <a:t>A bar plot is plotted below with the bars representing the accuracy of each model in descending order respectively. </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p:txBody>
      </p:sp>
      <p:pic>
        <p:nvPicPr>
          <p:cNvPr id="141" name="Picture 3" descr=""/>
          <p:cNvPicPr/>
          <p:nvPr/>
        </p:nvPicPr>
        <p:blipFill>
          <a:blip r:embed="rId1"/>
          <a:stretch/>
        </p:blipFill>
        <p:spPr>
          <a:xfrm>
            <a:off x="3734280" y="2876400"/>
            <a:ext cx="4419000" cy="38264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Conclusion</a:t>
            </a:r>
            <a:endParaRPr b="0" lang="en-US" sz="4400" spc="-1" strike="noStrike">
              <a:solidFill>
                <a:srgbClr val="000000"/>
              </a:solidFill>
              <a:latin typeface="Calibri"/>
            </a:endParaRPr>
          </a:p>
        </p:txBody>
      </p:sp>
      <p:sp>
        <p:nvSpPr>
          <p:cNvPr id="143" name="TextShape 2"/>
          <p:cNvSpPr txBox="1"/>
          <p:nvPr/>
        </p:nvSpPr>
        <p:spPr>
          <a:xfrm>
            <a:off x="838080" y="1825560"/>
            <a:ext cx="10515240" cy="4350960"/>
          </a:xfrm>
          <a:prstGeom prst="rect">
            <a:avLst/>
          </a:prstGeom>
          <a:noFill/>
          <a:ln>
            <a:noFill/>
          </a:ln>
        </p:spPr>
        <p:txBody>
          <a:bodyPr>
            <a:noAutofit/>
          </a:bodyPr>
          <a:p>
            <a:pPr marL="180360" indent="-228240">
              <a:lnSpc>
                <a:spcPct val="90000"/>
              </a:lnSpc>
              <a:spcBef>
                <a:spcPts val="1001"/>
              </a:spcBef>
              <a:buClr>
                <a:srgbClr val="000000"/>
              </a:buClr>
              <a:buFont typeface="Arial"/>
              <a:buChar char="•"/>
            </a:pPr>
            <a:r>
              <a:rPr b="0" lang="en-IN" sz="1800" spc="-1" strike="noStrike">
                <a:solidFill>
                  <a:srgbClr val="000000"/>
                </a:solidFill>
                <a:latin typeface="Times New Roman"/>
                <a:ea typeface="NSimSun"/>
              </a:rPr>
              <a:t>The accuracy of the classifiers is not great, highest being 69%. This usually means that the model is under fitted i.e. it needs to be trained on more data. Though the dataset has a lot of variety in terms of scenarios, more volume of the data for such scenarios has to be collected. </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a:p>
            <a:pPr marL="180360" indent="-228240">
              <a:lnSpc>
                <a:spcPct val="90000"/>
              </a:lnSpc>
              <a:spcBef>
                <a:spcPts val="1001"/>
              </a:spcBef>
              <a:buClr>
                <a:srgbClr val="000000"/>
              </a:buClr>
              <a:buFont typeface="Arial"/>
              <a:buChar char="•"/>
              <a:tabLst>
                <a:tab algn="l" pos="0"/>
              </a:tabLst>
            </a:pPr>
            <a:r>
              <a:rPr b="0" lang="en-IN" sz="1800" spc="-1" strike="noStrike">
                <a:solidFill>
                  <a:srgbClr val="000000"/>
                </a:solidFill>
                <a:latin typeface="Times New Roman"/>
                <a:ea typeface="NSimSun"/>
              </a:rPr>
              <a:t>Certain features with missing values were removed, this reduced the dimensionality of the dataset, these features could have been correlated to other important features but they had to be removed. A better effort has to be made to collect data to reduce the number of missing values.</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Introduction</a:t>
            </a:r>
            <a:endParaRPr b="0" lang="en-US" sz="4400" spc="-1" strike="noStrike">
              <a:solidFill>
                <a:srgbClr val="000000"/>
              </a:solidFill>
              <a:latin typeface="Calibri"/>
            </a:endParaRPr>
          </a:p>
        </p:txBody>
      </p:sp>
      <p:sp>
        <p:nvSpPr>
          <p:cNvPr id="126" name="TextShape 2"/>
          <p:cNvSpPr txBox="1"/>
          <p:nvPr/>
        </p:nvSpPr>
        <p:spPr>
          <a:xfrm>
            <a:off x="838080" y="1825560"/>
            <a:ext cx="10515240" cy="4350960"/>
          </a:xfrm>
          <a:prstGeom prst="rect">
            <a:avLst/>
          </a:prstGeom>
          <a:noFill/>
          <a:ln>
            <a:noFill/>
          </a:ln>
        </p:spPr>
        <p:txBody>
          <a:bodyPr>
            <a:normAutofit/>
          </a:bodyPr>
          <a:p>
            <a:pPr marL="270360" indent="-228240">
              <a:lnSpc>
                <a:spcPct val="90000"/>
              </a:lnSpc>
              <a:spcBef>
                <a:spcPts val="1001"/>
              </a:spcBef>
              <a:buClr>
                <a:srgbClr val="000000"/>
              </a:buClr>
              <a:buFont typeface="Arial"/>
              <a:buChar char="•"/>
            </a:pPr>
            <a:r>
              <a:rPr b="0" lang="en-IN" sz="2000" spc="-1" strike="noStrike">
                <a:solidFill>
                  <a:srgbClr val="000000"/>
                </a:solidFill>
                <a:latin typeface="Times New Roman"/>
                <a:ea typeface="NSimSun"/>
              </a:rPr>
              <a:t>The Washington State Department of Transportation Crash Data Portal provides crash information for accidents that occurred state-wide. According to the 2019 data, there were 45,524 accidents on all roads. Of those:</a:t>
            </a:r>
            <a:endParaRPr b="0" lang="en-US" sz="2000" spc="-1" strike="noStrike">
              <a:solidFill>
                <a:srgbClr val="000000"/>
              </a:solidFill>
              <a:latin typeface="Calibri"/>
            </a:endParaRPr>
          </a:p>
          <a:p>
            <a:pPr lvl="1" marL="800280" indent="-342720">
              <a:lnSpc>
                <a:spcPct val="90000"/>
              </a:lnSpc>
              <a:spcBef>
                <a:spcPts val="499"/>
              </a:spcBef>
              <a:buClr>
                <a:srgbClr val="000000"/>
              </a:buClr>
              <a:buFont typeface="Symbol"/>
              <a:buChar char=""/>
              <a:tabLst>
                <a:tab algn="l" pos="614520"/>
              </a:tabLst>
            </a:pPr>
            <a:r>
              <a:rPr b="0" lang="en-IN" sz="1600" spc="-1" strike="noStrike">
                <a:solidFill>
                  <a:srgbClr val="000000"/>
                </a:solidFill>
                <a:latin typeface="Times New Roman"/>
                <a:ea typeface="NSimSun"/>
              </a:rPr>
              <a:t>235 were fatal crashes</a:t>
            </a:r>
            <a:endParaRPr b="0" lang="en-US" sz="1600" spc="-1" strike="noStrike">
              <a:solidFill>
                <a:srgbClr val="000000"/>
              </a:solidFill>
              <a:latin typeface="Calibri"/>
            </a:endParaRPr>
          </a:p>
          <a:p>
            <a:pPr lvl="1" marL="800280" indent="-342720">
              <a:lnSpc>
                <a:spcPct val="90000"/>
              </a:lnSpc>
              <a:spcBef>
                <a:spcPts val="499"/>
              </a:spcBef>
              <a:buClr>
                <a:srgbClr val="000000"/>
              </a:buClr>
              <a:buFont typeface="Symbol"/>
              <a:buChar char=""/>
              <a:tabLst>
                <a:tab algn="l" pos="614520"/>
              </a:tabLst>
            </a:pPr>
            <a:r>
              <a:rPr b="0" lang="en-IN" sz="1600" spc="-1" strike="noStrike">
                <a:solidFill>
                  <a:srgbClr val="000000"/>
                </a:solidFill>
                <a:latin typeface="Times New Roman"/>
                <a:ea typeface="NSimSun"/>
              </a:rPr>
              <a:t>973 were suspected of serious injury accidents</a:t>
            </a:r>
            <a:endParaRPr b="0" lang="en-US" sz="1600" spc="-1" strike="noStrike">
              <a:solidFill>
                <a:srgbClr val="000000"/>
              </a:solidFill>
              <a:latin typeface="Calibri"/>
            </a:endParaRPr>
          </a:p>
          <a:p>
            <a:pPr lvl="1" marL="800280" indent="-342720">
              <a:lnSpc>
                <a:spcPct val="90000"/>
              </a:lnSpc>
              <a:spcBef>
                <a:spcPts val="499"/>
              </a:spcBef>
              <a:buClr>
                <a:srgbClr val="000000"/>
              </a:buClr>
              <a:buFont typeface="Symbol"/>
              <a:buChar char=""/>
              <a:tabLst>
                <a:tab algn="l" pos="614520"/>
              </a:tabLst>
            </a:pPr>
            <a:r>
              <a:rPr b="0" lang="en-IN" sz="1600" spc="-1" strike="noStrike">
                <a:solidFill>
                  <a:srgbClr val="000000"/>
                </a:solidFill>
                <a:latin typeface="Times New Roman"/>
                <a:ea typeface="NSimSun"/>
              </a:rPr>
              <a:t>2,798 were suspected of minor injury accidents</a:t>
            </a:r>
            <a:endParaRPr b="0" lang="en-US" sz="1600" spc="-1" strike="noStrike">
              <a:solidFill>
                <a:srgbClr val="000000"/>
              </a:solidFill>
              <a:latin typeface="Calibri"/>
            </a:endParaRPr>
          </a:p>
          <a:p>
            <a:pPr lvl="1" marL="800280" indent="-342720">
              <a:lnSpc>
                <a:spcPct val="90000"/>
              </a:lnSpc>
              <a:spcBef>
                <a:spcPts val="499"/>
              </a:spcBef>
              <a:buClr>
                <a:srgbClr val="000000"/>
              </a:buClr>
              <a:buFont typeface="Symbol"/>
              <a:buChar char=""/>
              <a:tabLst>
                <a:tab algn="l" pos="614520"/>
              </a:tabLst>
            </a:pPr>
            <a:r>
              <a:rPr b="0" lang="en-IN" sz="1600" spc="-1" strike="noStrike">
                <a:solidFill>
                  <a:srgbClr val="000000"/>
                </a:solidFill>
                <a:latin typeface="Times New Roman"/>
                <a:ea typeface="NSimSun"/>
              </a:rPr>
              <a:t>9,412 were possible injury crashes</a:t>
            </a:r>
            <a:endParaRPr b="0" lang="en-US" sz="1600" spc="-1" strike="noStrike">
              <a:solidFill>
                <a:srgbClr val="000000"/>
              </a:solidFill>
              <a:latin typeface="Calibri"/>
            </a:endParaRPr>
          </a:p>
          <a:p>
            <a:pPr lvl="1" marL="800280" indent="-342720">
              <a:lnSpc>
                <a:spcPct val="90000"/>
              </a:lnSpc>
              <a:spcBef>
                <a:spcPts val="499"/>
              </a:spcBef>
              <a:buClr>
                <a:srgbClr val="000000"/>
              </a:buClr>
              <a:buFont typeface="Symbol"/>
              <a:buChar char=""/>
              <a:tabLst>
                <a:tab algn="l" pos="614520"/>
              </a:tabLst>
            </a:pPr>
            <a:r>
              <a:rPr b="0" lang="en-IN" sz="1600" spc="-1" strike="noStrike">
                <a:solidFill>
                  <a:srgbClr val="000000"/>
                </a:solidFill>
                <a:latin typeface="Times New Roman"/>
                <a:ea typeface="NSimSun"/>
              </a:rPr>
              <a:t>32,106 were no apparent injury collisions</a:t>
            </a:r>
            <a:endParaRPr b="0" lang="en-US" sz="1600" spc="-1" strike="noStrike">
              <a:solidFill>
                <a:srgbClr val="000000"/>
              </a:solidFill>
              <a:latin typeface="Calibri"/>
            </a:endParaRPr>
          </a:p>
          <a:p>
            <a:pPr marL="270360" indent="-228240">
              <a:lnSpc>
                <a:spcPct val="90000"/>
              </a:lnSpc>
              <a:spcBef>
                <a:spcPts val="1001"/>
              </a:spcBef>
              <a:buClr>
                <a:srgbClr val="000000"/>
              </a:buClr>
              <a:buFont typeface="Arial"/>
              <a:buChar char="•"/>
              <a:tabLst>
                <a:tab algn="l" pos="614520"/>
              </a:tabLst>
            </a:pPr>
            <a:r>
              <a:rPr b="0" lang="en-IN" sz="2000" spc="-1" strike="noStrike">
                <a:solidFill>
                  <a:srgbClr val="000000"/>
                </a:solidFill>
                <a:latin typeface="Times New Roman"/>
                <a:ea typeface="NSimSun"/>
              </a:rPr>
              <a:t> </a:t>
            </a:r>
            <a:r>
              <a:rPr b="0" lang="en-IN" sz="2000" spc="-1" strike="noStrike">
                <a:solidFill>
                  <a:srgbClr val="000000"/>
                </a:solidFill>
                <a:latin typeface="Times New Roman"/>
                <a:ea typeface="NSimSun"/>
              </a:rPr>
              <a:t>Our motivation is to use the weather, location and road condition data provided in the dataset, made available by the Seattle Department of Transportation Traffic Management Division, to arrive at a correlation to predict the severity of road accidents. This tool/data can then be made available to the public and the Seattle traffic authorities to possibly prevent/reduce severe or fatal accidents in the future by taking precautionary measures.</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Data Collection</a:t>
            </a:r>
            <a:endParaRPr b="0" lang="en-US" sz="4400" spc="-1" strike="noStrike">
              <a:solidFill>
                <a:srgbClr val="000000"/>
              </a:solidFill>
              <a:latin typeface="Calibri"/>
            </a:endParaRPr>
          </a:p>
        </p:txBody>
      </p:sp>
      <p:sp>
        <p:nvSpPr>
          <p:cNvPr id="128"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IN" sz="2400" spc="-1" strike="noStrike">
                <a:solidFill>
                  <a:srgbClr val="000000"/>
                </a:solidFill>
                <a:latin typeface="Times New Roman"/>
                <a:ea typeface="NSimSun"/>
              </a:rPr>
              <a:t>The dataset used for this project is based on car accidents which have taken place within the city of Seattle, Washington from the year 2004 to 2020. This data is regarding car accidents the severity of each car accidents along with the time and conditions under which each accident occurred. The data set used for this project can be found here.</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Methodology</a:t>
            </a:r>
            <a:endParaRPr b="0" lang="en-US" sz="4400" spc="-1" strike="noStrike">
              <a:solidFill>
                <a:srgbClr val="000000"/>
              </a:solidFill>
              <a:latin typeface="Calibri"/>
            </a:endParaRPr>
          </a:p>
        </p:txBody>
      </p:sp>
      <p:sp>
        <p:nvSpPr>
          <p:cNvPr id="130"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Calibri"/>
              </a:rPr>
              <a:t>Exploratory Data Analysis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0" lang="en-IN" sz="1800" spc="-1" strike="noStrike">
                <a:solidFill>
                  <a:srgbClr val="000000"/>
                </a:solidFill>
                <a:latin typeface="Times New Roman"/>
                <a:ea typeface="NSimSun"/>
              </a:rPr>
              <a:t>Considering that the feature set and the target variable are categorical variables with the likes of weather, road condition and light condition being an above level 2 categorical variables whose values are limited and usually based on a particular finite group whose correlation might depict a different image then what it actually is.</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0" lang="en-IN" sz="1800" spc="-1" strike="noStrike">
                <a:solidFill>
                  <a:srgbClr val="000000"/>
                </a:solidFill>
                <a:latin typeface="Times New Roman"/>
                <a:ea typeface="NSimSun"/>
              </a:rPr>
              <a:t>A few pictorial depictions of the dataset were made in order to better understand the data.</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0" lang="en-IN" sz="1800" spc="-1" strike="noStrike">
                <a:solidFill>
                  <a:srgbClr val="000000"/>
                </a:solidFill>
                <a:latin typeface="Times New Roman"/>
                <a:ea typeface="NSimSun"/>
              </a:rPr>
              <a:t>The below figure illustrates, after data cleaning has taken place, the distribution of the target variables between Physical Injury and Property Damage Only. As it can be seen that the dataset is supervised but an unbalanced dataset where the distribution of the target variable is in almost 1:2 ratio in favor of property damage.</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Picture 1" descr=""/>
          <p:cNvPicPr/>
          <p:nvPr/>
        </p:nvPicPr>
        <p:blipFill>
          <a:blip r:embed="rId1"/>
          <a:stretch/>
        </p:blipFill>
        <p:spPr>
          <a:xfrm>
            <a:off x="1971720" y="1349640"/>
            <a:ext cx="8314920" cy="46886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Methodology</a:t>
            </a:r>
            <a:endParaRPr b="0" lang="en-US" sz="4400" spc="-1" strike="noStrike">
              <a:solidFill>
                <a:srgbClr val="000000"/>
              </a:solidFill>
              <a:latin typeface="Calibri"/>
            </a:endParaRPr>
          </a:p>
        </p:txBody>
      </p:sp>
      <p:sp>
        <p:nvSpPr>
          <p:cNvPr id="133" name="TextShape 2"/>
          <p:cNvSpPr txBox="1"/>
          <p:nvPr/>
        </p:nvSpPr>
        <p:spPr>
          <a:xfrm>
            <a:off x="838080" y="1825560"/>
            <a:ext cx="10515240" cy="4350960"/>
          </a:xfrm>
          <a:prstGeom prst="rect">
            <a:avLst/>
          </a:prstGeom>
          <a:noFill/>
          <a:ln>
            <a:noFill/>
          </a:ln>
        </p:spPr>
        <p:txBody>
          <a:bodyPr>
            <a:normAutofit fontScale="82000"/>
          </a:bodyPr>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Calibri"/>
              </a:rPr>
              <a:t>Data Processing</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1" lang="en-IN" sz="1800" spc="-1" strike="noStrike">
                <a:solidFill>
                  <a:srgbClr val="000000"/>
                </a:solidFill>
                <a:latin typeface="Times New Roman"/>
                <a:ea typeface="NSimSun"/>
              </a:rPr>
              <a:t>Removal of irrelevant columns or features</a:t>
            </a:r>
            <a:r>
              <a:rPr b="1" lang="en-US" sz="1800" spc="-1" strike="noStrike">
                <a:solidFill>
                  <a:srgbClr val="000000"/>
                </a:solidFill>
                <a:latin typeface="Times New Roman"/>
                <a:ea typeface="NSimSun"/>
              </a:rPr>
              <a:t> - </a:t>
            </a:r>
            <a:r>
              <a:rPr b="0" lang="en-IN" sz="1800" spc="-1" strike="noStrike">
                <a:solidFill>
                  <a:srgbClr val="000000"/>
                </a:solidFill>
                <a:latin typeface="Times New Roman"/>
                <a:ea typeface="NSimSun"/>
              </a:rPr>
              <a:t>Columns containing descriptions and identification numbers that would not help in the classification are dropped from the dataset to reduce the complexity and dimensionality of the dataset. 'OBJECTID', 'INCKEY', 'COLDETKEY', 'REPORTNO', 'STATUS', 'INTKEY', 'EXCEPTRSNCODE' and more belong to this category. Certain other categorical features were removed as they had a large number of distinct values, example: ‘LOCATION’.</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1" lang="en-IN" sz="1800" spc="-1" strike="noStrike">
                <a:solidFill>
                  <a:srgbClr val="000000"/>
                </a:solidFill>
                <a:latin typeface="Times New Roman"/>
                <a:ea typeface="NSimSun"/>
              </a:rPr>
              <a:t>Identification and handling missing values</a:t>
            </a:r>
            <a:r>
              <a:rPr b="0" lang="en-US" sz="1800" spc="-1" strike="noStrike">
                <a:solidFill>
                  <a:srgbClr val="000000"/>
                </a:solidFill>
                <a:latin typeface="Times New Roman"/>
                <a:ea typeface="NSimSun"/>
              </a:rPr>
              <a:t> - </a:t>
            </a:r>
            <a:r>
              <a:rPr b="0" lang="en-IN" sz="1800" spc="-1" strike="noStrike">
                <a:solidFill>
                  <a:srgbClr val="000000"/>
                </a:solidFill>
                <a:latin typeface="Times New Roman"/>
                <a:ea typeface="NSimSun"/>
              </a:rPr>
              <a:t>To identify columns and rows with missing values is the next step. Empty boxes, ‘Unknown’ and ‘Other’ were values considered as missing values. These were replaced with NA to make the dataset uniform. </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1" lang="en-IN" sz="1800" spc="-1" strike="noStrike">
                <a:solidFill>
                  <a:srgbClr val="000000"/>
                </a:solidFill>
                <a:latin typeface="Times New Roman"/>
                <a:ea typeface="NSimSun"/>
              </a:rPr>
              <a:t>Balancing the dataset - </a:t>
            </a:r>
            <a:r>
              <a:rPr b="0" lang="en-IN" sz="1800" spc="-1" strike="noStrike">
                <a:solidFill>
                  <a:srgbClr val="000000"/>
                </a:solidFill>
                <a:latin typeface="Times New Roman"/>
                <a:ea typeface="NSimSun"/>
              </a:rPr>
              <a:t>With the above two pre-processing steps complete, a dataset (143747 rows) with 94821 rows for severity code 1 and 48926 rows for severity code 2 is obtained. Training an algorithm on an unbalanced dataset w.r.t the target category will result in a biased model. The model will have learnt more about one the category that has more data. In order to prevent this, a new balanced dataset (97852 rows) is created by randomly sampling out 48926 rows with severity code 2 and then concatenating it with 48926 rows with severity code 1. The dataset is then shuffled to randomize the rows.</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13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Wingdings" charset="2"/>
              <a:buChar char=""/>
            </a:pPr>
            <a:r>
              <a:rPr b="0" lang="en-US" sz="2800" spc="-1" strike="noStrike">
                <a:solidFill>
                  <a:srgbClr val="000000"/>
                </a:solidFill>
                <a:latin typeface="Calibri"/>
              </a:rPr>
              <a:t>Data Processing Contd.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1" lang="en-IN" sz="1800" spc="-1" strike="noStrike">
                <a:solidFill>
                  <a:srgbClr val="000000"/>
                </a:solidFill>
                <a:latin typeface="Times New Roman"/>
                <a:ea typeface="NSimSun"/>
              </a:rPr>
              <a:t>Encoding of data - </a:t>
            </a:r>
            <a:r>
              <a:rPr b="0" lang="en-IN" sz="1800" spc="-1" strike="noStrike">
                <a:solidFill>
                  <a:srgbClr val="000000"/>
                </a:solidFill>
                <a:latin typeface="Times New Roman"/>
                <a:ea typeface="NSimSun"/>
              </a:rPr>
              <a:t>Machine Learning models are trained only on numerical data; hence all categorical features in the dataset have to be encoded so that the algorithms can be trained on those features. The ‘get_dummies’ method from pandas library is used to convert/encode each and every categorical feature.</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1" lang="en-IN" sz="1800" spc="-1" strike="noStrike">
                <a:solidFill>
                  <a:srgbClr val="000000"/>
                </a:solidFill>
                <a:latin typeface="Times New Roman"/>
                <a:ea typeface="NSimSun"/>
              </a:rPr>
              <a:t>Splitting into training and testing datasets - </a:t>
            </a:r>
            <a:r>
              <a:rPr b="0" lang="en-IN" sz="1800" spc="-1" strike="noStrike">
                <a:solidFill>
                  <a:srgbClr val="000000"/>
                </a:solidFill>
                <a:latin typeface="Times New Roman"/>
                <a:ea typeface="NSimSun"/>
              </a:rPr>
              <a:t>The datasets X and Y are split into X_train, Y_train, X_test, and Y_test. The first two will be used for training purposes and the last two will be used for testing purposes. The split ratio is 0.8, 80% of data is used for training and 20% of is used for testing.  </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685800" indent="-228240">
              <a:lnSpc>
                <a:spcPct val="90000"/>
              </a:lnSpc>
              <a:spcBef>
                <a:spcPts val="499"/>
              </a:spcBef>
              <a:buClr>
                <a:srgbClr val="000000"/>
              </a:buClr>
              <a:buFont typeface="Wingdings" charset="2"/>
              <a:buChar char=""/>
            </a:pPr>
            <a:r>
              <a:rPr b="1" lang="en-IN" sz="1800" spc="-1" strike="noStrike">
                <a:solidFill>
                  <a:srgbClr val="000000"/>
                </a:solidFill>
                <a:latin typeface="Times New Roman"/>
                <a:ea typeface="NSimSun"/>
              </a:rPr>
              <a:t>Understanding Correlation in Dataset  - </a:t>
            </a:r>
            <a:r>
              <a:rPr b="0" lang="en-IN" sz="1800" spc="-1" strike="noStrike">
                <a:solidFill>
                  <a:srgbClr val="000000"/>
                </a:solidFill>
                <a:latin typeface="Times New Roman"/>
                <a:ea typeface="NSimSun"/>
              </a:rPr>
              <a:t>Finding the correlation among the features of the dataset helps understand the data better. For example, in the below figure (correlation plot using matplotlib), it can be observed that some features have a strong positive/negative correlation while most of them have weak/ no correlation. </a:t>
            </a:r>
            <a:endParaRPr b="0" lang="en-US" sz="1800" spc="-1" strike="noStrike">
              <a:solidFill>
                <a:srgbClr val="000000"/>
              </a:solidFill>
              <a:latin typeface="Calibri"/>
            </a:endParaRPr>
          </a:p>
          <a:p>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Picture 1" descr=""/>
          <p:cNvPicPr/>
          <p:nvPr/>
        </p:nvPicPr>
        <p:blipFill>
          <a:blip r:embed="rId1"/>
          <a:srcRect l="2958" t="11285" r="16217" b="3376"/>
          <a:stretch/>
        </p:blipFill>
        <p:spPr>
          <a:xfrm>
            <a:off x="3019320" y="187200"/>
            <a:ext cx="6152760" cy="64828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Machine Learning Model Selection</a:t>
            </a:r>
            <a:endParaRPr b="0" lang="en-US" sz="4400" spc="-1" strike="noStrike">
              <a:solidFill>
                <a:srgbClr val="000000"/>
              </a:solidFill>
              <a:latin typeface="Calibri"/>
            </a:endParaRPr>
          </a:p>
        </p:txBody>
      </p:sp>
      <p:sp>
        <p:nvSpPr>
          <p:cNvPr id="138"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tabLst>
                <a:tab algn="l" pos="0"/>
              </a:tabLst>
            </a:pPr>
            <a:r>
              <a:rPr b="0" lang="en-IN" sz="1800" spc="-1" strike="noStrike">
                <a:solidFill>
                  <a:srgbClr val="000000"/>
                </a:solidFill>
                <a:latin typeface="Times New Roman"/>
                <a:ea typeface="NSimSun"/>
              </a:rPr>
              <a:t>	</a:t>
            </a:r>
            <a:endParaRPr b="0" lang="en-US" sz="1800" spc="-1" strike="noStrike">
              <a:solidFill>
                <a:srgbClr val="000000"/>
              </a:solidFill>
              <a:latin typeface="Calibri"/>
            </a:endParaRPr>
          </a:p>
          <a:p>
            <a:pPr>
              <a:lnSpc>
                <a:spcPct val="90000"/>
              </a:lnSpc>
              <a:spcBef>
                <a:spcPts val="1001"/>
              </a:spcBef>
              <a:tabLst>
                <a:tab algn="l" pos="0"/>
              </a:tabLst>
            </a:pPr>
            <a:r>
              <a:rPr b="0" lang="en-IN" sz="1800" spc="-1" strike="noStrike">
                <a:solidFill>
                  <a:srgbClr val="000000"/>
                </a:solidFill>
                <a:latin typeface="Times New Roman"/>
                <a:ea typeface="NSimSun"/>
              </a:rPr>
              <a:t>	</a:t>
            </a:r>
            <a:r>
              <a:rPr b="0" lang="en-IN" sz="2400" spc="-1" strike="noStrike">
                <a:solidFill>
                  <a:srgbClr val="000000"/>
                </a:solidFill>
                <a:latin typeface="Times New Roman"/>
                <a:ea typeface="NSimSun"/>
              </a:rPr>
              <a:t>Total of six ML algorithms were trained on the pre-processed dataset and their accuracies were compared. A brief explanation on how each of them works along with their results in shown below.</a:t>
            </a: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a:p>
            <a:pPr lvl="1" marL="971640" indent="-514080">
              <a:lnSpc>
                <a:spcPct val="90000"/>
              </a:lnSpc>
              <a:spcBef>
                <a:spcPts val="499"/>
              </a:spcBef>
              <a:buClr>
                <a:srgbClr val="000000"/>
              </a:buClr>
              <a:buFont typeface="Calibri Light"/>
              <a:buAutoNum type="romanUcPeriod"/>
              <a:tabLst>
                <a:tab algn="l" pos="0"/>
              </a:tabLst>
            </a:pPr>
            <a:r>
              <a:rPr b="0" lang="en-IN" sz="2000" spc="-1" strike="noStrike">
                <a:solidFill>
                  <a:srgbClr val="000000"/>
                </a:solidFill>
                <a:latin typeface="Times New Roman"/>
                <a:ea typeface="NSimSun"/>
              </a:rPr>
              <a:t>Logistic Regression Classifier</a:t>
            </a:r>
            <a:endParaRPr b="0" lang="en-US" sz="2000" spc="-1" strike="noStrike">
              <a:solidFill>
                <a:srgbClr val="000000"/>
              </a:solidFill>
              <a:latin typeface="Calibri"/>
            </a:endParaRPr>
          </a:p>
          <a:p>
            <a:pPr lvl="1" marL="971640" indent="-514080">
              <a:lnSpc>
                <a:spcPct val="90000"/>
              </a:lnSpc>
              <a:spcBef>
                <a:spcPts val="499"/>
              </a:spcBef>
              <a:buClr>
                <a:srgbClr val="000000"/>
              </a:buClr>
              <a:buFont typeface="Calibri Light"/>
              <a:buAutoNum type="romanUcPeriod"/>
              <a:tabLst>
                <a:tab algn="l" pos="0"/>
              </a:tabLst>
            </a:pPr>
            <a:r>
              <a:rPr b="0" lang="en-US" sz="2000" spc="-1" strike="noStrike">
                <a:solidFill>
                  <a:srgbClr val="000000"/>
                </a:solidFill>
                <a:latin typeface="Times New Roman"/>
                <a:ea typeface="NSimSun"/>
              </a:rPr>
              <a:t>K Nearest Neighbors Classifier</a:t>
            </a:r>
            <a:endParaRPr b="0" lang="en-US" sz="2000" spc="-1" strike="noStrike">
              <a:solidFill>
                <a:srgbClr val="000000"/>
              </a:solidFill>
              <a:latin typeface="Calibri"/>
            </a:endParaRPr>
          </a:p>
          <a:p>
            <a:pPr lvl="1" marL="971640" indent="-514080">
              <a:lnSpc>
                <a:spcPct val="90000"/>
              </a:lnSpc>
              <a:spcBef>
                <a:spcPts val="499"/>
              </a:spcBef>
              <a:buClr>
                <a:srgbClr val="000000"/>
              </a:buClr>
              <a:buFont typeface="Calibri Light"/>
              <a:buAutoNum type="romanUcPeriod"/>
              <a:tabLst>
                <a:tab algn="l" pos="0"/>
              </a:tabLst>
            </a:pPr>
            <a:r>
              <a:rPr b="0" lang="en-IN" sz="2000" spc="-1" strike="noStrike">
                <a:solidFill>
                  <a:srgbClr val="000000"/>
                </a:solidFill>
                <a:latin typeface="Times New Roman"/>
                <a:ea typeface="NSimSun"/>
              </a:rPr>
              <a:t>Naïve Bayes Classifier</a:t>
            </a:r>
            <a:endParaRPr b="0" lang="en-US" sz="2000" spc="-1" strike="noStrike">
              <a:solidFill>
                <a:srgbClr val="000000"/>
              </a:solidFill>
              <a:latin typeface="Calibri"/>
            </a:endParaRPr>
          </a:p>
          <a:p>
            <a:pPr lvl="1" marL="971640" indent="-514080">
              <a:lnSpc>
                <a:spcPct val="90000"/>
              </a:lnSpc>
              <a:spcBef>
                <a:spcPts val="499"/>
              </a:spcBef>
              <a:buClr>
                <a:srgbClr val="000000"/>
              </a:buClr>
              <a:buFont typeface="Calibri Light"/>
              <a:buAutoNum type="romanUcPeriod"/>
              <a:tabLst>
                <a:tab algn="l" pos="0"/>
              </a:tabLst>
            </a:pPr>
            <a:r>
              <a:rPr b="0" lang="en-IN" sz="2000" spc="-1" strike="noStrike">
                <a:solidFill>
                  <a:srgbClr val="000000"/>
                </a:solidFill>
                <a:latin typeface="Times New Roman"/>
                <a:ea typeface="NSimSun"/>
              </a:rPr>
              <a:t>Decision Tree Classifier</a:t>
            </a:r>
            <a:endParaRPr b="0" lang="en-US" sz="2000" spc="-1" strike="noStrike">
              <a:solidFill>
                <a:srgbClr val="000000"/>
              </a:solidFill>
              <a:latin typeface="Calibri"/>
            </a:endParaRPr>
          </a:p>
          <a:p>
            <a:pPr lvl="1" marL="971640" indent="-514080">
              <a:lnSpc>
                <a:spcPct val="90000"/>
              </a:lnSpc>
              <a:spcBef>
                <a:spcPts val="499"/>
              </a:spcBef>
              <a:buClr>
                <a:srgbClr val="000000"/>
              </a:buClr>
              <a:buFont typeface="Calibri Light"/>
              <a:buAutoNum type="romanUcPeriod"/>
              <a:tabLst>
                <a:tab algn="l" pos="0"/>
              </a:tabLst>
            </a:pPr>
            <a:r>
              <a:rPr b="0" lang="en-IN" sz="2000" spc="-1" strike="noStrike">
                <a:solidFill>
                  <a:srgbClr val="000000"/>
                </a:solidFill>
                <a:latin typeface="Times New Roman"/>
                <a:ea typeface="NSimSun"/>
              </a:rPr>
              <a:t>Random Forest Tree Classifier</a:t>
            </a:r>
            <a:endParaRPr b="0" lang="en-US" sz="2000" spc="-1" strike="noStrike">
              <a:solidFill>
                <a:srgbClr val="000000"/>
              </a:solidFill>
              <a:latin typeface="Calibri"/>
            </a:endParaRPr>
          </a:p>
          <a:p>
            <a:pPr lvl="1" marL="971640" indent="-514080">
              <a:lnSpc>
                <a:spcPct val="90000"/>
              </a:lnSpc>
              <a:spcBef>
                <a:spcPts val="499"/>
              </a:spcBef>
              <a:buClr>
                <a:srgbClr val="000000"/>
              </a:buClr>
              <a:buFont typeface="Calibri Light"/>
              <a:buAutoNum type="romanUcPeriod"/>
              <a:tabLst>
                <a:tab algn="l" pos="0"/>
              </a:tabLst>
            </a:pPr>
            <a:r>
              <a:rPr b="0" lang="fr-FR" sz="2000" spc="-1" strike="noStrike">
                <a:solidFill>
                  <a:srgbClr val="000000"/>
                </a:solidFill>
                <a:latin typeface="Times New Roman"/>
                <a:ea typeface="NSimSun"/>
              </a:rPr>
              <a:t>Support Vector Machine Classifier</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TotalTime>
  <Application>LibreOffice/6.4.5.2$Linux_X86_64 LibreOffice_project/40$Build-2</Application>
  <Words>1012</Words>
  <Paragraphs>49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2020-10-01T07:50:07Z</dcterms:created>
  <dc:creator>Avinash Thombre</dc:creator>
  <dc:description/>
  <dc:language>en-US</dc:language>
  <cp:lastModifiedBy/>
  <dcterms:modified xsi:type="dcterms:W3CDTF">2020-10-01T14:51:35Z</dcterms:modified>
  <cp:revision>7</cp:revision>
  <dc:subject/>
  <dc:title>Car Accident Severity Prediction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