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7" r:id="rId2"/>
    <p:sldId id="265" r:id="rId3"/>
    <p:sldId id="266" r:id="rId4"/>
    <p:sldId id="267" r:id="rId5"/>
    <p:sldId id="268" r:id="rId6"/>
    <p:sldId id="257" r:id="rId7"/>
    <p:sldId id="269" r:id="rId8"/>
    <p:sldId id="270" r:id="rId9"/>
    <p:sldId id="271" r:id="rId10"/>
    <p:sldId id="272" r:id="rId11"/>
    <p:sldId id="273" r:id="rId12"/>
    <p:sldId id="274" r:id="rId13"/>
    <p:sldId id="275" r:id="rId14"/>
    <p:sldId id="276" r:id="rId15"/>
    <p:sldId id="259"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01" d="100"/>
          <a:sy n="101" d="100"/>
        </p:scale>
        <p:origin x="1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1/2/2022</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1/2/2022</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574C-89CF-45F7-91B9-809DDAC0A5A0}"/>
              </a:ext>
            </a:extLst>
          </p:cNvPr>
          <p:cNvSpPr>
            <a:spLocks noGrp="1"/>
          </p:cNvSpPr>
          <p:nvPr>
            <p:ph type="title"/>
          </p:nvPr>
        </p:nvSpPr>
        <p:spPr>
          <a:xfrm>
            <a:off x="3800475" y="147637"/>
            <a:ext cx="6086475" cy="582613"/>
          </a:xfrm>
        </p:spPr>
        <p:txBody>
          <a:bodyPr/>
          <a:lstStyle/>
          <a:p>
            <a:r>
              <a:rPr lang="en-US" dirty="0"/>
              <a:t>Presentation</a:t>
            </a:r>
          </a:p>
        </p:txBody>
      </p:sp>
      <p:sp>
        <p:nvSpPr>
          <p:cNvPr id="3" name="Content Placeholder 2">
            <a:extLst>
              <a:ext uri="{FF2B5EF4-FFF2-40B4-BE49-F238E27FC236}">
                <a16:creationId xmlns:a16="http://schemas.microsoft.com/office/drawing/2014/main" id="{823D674B-4DE0-4854-840E-E4FF628C0BD6}"/>
              </a:ext>
            </a:extLst>
          </p:cNvPr>
          <p:cNvSpPr>
            <a:spLocks noGrp="1"/>
          </p:cNvSpPr>
          <p:nvPr>
            <p:ph idx="1"/>
          </p:nvPr>
        </p:nvSpPr>
        <p:spPr/>
        <p:txBody>
          <a:bodyPr/>
          <a:lstStyle/>
          <a:p>
            <a:pPr marL="0" indent="0" algn="l">
              <a:buNone/>
            </a:pPr>
            <a:r>
              <a:rPr lang="en-US" sz="1400" dirty="0">
                <a:solidFill>
                  <a:srgbClr val="FF0000"/>
                </a:solidFill>
                <a:effectLst/>
                <a:latin typeface="Times New Roman" panose="02020603050405020304" pitchFamily="18" charset="0"/>
                <a:ea typeface="Arial Unicode MS"/>
              </a:rPr>
              <a:t>Project Charter</a:t>
            </a:r>
          </a:p>
          <a:p>
            <a:pPr marL="0" indent="0" algn="l">
              <a:buNone/>
            </a:pPr>
            <a:r>
              <a:rPr lang="en-US" sz="1400" dirty="0">
                <a:solidFill>
                  <a:srgbClr val="00B050"/>
                </a:solidFill>
                <a:effectLst/>
                <a:latin typeface="Times New Roman" panose="02020603050405020304" pitchFamily="18" charset="0"/>
                <a:ea typeface="Arial Unicode MS"/>
              </a:rPr>
              <a:t>Project name</a:t>
            </a:r>
            <a:r>
              <a:rPr lang="en-US" sz="1400" dirty="0">
                <a:solidFill>
                  <a:schemeClr val="tx1"/>
                </a:solidFill>
                <a:effectLst/>
                <a:latin typeface="Times New Roman" panose="02020603050405020304" pitchFamily="18" charset="0"/>
                <a:ea typeface="Arial Unicode MS"/>
              </a:rPr>
              <a:t>: The salaries of laptops</a:t>
            </a:r>
          </a:p>
          <a:p>
            <a:pPr marL="0" indent="0" algn="l">
              <a:buNone/>
            </a:pPr>
            <a:r>
              <a:rPr lang="en-US" sz="1400" dirty="0">
                <a:solidFill>
                  <a:srgbClr val="00B050"/>
                </a:solidFill>
                <a:effectLst/>
                <a:latin typeface="Times New Roman" panose="02020603050405020304" pitchFamily="18" charset="0"/>
                <a:ea typeface="Arial Unicode MS"/>
              </a:rPr>
              <a:t>Project sponsor</a:t>
            </a:r>
            <a:r>
              <a:rPr lang="en-US" sz="1400" dirty="0">
                <a:solidFill>
                  <a:schemeClr val="tx1"/>
                </a:solidFill>
                <a:effectLst/>
                <a:latin typeface="Times New Roman" panose="02020603050405020304" pitchFamily="18" charset="0"/>
                <a:ea typeface="Arial Unicode MS"/>
              </a:rPr>
              <a:t>: Microsoft company</a:t>
            </a:r>
          </a:p>
          <a:p>
            <a:pPr marL="0" indent="0" algn="l">
              <a:buNone/>
            </a:pPr>
            <a:r>
              <a:rPr lang="en-US" sz="1400" dirty="0">
                <a:solidFill>
                  <a:srgbClr val="00B050"/>
                </a:solidFill>
                <a:effectLst/>
                <a:latin typeface="Times New Roman" panose="02020603050405020304" pitchFamily="18" charset="0"/>
                <a:ea typeface="Arial Unicode MS"/>
              </a:rPr>
              <a:t>Project manager</a:t>
            </a:r>
            <a:r>
              <a:rPr lang="en-US" sz="1400" dirty="0">
                <a:solidFill>
                  <a:schemeClr val="tx1"/>
                </a:solidFill>
                <a:effectLst/>
                <a:latin typeface="Times New Roman" panose="02020603050405020304" pitchFamily="18" charset="0"/>
                <a:ea typeface="Arial Unicode MS"/>
              </a:rPr>
              <a:t>: </a:t>
            </a:r>
            <a:r>
              <a:rPr lang="en-US" sz="1400" dirty="0" err="1">
                <a:solidFill>
                  <a:schemeClr val="tx1"/>
                </a:solidFill>
                <a:effectLst/>
                <a:latin typeface="Times New Roman" panose="02020603050405020304" pitchFamily="18" charset="0"/>
                <a:ea typeface="Arial Unicode MS"/>
              </a:rPr>
              <a:t>Eng</a:t>
            </a:r>
            <a:r>
              <a:rPr lang="en-US" sz="1400" dirty="0">
                <a:solidFill>
                  <a:schemeClr val="tx1"/>
                </a:solidFill>
                <a:effectLst/>
                <a:latin typeface="Times New Roman" panose="02020603050405020304" pitchFamily="18" charset="0"/>
                <a:ea typeface="Arial Unicode MS"/>
              </a:rPr>
              <a:t>/ Omar Nasr </a:t>
            </a:r>
            <a:r>
              <a:rPr lang="en-US" sz="1400" dirty="0" err="1">
                <a:solidFill>
                  <a:schemeClr val="tx1"/>
                </a:solidFill>
                <a:effectLst/>
                <a:latin typeface="Times New Roman" panose="02020603050405020304" pitchFamily="18" charset="0"/>
                <a:ea typeface="Arial Unicode MS"/>
              </a:rPr>
              <a:t>mohamed</a:t>
            </a:r>
            <a:endParaRPr lang="en-US" sz="1400" dirty="0">
              <a:solidFill>
                <a:schemeClr val="tx1"/>
              </a:solidFill>
              <a:effectLst/>
              <a:latin typeface="Times New Roman" panose="02020603050405020304" pitchFamily="18" charset="0"/>
              <a:ea typeface="Arial Unicode MS"/>
            </a:endParaRPr>
          </a:p>
          <a:p>
            <a:pPr marL="0" indent="0" algn="l">
              <a:buNone/>
            </a:pPr>
            <a:r>
              <a:rPr lang="en-US" sz="1400" dirty="0">
                <a:solidFill>
                  <a:srgbClr val="00B050"/>
                </a:solidFill>
                <a:effectLst/>
                <a:latin typeface="Times New Roman" panose="02020603050405020304" pitchFamily="18" charset="0"/>
                <a:ea typeface="Arial Unicode MS"/>
              </a:rPr>
              <a:t>Purpose of The project</a:t>
            </a:r>
            <a:r>
              <a:rPr lang="en-US" sz="1400" dirty="0">
                <a:solidFill>
                  <a:schemeClr val="tx1"/>
                </a:solidFill>
                <a:effectLst/>
                <a:latin typeface="Times New Roman" panose="02020603050405020304" pitchFamily="18" charset="0"/>
                <a:ea typeface="Arial Unicode MS"/>
              </a:rPr>
              <a:t>: helping citizens to know the salary of most laptops in the markets</a:t>
            </a:r>
          </a:p>
          <a:p>
            <a:pPr marL="0" indent="0" algn="l">
              <a:buNone/>
            </a:pPr>
            <a:r>
              <a:rPr lang="en-US" sz="1400" dirty="0">
                <a:solidFill>
                  <a:srgbClr val="00B050"/>
                </a:solidFill>
                <a:effectLst/>
                <a:latin typeface="Times New Roman" panose="02020603050405020304" pitchFamily="18" charset="0"/>
                <a:ea typeface="Arial Unicode MS"/>
              </a:rPr>
              <a:t>Business case:</a:t>
            </a:r>
          </a:p>
          <a:p>
            <a:pPr marL="0" indent="0" algn="l">
              <a:buNone/>
            </a:pPr>
            <a:r>
              <a:rPr lang="en-US" sz="1400" dirty="0">
                <a:solidFill>
                  <a:schemeClr val="tx1"/>
                </a:solidFill>
                <a:effectLst/>
                <a:latin typeface="Times New Roman" panose="02020603050405020304" pitchFamily="18" charset="0"/>
                <a:ea typeface="Arial Unicode MS"/>
              </a:rPr>
              <a:t>the application is used to make people aware of laptops prices and tell them about the changes that occurring every day for prices and The app also display laptops for sale and facilitates the buyer's access to the sellers and the app creates private chat between them and this app was funded by the </a:t>
            </a:r>
            <a:r>
              <a:rPr lang="en-US" sz="1400" dirty="0" err="1">
                <a:solidFill>
                  <a:schemeClr val="tx1"/>
                </a:solidFill>
                <a:effectLst/>
                <a:latin typeface="Times New Roman" panose="02020603050405020304" pitchFamily="18" charset="0"/>
                <a:ea typeface="Arial Unicode MS"/>
              </a:rPr>
              <a:t>microsoft</a:t>
            </a:r>
            <a:r>
              <a:rPr lang="en-US" sz="1400" dirty="0">
                <a:solidFill>
                  <a:schemeClr val="tx1"/>
                </a:solidFill>
                <a:effectLst/>
                <a:latin typeface="Times New Roman" panose="02020603050405020304" pitchFamily="18" charset="0"/>
                <a:ea typeface="Arial Unicode MS"/>
              </a:rPr>
              <a:t> company.</a:t>
            </a:r>
          </a:p>
          <a:p>
            <a:pPr marL="0" indent="0" algn="l">
              <a:buNone/>
            </a:pPr>
            <a:r>
              <a:rPr lang="en-US" sz="1400" dirty="0">
                <a:solidFill>
                  <a:schemeClr val="tx1"/>
                </a:solidFill>
                <a:effectLst/>
                <a:latin typeface="Times New Roman" panose="02020603050405020304" pitchFamily="18" charset="0"/>
                <a:ea typeface="Arial Unicode MS"/>
              </a:rPr>
              <a:t>And the users of the application can communicate with each other to face the greed of the merchants by boycott the products therefore it will reduce the market monopoly,</a:t>
            </a:r>
          </a:p>
          <a:p>
            <a:pPr marL="0" indent="0" algn="l">
              <a:buNone/>
            </a:pPr>
            <a:r>
              <a:rPr lang="en-US" sz="1400" dirty="0">
                <a:solidFill>
                  <a:schemeClr val="tx1"/>
                </a:solidFill>
                <a:effectLst/>
                <a:latin typeface="Times New Roman" panose="02020603050405020304" pitchFamily="18" charset="0"/>
                <a:ea typeface="Arial Unicode MS"/>
              </a:rPr>
              <a:t>And we made a strong servers that can bear the big group of people who will use the app and provides  good service and achieve the aim of our app.</a:t>
            </a:r>
          </a:p>
          <a:p>
            <a:pPr marL="0" indent="0" algn="l">
              <a:buNone/>
            </a:pPr>
            <a:r>
              <a:rPr lang="en-US" sz="1400" dirty="0">
                <a:solidFill>
                  <a:schemeClr val="tx1"/>
                </a:solidFill>
                <a:effectLst/>
                <a:latin typeface="Times New Roman" panose="02020603050405020304" pitchFamily="18" charset="0"/>
                <a:ea typeface="Arial Unicode MS"/>
              </a:rPr>
              <a:t>The application also supports Android and IOS , And we predict the success of the application in a few weeks after it's launch, Hoping you like it and enjoy our other applications .</a:t>
            </a:r>
          </a:p>
          <a:p>
            <a:pPr marL="0" indent="0" algn="l">
              <a:buNone/>
            </a:pPr>
            <a:r>
              <a:rPr lang="en-US" sz="1400" dirty="0">
                <a:solidFill>
                  <a:schemeClr val="tx1"/>
                </a:solidFill>
                <a:effectLst/>
                <a:latin typeface="Times New Roman" panose="02020603050405020304" pitchFamily="18" charset="0"/>
                <a:ea typeface="Arial Unicode MS"/>
              </a:rPr>
              <a:t>And there is a computer version of this application we work on it in the recent time and support more services and with a different design .</a:t>
            </a:r>
          </a:p>
          <a:p>
            <a:pPr marL="0" indent="0" algn="l">
              <a:buNone/>
            </a:pPr>
            <a:r>
              <a:rPr lang="en-US" sz="1400" dirty="0">
                <a:solidFill>
                  <a:schemeClr val="tx1"/>
                </a:solidFill>
                <a:effectLst/>
                <a:latin typeface="Times New Roman" panose="02020603050405020304" pitchFamily="18" charset="0"/>
                <a:ea typeface="Arial Unicode MS"/>
              </a:rPr>
              <a:t>The application also suggests the best types of laptops in terms of price, capabilities and materials and there is an advantage in the application where the user chooses the price, capabilities, and type of company, and the application displays all the available suggestions through his search .</a:t>
            </a:r>
          </a:p>
          <a:p>
            <a:pPr marL="0" indent="0" algn="l">
              <a:buNone/>
            </a:pPr>
            <a:endParaRPr lang="en-US" sz="1400" dirty="0">
              <a:solidFill>
                <a:schemeClr val="tx1"/>
              </a:solidFill>
              <a:effectLst/>
              <a:latin typeface="Times New Roman" panose="02020603050405020304" pitchFamily="18" charset="0"/>
              <a:ea typeface="Arial Unicode MS"/>
            </a:endParaRPr>
          </a:p>
          <a:p>
            <a:pPr marL="0" indent="0" algn="l">
              <a:buNone/>
            </a:pPr>
            <a:endParaRPr lang="en-US" sz="1400" dirty="0">
              <a:solidFill>
                <a:schemeClr val="tx1"/>
              </a:solidFill>
              <a:effectLst/>
              <a:latin typeface="Times New Roman" panose="02020603050405020304" pitchFamily="18" charset="0"/>
              <a:ea typeface="Arial Unicode MS"/>
            </a:endParaRPr>
          </a:p>
          <a:p>
            <a:pPr marL="0" indent="0" algn="l">
              <a:buNone/>
            </a:pPr>
            <a:endParaRPr lang="en-US" sz="1400" dirty="0">
              <a:solidFill>
                <a:schemeClr val="tx1"/>
              </a:solidFill>
              <a:effectLst/>
              <a:latin typeface="Times New Roman" panose="02020603050405020304" pitchFamily="18" charset="0"/>
              <a:ea typeface="Arial Unicode MS"/>
            </a:endParaRPr>
          </a:p>
          <a:p>
            <a:pPr marL="0" indent="0" algn="l">
              <a:buNone/>
            </a:pPr>
            <a:endParaRPr lang="en-US" sz="1400" dirty="0">
              <a:solidFill>
                <a:schemeClr val="tx1"/>
              </a:solidFill>
              <a:effectLst/>
              <a:latin typeface="Times New Roman" panose="02020603050405020304" pitchFamily="18" charset="0"/>
              <a:ea typeface="Arial Unicode MS"/>
            </a:endParaRPr>
          </a:p>
          <a:p>
            <a:pPr marL="0" indent="0" algn="l">
              <a:buNone/>
            </a:pPr>
            <a:endParaRPr lang="en-US" sz="1400" dirty="0">
              <a:solidFill>
                <a:schemeClr val="tx1"/>
              </a:solidFill>
              <a:effectLst/>
              <a:latin typeface="Times New Roman" panose="02020603050405020304" pitchFamily="18" charset="0"/>
              <a:ea typeface="Arial Unicode MS"/>
            </a:endParaRPr>
          </a:p>
          <a:p>
            <a:pPr marL="0" indent="0" algn="l">
              <a:buNone/>
            </a:pPr>
            <a:endParaRPr lang="en-US" sz="1400" dirty="0">
              <a:solidFill>
                <a:schemeClr val="tx1"/>
              </a:solidFill>
              <a:effectLst/>
              <a:latin typeface="Times New Roman" panose="02020603050405020304" pitchFamily="18" charset="0"/>
              <a:ea typeface="Arial Unicode MS"/>
            </a:endParaRPr>
          </a:p>
          <a:p>
            <a:endParaRPr lang="en-US" sz="1400" dirty="0"/>
          </a:p>
        </p:txBody>
      </p:sp>
    </p:spTree>
    <p:extLst>
      <p:ext uri="{BB962C8B-B14F-4D97-AF65-F5344CB8AC3E}">
        <p14:creationId xmlns:p14="http://schemas.microsoft.com/office/powerpoint/2010/main" val="407451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65" y="136525"/>
            <a:ext cx="9284335" cy="755015"/>
          </a:xfrm>
        </p:spPr>
        <p:txBody>
          <a:bodyPr>
            <a:normAutofit fontScale="90000"/>
          </a:bodyPr>
          <a:lstStyle/>
          <a:p>
            <a:r>
              <a:rPr lang="en-US" dirty="0">
                <a:solidFill>
                  <a:srgbClr val="C00000"/>
                </a:solidFill>
                <a:sym typeface="+mn-ea"/>
              </a:rPr>
              <a:t>Responsibility matrix</a:t>
            </a:r>
            <a:endParaRPr lang="en-US"/>
          </a:p>
        </p:txBody>
      </p:sp>
      <p:pic>
        <p:nvPicPr>
          <p:cNvPr id="4" name="Content Placeholder 3" descr="Screenshot (157)"/>
          <p:cNvPicPr>
            <a:picLocks noGrp="1" noChangeAspect="1"/>
          </p:cNvPicPr>
          <p:nvPr>
            <p:ph idx="1"/>
          </p:nvPr>
        </p:nvPicPr>
        <p:blipFill>
          <a:blip r:embed="rId2"/>
          <a:stretch>
            <a:fillRect/>
          </a:stretch>
        </p:blipFill>
        <p:spPr>
          <a:xfrm>
            <a:off x="809625" y="891540"/>
            <a:ext cx="8844915" cy="5875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0" y="0"/>
            <a:ext cx="5385435" cy="767080"/>
          </a:xfrm>
        </p:spPr>
        <p:txBody>
          <a:bodyPr/>
          <a:lstStyle/>
          <a:p>
            <a:r>
              <a:rPr lang="en-US" dirty="0">
                <a:solidFill>
                  <a:srgbClr val="C00000"/>
                </a:solidFill>
                <a:sym typeface="+mn-ea"/>
              </a:rPr>
              <a:t>Project Network</a:t>
            </a:r>
            <a:endParaRPr lang="en-US" dirty="0"/>
          </a:p>
        </p:txBody>
      </p:sp>
      <p:pic>
        <p:nvPicPr>
          <p:cNvPr id="4" name="Content Placeholder 3" descr="Screenshot 2022-01-02 173532"/>
          <p:cNvPicPr>
            <a:picLocks noGrp="1" noChangeAspect="1"/>
          </p:cNvPicPr>
          <p:nvPr>
            <p:ph idx="1"/>
          </p:nvPr>
        </p:nvPicPr>
        <p:blipFill>
          <a:blip r:embed="rId2"/>
          <a:stretch>
            <a:fillRect/>
          </a:stretch>
        </p:blipFill>
        <p:spPr>
          <a:xfrm>
            <a:off x="314325" y="767080"/>
            <a:ext cx="10669270" cy="6099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71725" y="79375"/>
            <a:ext cx="4673600" cy="602615"/>
          </a:xfrm>
        </p:spPr>
        <p:txBody>
          <a:bodyPr>
            <a:normAutofit fontScale="90000"/>
          </a:bodyPr>
          <a:lstStyle/>
          <a:p>
            <a:r>
              <a:rPr lang="en-US" dirty="0">
                <a:solidFill>
                  <a:srgbClr val="C00000"/>
                </a:solidFill>
                <a:sym typeface="+mn-ea"/>
              </a:rPr>
              <a:t>Resource constrains</a:t>
            </a:r>
            <a:endParaRPr lang="en-US" dirty="0"/>
          </a:p>
        </p:txBody>
      </p:sp>
      <p:pic>
        <p:nvPicPr>
          <p:cNvPr id="5" name="Content Placeholder 4" descr="Screenshot (157)"/>
          <p:cNvPicPr>
            <a:picLocks noGrp="1" noChangeAspect="1"/>
          </p:cNvPicPr>
          <p:nvPr>
            <p:ph idx="1"/>
          </p:nvPr>
        </p:nvPicPr>
        <p:blipFill>
          <a:blip r:embed="rId3"/>
          <a:srcRect l="6472" t="5180" r="15154" b="-4279"/>
          <a:stretch>
            <a:fillRect/>
          </a:stretch>
        </p:blipFill>
        <p:spPr>
          <a:xfrm>
            <a:off x="490855" y="831215"/>
            <a:ext cx="9601200" cy="5947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0" y="219075"/>
            <a:ext cx="5381625" cy="1090930"/>
          </a:xfrm>
        </p:spPr>
        <p:txBody>
          <a:bodyPr/>
          <a:lstStyle/>
          <a:p>
            <a:br>
              <a:rPr lang="en-US" dirty="0">
                <a:solidFill>
                  <a:srgbClr val="C00000"/>
                </a:solidFill>
              </a:rPr>
            </a:br>
            <a:r>
              <a:rPr lang="en-US" dirty="0">
                <a:solidFill>
                  <a:srgbClr val="C00000"/>
                </a:solidFill>
                <a:sym typeface="+mn-ea"/>
              </a:rPr>
              <a:t>Budget Baseline</a:t>
            </a:r>
            <a:br>
              <a:rPr lang="en-US" dirty="0">
                <a:solidFill>
                  <a:srgbClr val="C00000"/>
                </a:solidFill>
              </a:rPr>
            </a:br>
            <a:br>
              <a:rPr lang="en-US" dirty="0"/>
            </a:br>
            <a:br>
              <a:rPr lang="en-US" dirty="0"/>
            </a:br>
            <a:endParaRPr lang="en-US" dirty="0"/>
          </a:p>
        </p:txBody>
      </p:sp>
      <p:pic>
        <p:nvPicPr>
          <p:cNvPr id="4" name="Content Placeholder 3" descr="Screenshot (158)"/>
          <p:cNvPicPr>
            <a:picLocks noGrp="1" noChangeAspect="1"/>
          </p:cNvPicPr>
          <p:nvPr>
            <p:ph idx="1"/>
          </p:nvPr>
        </p:nvPicPr>
        <p:blipFill>
          <a:blip r:embed="rId2"/>
          <a:srcRect l="9875" t="17821" r="10978" b="17692"/>
          <a:stretch>
            <a:fillRect/>
          </a:stretch>
        </p:blipFill>
        <p:spPr>
          <a:xfrm>
            <a:off x="180975" y="996315"/>
            <a:ext cx="10507345" cy="48139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sym typeface="+mn-ea"/>
              </a:rPr>
              <a:t>Budget Baseline</a:t>
            </a:r>
            <a:endParaRPr lang="en-US"/>
          </a:p>
        </p:txBody>
      </p:sp>
      <p:pic>
        <p:nvPicPr>
          <p:cNvPr id="5" name="Content Placeholder 4" descr="Screenshot (159)"/>
          <p:cNvPicPr>
            <a:picLocks noGrp="1" noChangeAspect="1"/>
          </p:cNvPicPr>
          <p:nvPr>
            <p:ph idx="1"/>
          </p:nvPr>
        </p:nvPicPr>
        <p:blipFill>
          <a:blip r:embed="rId2"/>
          <a:srcRect l="12759" t="15897" r="11843" b="9487"/>
          <a:stretch>
            <a:fillRect/>
          </a:stretch>
        </p:blipFill>
        <p:spPr>
          <a:xfrm>
            <a:off x="821055" y="1059180"/>
            <a:ext cx="9499600" cy="52857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675" y="0"/>
            <a:ext cx="4171950" cy="582613"/>
          </a:xfrm>
        </p:spPr>
        <p:txBody>
          <a:bodyPr/>
          <a:lstStyle/>
          <a:p>
            <a:r>
              <a:rPr lang="en-US" dirty="0">
                <a:solidFill>
                  <a:srgbClr val="FF0000"/>
                </a:solidFill>
              </a:rPr>
              <a:t>Risk Management</a:t>
            </a:r>
          </a:p>
        </p:txBody>
      </p:sp>
      <p:sp>
        <p:nvSpPr>
          <p:cNvPr id="3" name="Content Placeholder 2"/>
          <p:cNvSpPr>
            <a:spLocks noGrp="1"/>
          </p:cNvSpPr>
          <p:nvPr>
            <p:ph idx="1"/>
          </p:nvPr>
        </p:nvSpPr>
        <p:spPr>
          <a:xfrm>
            <a:off x="257175" y="952500"/>
            <a:ext cx="10972800" cy="4953000"/>
          </a:xfrm>
        </p:spPr>
        <p:txBody>
          <a:bodyPr>
            <a:noAutofit/>
          </a:bodyPr>
          <a:lstStyle/>
          <a:p>
            <a:r>
              <a:rPr lang="en-US" sz="1400" dirty="0">
                <a:highlight>
                  <a:srgbClr val="FFFF00"/>
                </a:highlight>
              </a:rPr>
              <a:t>What are the risks that can face your project?</a:t>
            </a:r>
          </a:p>
          <a:p>
            <a:r>
              <a:rPr lang="en-US" sz="1400" dirty="0">
                <a:highlight>
                  <a:srgbClr val="FFFF00"/>
                </a:highlight>
              </a:rPr>
              <a:t>How to deal with these risks?</a:t>
            </a:r>
          </a:p>
          <a:p>
            <a:r>
              <a:rPr lang="en-US" sz="1400" dirty="0">
                <a:solidFill>
                  <a:srgbClr val="00B050"/>
                </a:solidFill>
              </a:rPr>
              <a:t>Interruption of the Internet</a:t>
            </a:r>
          </a:p>
          <a:p>
            <a:r>
              <a:rPr lang="en-US" sz="1400" dirty="0"/>
              <a:t>The company’s management is ready in the event of an internet outage, it establishes the company offline and is easily accessible to customers.</a:t>
            </a:r>
          </a:p>
          <a:p>
            <a:r>
              <a:rPr lang="en-US" sz="1400" dirty="0">
                <a:solidFill>
                  <a:srgbClr val="00B050"/>
                </a:solidFill>
              </a:rPr>
              <a:t>Hackers</a:t>
            </a:r>
          </a:p>
          <a:p>
            <a:r>
              <a:rPr lang="en-US" sz="1400" dirty="0"/>
              <a:t>Appointing and employing information security experts in the company to confront hackers.</a:t>
            </a:r>
          </a:p>
          <a:p>
            <a:r>
              <a:rPr lang="en-US" sz="1400" dirty="0">
                <a:solidFill>
                  <a:srgbClr val="00B050"/>
                </a:solidFill>
              </a:rPr>
              <a:t>One of our employee leave the company</a:t>
            </a:r>
          </a:p>
          <a:p>
            <a:r>
              <a:rPr lang="en-US" sz="1400" dirty="0"/>
              <a:t>The company hires more employees than the company needs and another solution As a company, make employees love to work. The company offers more advantages than any competing company.</a:t>
            </a:r>
          </a:p>
          <a:p>
            <a:endParaRPr lang="en-US" sz="1400" dirty="0"/>
          </a:p>
          <a:p>
            <a:r>
              <a:rPr lang="en-US" sz="1400" dirty="0">
                <a:solidFill>
                  <a:srgbClr val="00B050"/>
                </a:solidFill>
              </a:rPr>
              <a:t>Another competitive company make the same technology with better quality than us</a:t>
            </a:r>
          </a:p>
          <a:p>
            <a:r>
              <a:rPr lang="en-US" sz="1400" dirty="0"/>
              <a:t>This is a good thing because this situation will give me a strong incentive to work and learn modern technological skills for me as a company and also for employees because I give them what makes them love their company.</a:t>
            </a:r>
          </a:p>
          <a:p>
            <a:r>
              <a:rPr lang="en-US" sz="1400" dirty="0">
                <a:solidFill>
                  <a:srgbClr val="00B050"/>
                </a:solidFill>
              </a:rPr>
              <a:t>Damage in the receivers</a:t>
            </a:r>
          </a:p>
          <a:p>
            <a:r>
              <a:rPr lang="en-US" sz="1400" dirty="0"/>
              <a:t>Our company is based on providing electronic services, thus increasing the chances of advertisements on the site, and this will increase profits.</a:t>
            </a:r>
          </a:p>
          <a:p>
            <a:r>
              <a:rPr lang="en-US" sz="1400" dirty="0">
                <a:solidFill>
                  <a:srgbClr val="00B050"/>
                </a:solidFill>
              </a:rPr>
              <a:t>Not to satisfy the users of product</a:t>
            </a:r>
          </a:p>
          <a:p>
            <a:r>
              <a:rPr lang="en-US" sz="1400" dirty="0"/>
              <a:t>There is always communication between the company and customers. I collect feedback and try to work on problems that the customer did not like.</a:t>
            </a:r>
          </a:p>
          <a:p>
            <a:endParaRPr lang="en-US" sz="1400" dirty="0"/>
          </a:p>
          <a:p>
            <a:endParaRPr lang="en-US" sz="1400" dirty="0"/>
          </a:p>
          <a:p>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5000"/>
          </a:bodyPr>
          <a:lstStyle/>
          <a:p>
            <a:pPr marL="0" indent="0">
              <a:buNone/>
            </a:pPr>
            <a:r>
              <a:rPr lang="en-US" sz="1400" dirty="0">
                <a:highlight>
                  <a:srgbClr val="FFFF00"/>
                </a:highlight>
                <a:sym typeface="+mn-ea"/>
              </a:rPr>
              <a:t>Demostrate how to montior your project?</a:t>
            </a:r>
            <a:endParaRPr lang="en-US" sz="1400" dirty="0">
              <a:highlight>
                <a:srgbClr val="FFFF00"/>
              </a:highlight>
            </a:endParaRPr>
          </a:p>
          <a:p>
            <a:pPr marL="0" indent="0">
              <a:buNone/>
            </a:pPr>
            <a:endParaRPr lang="en-US" sz="1400" dirty="0">
              <a:highlight>
                <a:srgbClr val="FFFF00"/>
              </a:highlight>
            </a:endParaRPr>
          </a:p>
          <a:p>
            <a:pPr marL="0" indent="0">
              <a:buNone/>
            </a:pPr>
            <a:r>
              <a:rPr lang="en-US" sz="1400" dirty="0">
                <a:solidFill>
                  <a:srgbClr val="00B050"/>
                </a:solidFill>
                <a:sym typeface="+mn-ea"/>
              </a:rPr>
              <a:t>Create a Project Outline</a:t>
            </a:r>
            <a:endParaRPr lang="en-US" sz="1400" dirty="0">
              <a:solidFill>
                <a:srgbClr val="00B050"/>
              </a:solidFill>
            </a:endParaRPr>
          </a:p>
          <a:p>
            <a:pPr marL="0" indent="0">
              <a:buNone/>
            </a:pPr>
            <a:r>
              <a:rPr lang="en-US" sz="1400" dirty="0">
                <a:sym typeface="+mn-ea"/>
              </a:rPr>
              <a:t>Working with team members to create a project outline can be a great way of tracking project progress. Each member of the team can give input for setting up realistic project goals and learn what’s expected of them individually and as part of a group.</a:t>
            </a:r>
            <a:endParaRPr lang="en-US" sz="1400" dirty="0"/>
          </a:p>
          <a:p>
            <a:pPr marL="0" indent="0">
              <a:buNone/>
            </a:pPr>
            <a:r>
              <a:rPr lang="en-US" sz="1400" dirty="0">
                <a:solidFill>
                  <a:srgbClr val="00B050"/>
                </a:solidFill>
                <a:sym typeface="+mn-ea"/>
              </a:rPr>
              <a:t>Establish Goals and Milestones</a:t>
            </a:r>
            <a:endParaRPr lang="en-US" sz="1400" dirty="0">
              <a:solidFill>
                <a:srgbClr val="00B050"/>
              </a:solidFill>
            </a:endParaRPr>
          </a:p>
          <a:p>
            <a:pPr marL="0" indent="0">
              <a:buNone/>
            </a:pPr>
            <a:r>
              <a:rPr lang="en-US" sz="1400" dirty="0">
                <a:sym typeface="+mn-ea"/>
              </a:rPr>
              <a:t>When considering how to track the progress of a project, it’s good to consider a worker’s specific skill set first. Measuring progress can look very different from person to person and project to project. </a:t>
            </a:r>
            <a:endParaRPr lang="en-US" sz="1400" dirty="0"/>
          </a:p>
          <a:p>
            <a:pPr marL="0" indent="0">
              <a:buNone/>
            </a:pPr>
            <a:r>
              <a:rPr lang="en-US" sz="1400" dirty="0">
                <a:solidFill>
                  <a:srgbClr val="00B050"/>
                </a:solidFill>
                <a:sym typeface="+mn-ea"/>
              </a:rPr>
              <a:t>Check in Regularly</a:t>
            </a:r>
            <a:endParaRPr lang="en-US" sz="1400" dirty="0">
              <a:solidFill>
                <a:srgbClr val="00B050"/>
              </a:solidFill>
            </a:endParaRPr>
          </a:p>
          <a:p>
            <a:pPr marL="0" indent="0">
              <a:buNone/>
            </a:pPr>
            <a:r>
              <a:rPr lang="en-US" sz="1400" dirty="0">
                <a:sym typeface="+mn-ea"/>
              </a:rPr>
              <a:t>When considering how to track the progress of a project, never underestimate the importance of checking in.</a:t>
            </a:r>
            <a:endParaRPr lang="en-US" sz="1400" dirty="0"/>
          </a:p>
          <a:p>
            <a:pPr marL="0" indent="0">
              <a:buNone/>
            </a:pPr>
            <a:r>
              <a:rPr lang="en-US" sz="1400" dirty="0">
                <a:solidFill>
                  <a:srgbClr val="00B050"/>
                </a:solidFill>
                <a:sym typeface="+mn-ea"/>
              </a:rPr>
              <a:t>Ask How You Can Help</a:t>
            </a:r>
            <a:endParaRPr lang="en-US" sz="1400" dirty="0">
              <a:solidFill>
                <a:srgbClr val="00B050"/>
              </a:solidFill>
            </a:endParaRPr>
          </a:p>
          <a:p>
            <a:pPr marL="0" indent="0">
              <a:buNone/>
            </a:pPr>
            <a:r>
              <a:rPr lang="en-US" sz="1400" dirty="0">
                <a:sym typeface="+mn-ea"/>
              </a:rPr>
              <a:t>There are many ways a project manager can help workers feel less stressed or overwhelmed by tasks. </a:t>
            </a:r>
            <a:endParaRPr lang="en-US" sz="1400" dirty="0"/>
          </a:p>
          <a:p>
            <a:pPr marL="0" indent="0">
              <a:buNone/>
            </a:pPr>
            <a:r>
              <a:rPr lang="en-US" sz="1400" dirty="0">
                <a:solidFill>
                  <a:srgbClr val="00B050"/>
                </a:solidFill>
                <a:sym typeface="+mn-ea"/>
              </a:rPr>
              <a:t>Establish Clear Deadlines</a:t>
            </a:r>
            <a:endParaRPr lang="en-US" sz="1400" dirty="0">
              <a:solidFill>
                <a:srgbClr val="00B050"/>
              </a:solidFill>
            </a:endParaRPr>
          </a:p>
          <a:p>
            <a:pPr marL="0" indent="0">
              <a:buNone/>
            </a:pPr>
            <a:r>
              <a:rPr lang="en-US" sz="1400" dirty="0">
                <a:sym typeface="+mn-ea"/>
              </a:rPr>
              <a:t>Keeping the end goal in sight is always helpful for measuring progress. Being clear about deadlines can help workers stay on track and complete tasks without getting overly stressed or overwhelmed. </a:t>
            </a:r>
            <a:endParaRPr lang="en-US" sz="1400" dirty="0"/>
          </a:p>
          <a:p>
            <a:pPr marL="0" indent="0">
              <a:buNone/>
            </a:pPr>
            <a:endParaRPr lang="en-US" sz="1400" dirty="0"/>
          </a:p>
          <a:p>
            <a:pPr marL="0" indent="0">
              <a:buNone/>
            </a:pPr>
            <a:endParaRPr lang="en-US" sz="1400" u="sng" dirty="0">
              <a:solidFill>
                <a:srgbClr val="0070C0"/>
              </a:solidFill>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7500"/>
          </a:bodyPr>
          <a:lstStyle/>
          <a:p>
            <a:pPr marL="0" indent="0" algn="l">
              <a:buNone/>
            </a:pPr>
            <a:r>
              <a:rPr lang="en-US" sz="1600" dirty="0">
                <a:solidFill>
                  <a:srgbClr val="00B050"/>
                </a:solidFill>
                <a:effectLst/>
                <a:latin typeface="Times New Roman" panose="02020603050405020304" pitchFamily="18" charset="0"/>
                <a:ea typeface="Arial Unicode MS"/>
                <a:sym typeface="+mn-ea"/>
              </a:rPr>
              <a:t>Key deliverables</a:t>
            </a:r>
            <a:endParaRPr lang="en-US" sz="1600" dirty="0">
              <a:solidFill>
                <a:srgbClr val="00B050"/>
              </a:solidFill>
              <a:effectLst/>
              <a:latin typeface="Times New Roman" panose="02020603050405020304" pitchFamily="18" charset="0"/>
              <a:ea typeface="Arial Unicode MS"/>
            </a:endParaRPr>
          </a:p>
          <a:p>
            <a:pPr marL="0" indent="0" algn="l">
              <a:buNone/>
            </a:pPr>
            <a:r>
              <a:rPr lang="en-US" sz="1600" dirty="0">
                <a:effectLst/>
                <a:latin typeface="Times New Roman" panose="02020603050405020304" pitchFamily="18" charset="0"/>
                <a:ea typeface="Arial Unicode MS"/>
                <a:sym typeface="+mn-ea"/>
              </a:rPr>
              <a:t>The salary of products that will work on</a:t>
            </a:r>
            <a:endParaRPr lang="en-US" sz="1600" dirty="0">
              <a:effectLst/>
              <a:latin typeface="Times New Roman" panose="02020603050405020304" pitchFamily="18" charset="0"/>
              <a:ea typeface="Arial Unicode MS"/>
            </a:endParaRPr>
          </a:p>
          <a:p>
            <a:pPr marL="0" indent="0" algn="l">
              <a:buNone/>
            </a:pPr>
            <a:r>
              <a:rPr lang="en-US" sz="1600" dirty="0">
                <a:effectLst/>
                <a:latin typeface="Times New Roman" panose="02020603050405020304" pitchFamily="18" charset="0"/>
                <a:ea typeface="Arial Unicode MS"/>
                <a:sym typeface="+mn-ea"/>
              </a:rPr>
              <a:t>windows ( desktop application)</a:t>
            </a:r>
            <a:endParaRPr lang="en-US" sz="1600" dirty="0">
              <a:effectLst/>
              <a:latin typeface="Times New Roman" panose="02020603050405020304" pitchFamily="18" charset="0"/>
              <a:ea typeface="Arial Unicode MS"/>
            </a:endParaRPr>
          </a:p>
          <a:p>
            <a:pPr marL="0" indent="0" algn="l">
              <a:buNone/>
            </a:pPr>
            <a:r>
              <a:rPr lang="en-US" sz="1600" dirty="0">
                <a:effectLst/>
                <a:latin typeface="Times New Roman" panose="02020603050405020304" pitchFamily="18" charset="0"/>
                <a:ea typeface="Arial Unicode MS"/>
                <a:sym typeface="+mn-ea"/>
              </a:rPr>
              <a:t>Mobile application for android and IOS</a:t>
            </a:r>
            <a:endParaRPr lang="en-US" sz="1600" dirty="0">
              <a:effectLst/>
              <a:latin typeface="Times New Roman" panose="02020603050405020304" pitchFamily="18" charset="0"/>
              <a:ea typeface="Arial Unicode MS"/>
            </a:endParaRPr>
          </a:p>
          <a:p>
            <a:pPr marL="0" indent="0" algn="l">
              <a:buNone/>
            </a:pPr>
            <a:r>
              <a:rPr lang="en-US" sz="1600" dirty="0">
                <a:effectLst/>
                <a:latin typeface="Times New Roman" panose="02020603050405020304" pitchFamily="18" charset="0"/>
                <a:ea typeface="Arial Unicode MS"/>
                <a:sym typeface="+mn-ea"/>
              </a:rPr>
              <a:t>Web page</a:t>
            </a:r>
            <a:endParaRPr lang="en-US" sz="1600" dirty="0">
              <a:effectLst/>
              <a:latin typeface="Times New Roman" panose="02020603050405020304" pitchFamily="18" charset="0"/>
              <a:ea typeface="Arial Unicode MS"/>
            </a:endParaRPr>
          </a:p>
          <a:p>
            <a:pPr marL="0" indent="0" algn="l">
              <a:buNone/>
            </a:pPr>
            <a:r>
              <a:rPr lang="en-US" sz="1600" dirty="0">
                <a:solidFill>
                  <a:srgbClr val="00B050"/>
                </a:solidFill>
                <a:effectLst/>
                <a:latin typeface="Times New Roman" panose="02020603050405020304" pitchFamily="18" charset="0"/>
                <a:ea typeface="Arial Unicode MS"/>
                <a:sym typeface="+mn-ea"/>
              </a:rPr>
              <a:t>Project milestones</a:t>
            </a:r>
            <a:endParaRPr lang="en-US" sz="1600" dirty="0">
              <a:solidFill>
                <a:srgbClr val="00B050"/>
              </a:solidFill>
              <a:effectLst/>
              <a:latin typeface="Times New Roman" panose="02020603050405020304" pitchFamily="18" charset="0"/>
              <a:ea typeface="Arial Unicode MS"/>
            </a:endParaRPr>
          </a:p>
          <a:p>
            <a:pPr marL="0" indent="0" algn="l">
              <a:buNone/>
            </a:pPr>
            <a:r>
              <a:rPr lang="en-US" sz="1600" dirty="0">
                <a:solidFill>
                  <a:srgbClr val="00B050"/>
                </a:solidFill>
                <a:effectLst/>
                <a:latin typeface="Times New Roman" panose="02020603050405020304" pitchFamily="18" charset="0"/>
                <a:ea typeface="Arial Unicode MS"/>
                <a:sym typeface="+mn-ea"/>
              </a:rPr>
              <a:t>Dates of meetings</a:t>
            </a:r>
            <a:r>
              <a:rPr lang="en-US" sz="1600" dirty="0">
                <a:effectLst/>
                <a:latin typeface="Times New Roman" panose="02020603050405020304" pitchFamily="18" charset="0"/>
                <a:ea typeface="Arial Unicode MS"/>
                <a:sym typeface="+mn-ea"/>
              </a:rPr>
              <a:t>: There will be 6 meetings every Sunday of the week.</a:t>
            </a:r>
            <a:endParaRPr lang="en-US" sz="1600" dirty="0">
              <a:effectLst/>
              <a:latin typeface="Times New Roman" panose="02020603050405020304" pitchFamily="18" charset="0"/>
              <a:ea typeface="Arial Unicode MS"/>
            </a:endParaRPr>
          </a:p>
          <a:p>
            <a:pPr marL="0" indent="0" algn="l">
              <a:buNone/>
            </a:pPr>
            <a:r>
              <a:rPr lang="en-US" sz="1600" dirty="0">
                <a:solidFill>
                  <a:srgbClr val="00B050"/>
                </a:solidFill>
                <a:effectLst/>
                <a:latin typeface="Times New Roman" panose="02020603050405020304" pitchFamily="18" charset="0"/>
                <a:ea typeface="Arial Unicode MS"/>
                <a:sym typeface="+mn-ea"/>
              </a:rPr>
              <a:t>Requirements review </a:t>
            </a:r>
            <a:r>
              <a:rPr lang="en-US" sz="1600" dirty="0">
                <a:effectLst/>
                <a:latin typeface="Times New Roman" panose="02020603050405020304" pitchFamily="18" charset="0"/>
                <a:ea typeface="Arial Unicode MS"/>
                <a:sym typeface="+mn-ea"/>
              </a:rPr>
              <a:t>: Requirements specifications are complete, correct, approved and suitable. By 30/10/2021.</a:t>
            </a:r>
            <a:endParaRPr lang="en-US" sz="1600" dirty="0">
              <a:effectLst/>
              <a:latin typeface="Times New Roman" panose="02020603050405020304" pitchFamily="18" charset="0"/>
              <a:ea typeface="Arial Unicode MS"/>
            </a:endParaRPr>
          </a:p>
          <a:p>
            <a:pPr marL="0" indent="0" algn="l">
              <a:buNone/>
            </a:pPr>
            <a:r>
              <a:rPr lang="en-US" sz="1600" dirty="0">
                <a:effectLst/>
                <a:latin typeface="Times New Roman" panose="02020603050405020304" pitchFamily="18" charset="0"/>
                <a:ea typeface="Arial Unicode MS"/>
                <a:sym typeface="+mn-ea"/>
              </a:rPr>
              <a:t>Project cost 250 </a:t>
            </a:r>
            <a:r>
              <a:rPr lang="en-US" sz="1600" dirty="0" err="1">
                <a:effectLst/>
                <a:latin typeface="Times New Roman" panose="02020603050405020304" pitchFamily="18" charset="0"/>
                <a:ea typeface="Arial Unicode MS"/>
                <a:sym typeface="+mn-ea"/>
              </a:rPr>
              <a:t>thousands’s</a:t>
            </a:r>
            <a:r>
              <a:rPr lang="en-US" sz="1600" dirty="0">
                <a:effectLst/>
                <a:latin typeface="Times New Roman" panose="02020603050405020304" pitchFamily="18" charset="0"/>
                <a:ea typeface="Arial Unicode MS"/>
                <a:sym typeface="+mn-ea"/>
              </a:rPr>
              <a:t> </a:t>
            </a:r>
            <a:r>
              <a:rPr lang="en-US" sz="1600" dirty="0" err="1">
                <a:effectLst/>
                <a:latin typeface="Times New Roman" panose="02020603050405020304" pitchFamily="18" charset="0"/>
                <a:ea typeface="Arial Unicode MS"/>
                <a:sym typeface="+mn-ea"/>
              </a:rPr>
              <a:t>egyption</a:t>
            </a:r>
            <a:r>
              <a:rPr lang="en-US" sz="1600" dirty="0">
                <a:effectLst/>
                <a:latin typeface="Times New Roman" panose="02020603050405020304" pitchFamily="18" charset="0"/>
                <a:ea typeface="Arial Unicode MS"/>
                <a:sym typeface="+mn-ea"/>
              </a:rPr>
              <a:t> pound per month.</a:t>
            </a:r>
            <a:endParaRPr lang="en-US" sz="1600" dirty="0">
              <a:effectLst/>
              <a:latin typeface="Times New Roman" panose="02020603050405020304" pitchFamily="18" charset="0"/>
              <a:ea typeface="Arial Unicode MS"/>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0000" lnSpcReduction="10000"/>
          </a:bodyPr>
          <a:lstStyle/>
          <a:p>
            <a:pPr marL="0" indent="0" algn="l">
              <a:buNone/>
            </a:pPr>
            <a:r>
              <a:rPr lang="en-US" dirty="0">
                <a:solidFill>
                  <a:srgbClr val="00B050"/>
                </a:solidFill>
                <a:effectLst/>
                <a:latin typeface="Times New Roman" panose="02020603050405020304" pitchFamily="18" charset="0"/>
                <a:ea typeface="Arial Unicode MS"/>
                <a:sym typeface="+mn-ea"/>
              </a:rPr>
              <a:t>project resources</a:t>
            </a:r>
            <a:endParaRPr lang="en-US" dirty="0">
              <a:solidFill>
                <a:srgbClr val="00B050"/>
              </a:solidFill>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1-mycrosoft company</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Markets and shop owners for commercial and malls-2</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We can use electronic store owners and market managers-3</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4-We can find out the origin of prices and prices of laptops and computers from the same factories</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-5-High prices can be eliminated by building and building state-owned shops under the supervision of the government</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6-By building government markets, we can learn about new prices that are not manipulated by traders</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-We can also monitor foreign markets by appointing government employees7</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8-We can create a website where the consumer can identify all versions of all companies producing electronic devices and also know their original prices</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9-We can also, through the website, educate the consumer with all the necessary information that he must know to purchase any electronic device</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-10-You must provide the customer with all the information about the electronic device that he wants to buy, and he must know what the device is and what its capabilities are,</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as well as the hardware and what are the capabilities of the hardware that he will buy.</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11-We can get some information by using some famous sites such as Amazon and Souq.</a:t>
            </a:r>
            <a:endParaRPr lang="en-US" dirty="0">
              <a:effectLst/>
              <a:latin typeface="Times New Roman" panose="02020603050405020304" pitchFamily="18" charset="0"/>
              <a:ea typeface="Arial Unicode MS"/>
            </a:endParaRPr>
          </a:p>
          <a:p>
            <a:pPr marL="0" indent="0" algn="l">
              <a:buNone/>
            </a:pPr>
            <a:endParaRPr lang="en-US" dirty="0">
              <a:effectLst/>
              <a:latin typeface="Times New Roman" panose="02020603050405020304" pitchFamily="18" charset="0"/>
              <a:ea typeface="Arial Unicode MS"/>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7500" lnSpcReduction="20000"/>
          </a:bodyPr>
          <a:lstStyle/>
          <a:p>
            <a:pPr marL="0" indent="0" algn="l">
              <a:buNone/>
            </a:pPr>
            <a:r>
              <a:rPr lang="en-US" dirty="0">
                <a:solidFill>
                  <a:srgbClr val="00B050"/>
                </a:solidFill>
                <a:effectLst/>
                <a:latin typeface="Times New Roman" panose="02020603050405020304" pitchFamily="18" charset="0"/>
                <a:ea typeface="Arial Unicode MS"/>
                <a:sym typeface="+mn-ea"/>
              </a:rPr>
              <a:t>budget</a:t>
            </a:r>
            <a:endParaRPr lang="en-US" dirty="0">
              <a:solidFill>
                <a:srgbClr val="00B050"/>
              </a:solidFill>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1-We need five employees with a monthly salary of 3000 in each market to market products and educate the consumer and provide him with more information about electronic devices in order to avoid the bad of electronic devices</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2-Every day we need a car to move between the markets at a cost of 300 pounds per day if it costs 9000 pounds per </a:t>
            </a:r>
            <a:r>
              <a:rPr lang="en-US" dirty="0" err="1">
                <a:effectLst/>
                <a:latin typeface="Times New Roman" panose="02020603050405020304" pitchFamily="18" charset="0"/>
                <a:ea typeface="Arial Unicode MS"/>
                <a:sym typeface="+mn-ea"/>
              </a:rPr>
              <a:t>mounth</a:t>
            </a:r>
            <a:r>
              <a:rPr lang="en-US" dirty="0">
                <a:effectLst/>
                <a:latin typeface="Times New Roman" panose="02020603050405020304" pitchFamily="18" charset="0"/>
                <a:ea typeface="Arial Unicode MS"/>
                <a:sym typeface="+mn-ea"/>
              </a:rPr>
              <a:t>.</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3-We need a display screen to display prices at a cost of 10000 pounds</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-4-We need to rent stores to display our products at a monthly cost of 5000 pounds per store. We want 5 stores in at least five different governorates to expand the scope of awareness and trade.</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5-We need a contract with a shipping company and move the devices between all the stores in the different governorates, at a cost of 2500 pounds per month.</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6-the total cost of the project is 15,000 pounds for employees, 10,000 pounds for display screens, 9000 pounds for surveillance cars, shop rents, and 2,500 pounds for the shipping company, bringing the total monthly cost to250 </a:t>
            </a:r>
            <a:r>
              <a:rPr lang="en-US" dirty="0" err="1">
                <a:effectLst/>
                <a:latin typeface="Times New Roman" panose="02020603050405020304" pitchFamily="18" charset="0"/>
                <a:ea typeface="Arial Unicode MS"/>
                <a:sym typeface="+mn-ea"/>
              </a:rPr>
              <a:t>thousands’s</a:t>
            </a:r>
            <a:r>
              <a:rPr lang="en-US" dirty="0">
                <a:effectLst/>
                <a:latin typeface="Times New Roman" panose="02020603050405020304" pitchFamily="18" charset="0"/>
                <a:ea typeface="Arial Unicode MS"/>
                <a:sym typeface="+mn-ea"/>
              </a:rPr>
              <a:t> </a:t>
            </a:r>
            <a:r>
              <a:rPr lang="en-US" dirty="0" err="1">
                <a:effectLst/>
                <a:latin typeface="Times New Roman" panose="02020603050405020304" pitchFamily="18" charset="0"/>
                <a:ea typeface="Arial Unicode MS"/>
                <a:sym typeface="+mn-ea"/>
              </a:rPr>
              <a:t>egyption</a:t>
            </a:r>
            <a:r>
              <a:rPr lang="en-US" dirty="0">
                <a:effectLst/>
                <a:latin typeface="Times New Roman" panose="02020603050405020304" pitchFamily="18" charset="0"/>
                <a:ea typeface="Arial Unicode MS"/>
                <a:sym typeface="+mn-ea"/>
              </a:rPr>
              <a:t> pounds..</a:t>
            </a:r>
            <a:endParaRPr lang="en-US" dirty="0">
              <a:effectLst/>
              <a:latin typeface="Times New Roman" panose="02020603050405020304" pitchFamily="18" charset="0"/>
              <a:ea typeface="Arial Unicode MS"/>
            </a:endParaRPr>
          </a:p>
          <a:p>
            <a:pPr marL="0" indent="0" algn="l">
              <a:buNone/>
            </a:pPr>
            <a:r>
              <a:rPr lang="en-US" dirty="0">
                <a:solidFill>
                  <a:srgbClr val="00B050"/>
                </a:solidFill>
                <a:effectLst/>
                <a:latin typeface="Times New Roman" panose="02020603050405020304" pitchFamily="18" charset="0"/>
                <a:ea typeface="Arial Unicode MS"/>
                <a:sym typeface="+mn-ea"/>
              </a:rPr>
              <a:t>constraints</a:t>
            </a:r>
            <a:endParaRPr lang="en-US" dirty="0">
              <a:solidFill>
                <a:srgbClr val="00B050"/>
              </a:solidFill>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If a buyer has an account, then he needs to type </a:t>
            </a:r>
            <a:r>
              <a:rPr lang="en-US" dirty="0" err="1">
                <a:effectLst/>
                <a:latin typeface="Times New Roman" panose="02020603050405020304" pitchFamily="18" charset="0"/>
                <a:ea typeface="Arial Unicode MS"/>
                <a:sym typeface="+mn-ea"/>
              </a:rPr>
              <a:t>inthe</a:t>
            </a:r>
            <a:r>
              <a:rPr lang="en-US" dirty="0">
                <a:effectLst/>
                <a:latin typeface="Times New Roman" panose="02020603050405020304" pitchFamily="18" charset="0"/>
                <a:ea typeface="Arial Unicode MS"/>
                <a:sym typeface="+mn-ea"/>
              </a:rPr>
              <a:t> username .and password</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.Buyer needs to sign in</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.Buyer selects quantitative page</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.Buyer selects products</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.Buyer selects features or aspects with preferences</a:t>
            </a:r>
            <a:endParaRPr lang="en-US" dirty="0">
              <a:effectLst/>
              <a:latin typeface="Times New Roman" panose="02020603050405020304" pitchFamily="18" charset="0"/>
              <a:ea typeface="Arial Unicode MS"/>
            </a:endParaRPr>
          </a:p>
          <a:p>
            <a:pPr marL="0" indent="0" algn="l">
              <a:buNone/>
            </a:pPr>
            <a:r>
              <a:rPr lang="en-US" dirty="0">
                <a:effectLst/>
                <a:latin typeface="Times New Roman" panose="02020603050405020304" pitchFamily="18" charset="0"/>
                <a:ea typeface="Arial Unicode MS"/>
                <a:sym typeface="+mn-ea"/>
              </a:rPr>
              <a:t>Buyer enters a budget or price</a:t>
            </a:r>
            <a:endParaRPr lang="en-US" dirty="0">
              <a:effectLst/>
              <a:latin typeface="Times New Roman" panose="02020603050405020304" pitchFamily="18" charset="0"/>
              <a:ea typeface="Arial Unicode MS"/>
            </a:endParaRPr>
          </a:p>
          <a:p>
            <a:pPr marL="0" indent="0" algn="l">
              <a:buNone/>
            </a:pPr>
            <a:endParaRPr lang="en-US" dirty="0">
              <a:effectLst/>
              <a:latin typeface="Times New Roman" panose="02020603050405020304" pitchFamily="18" charset="0"/>
              <a:ea typeface="Arial Unicode MS"/>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10210" y="1076960"/>
            <a:ext cx="10905490" cy="4704080"/>
          </a:xfrm>
        </p:spPr>
        <p:txBody>
          <a:bodyPr>
            <a:normAutofit fontScale="32500" lnSpcReduction="20000"/>
          </a:bodyPr>
          <a:lstStyle/>
          <a:p>
            <a:pPr marL="0" indent="0" algn="l">
              <a:buNone/>
            </a:pPr>
            <a:r>
              <a:rPr lang="en-US" sz="4800" dirty="0">
                <a:solidFill>
                  <a:srgbClr val="00B050"/>
                </a:solidFill>
                <a:effectLst/>
                <a:latin typeface="Times New Roman" panose="02020603050405020304" pitchFamily="18" charset="0"/>
                <a:ea typeface="Arial Unicode MS"/>
                <a:sym typeface="+mn-ea"/>
              </a:rPr>
              <a:t>Assumptions</a:t>
            </a:r>
            <a:endParaRPr lang="en-US" sz="4800" dirty="0">
              <a:solidFill>
                <a:srgbClr val="00B050"/>
              </a:solidFill>
              <a:effectLst/>
              <a:latin typeface="Times New Roman" panose="02020603050405020304" pitchFamily="18" charset="0"/>
              <a:ea typeface="Arial Unicode MS"/>
            </a:endParaRPr>
          </a:p>
          <a:p>
            <a:pPr marL="0" indent="0" algn="l">
              <a:buNone/>
            </a:pP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Resources – people, materials, or facilities needed to complete the project</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Delivery – what’s intended to be delivered.</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Budget – estimated cost of the project</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Finances – funding to complete the project</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Scope – the scope of the what’s to be delivered</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Schedule: tasks, durations, and dependencies needed to complete the project</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Methodology – the approach you’ll take to completing the project.</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Technology – this could cover software development, platforms, environments, and infrastructure</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Architecture and design – architecture and design approach your team will use.</a:t>
            </a:r>
            <a:endParaRPr lang="en-US" sz="4800" dirty="0">
              <a:effectLst/>
              <a:latin typeface="Times New Roman" panose="02020603050405020304" pitchFamily="18" charset="0"/>
              <a:ea typeface="Arial Unicode MS"/>
            </a:endParaRPr>
          </a:p>
          <a:p>
            <a:pPr marL="0" indent="0" algn="l">
              <a:buNone/>
            </a:pPr>
            <a:r>
              <a:rPr lang="en-US" sz="4800" dirty="0">
                <a:solidFill>
                  <a:srgbClr val="00B050"/>
                </a:solidFill>
                <a:effectLst/>
                <a:latin typeface="Times New Roman" panose="02020603050405020304" pitchFamily="18" charset="0"/>
                <a:ea typeface="Arial Unicode MS"/>
                <a:sym typeface="+mn-ea"/>
              </a:rPr>
              <a:t>High level risks</a:t>
            </a:r>
            <a:endParaRPr lang="en-US" sz="4800" dirty="0">
              <a:solidFill>
                <a:srgbClr val="00B050"/>
              </a:solidFill>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A failure of one of the </a:t>
            </a:r>
            <a:r>
              <a:rPr lang="en-US" sz="4800" dirty="0" err="1">
                <a:effectLst/>
                <a:latin typeface="Times New Roman" panose="02020603050405020304" pitchFamily="18" charset="0"/>
                <a:ea typeface="Arial Unicode MS"/>
                <a:sym typeface="+mn-ea"/>
              </a:rPr>
              <a:t>systems,which</a:t>
            </a:r>
            <a:r>
              <a:rPr lang="en-US" sz="4800" dirty="0">
                <a:effectLst/>
                <a:latin typeface="Times New Roman" panose="02020603050405020304" pitchFamily="18" charset="0"/>
                <a:ea typeface="Arial Unicode MS"/>
                <a:sym typeface="+mn-ea"/>
              </a:rPr>
              <a:t> leads to an </a:t>
            </a:r>
            <a:r>
              <a:rPr lang="en-US" sz="4800" dirty="0" err="1">
                <a:effectLst/>
                <a:latin typeface="Times New Roman" panose="02020603050405020304" pitchFamily="18" charset="0"/>
                <a:ea typeface="Arial Unicode MS"/>
                <a:sym typeface="+mn-ea"/>
              </a:rPr>
              <a:t>ambalance</a:t>
            </a:r>
            <a:r>
              <a:rPr lang="en-US" sz="4800" dirty="0">
                <a:effectLst/>
                <a:latin typeface="Times New Roman" panose="02020603050405020304" pitchFamily="18" charset="0"/>
                <a:ea typeface="Arial Unicode MS"/>
                <a:sym typeface="+mn-ea"/>
              </a:rPr>
              <a:t> </a:t>
            </a:r>
            <a:r>
              <a:rPr lang="en-US" sz="4800" dirty="0" err="1">
                <a:effectLst/>
                <a:latin typeface="Times New Roman" panose="02020603050405020304" pitchFamily="18" charset="0"/>
                <a:ea typeface="Arial Unicode MS"/>
                <a:sym typeface="+mn-ea"/>
              </a:rPr>
              <a:t>inthe</a:t>
            </a:r>
            <a:r>
              <a:rPr lang="en-US" sz="4800" dirty="0">
                <a:effectLst/>
                <a:latin typeface="Times New Roman" panose="02020603050405020304" pitchFamily="18" charset="0"/>
                <a:ea typeface="Arial Unicode MS"/>
                <a:sym typeface="+mn-ea"/>
              </a:rPr>
              <a:t> prices of products.</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The cost of the program is more than the specified cost.</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Lack of required efficiency from one of the team or the program.</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Not satisfying the user enough.</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Using the requirements incorrectly leads to wrong results.</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Not </a:t>
            </a:r>
            <a:r>
              <a:rPr lang="en-US" sz="4800" dirty="0" err="1">
                <a:effectLst/>
                <a:latin typeface="Times New Roman" panose="02020603050405020304" pitchFamily="18" charset="0"/>
                <a:ea typeface="Arial Unicode MS"/>
                <a:sym typeface="+mn-ea"/>
              </a:rPr>
              <a:t>excuting</a:t>
            </a:r>
            <a:r>
              <a:rPr lang="en-US" sz="4800" dirty="0">
                <a:effectLst/>
                <a:latin typeface="Times New Roman" panose="02020603050405020304" pitchFamily="18" charset="0"/>
                <a:ea typeface="Arial Unicode MS"/>
                <a:sym typeface="+mn-ea"/>
              </a:rPr>
              <a:t> the program on time.</a:t>
            </a:r>
            <a:endParaRPr lang="en-US" sz="4800" dirty="0">
              <a:effectLst/>
              <a:latin typeface="Times New Roman" panose="02020603050405020304" pitchFamily="18" charset="0"/>
              <a:ea typeface="Arial Unicode MS"/>
            </a:endParaRPr>
          </a:p>
          <a:p>
            <a:pPr marL="0" indent="0" algn="l">
              <a:buNone/>
            </a:pPr>
            <a:r>
              <a:rPr lang="en-US" sz="4800" dirty="0">
                <a:effectLst/>
                <a:latin typeface="Times New Roman" panose="02020603050405020304" pitchFamily="18" charset="0"/>
                <a:ea typeface="Arial Unicode MS"/>
                <a:sym typeface="+mn-ea"/>
              </a:rPr>
              <a:t>There are wrongs in the prices of the products</a:t>
            </a:r>
            <a:r>
              <a:rPr lang="en-US" dirty="0">
                <a:effectLst/>
                <a:latin typeface="Times New Roman" panose="02020603050405020304" pitchFamily="18" charset="0"/>
                <a:ea typeface="Arial Unicode MS"/>
                <a:sym typeface="+mn-ea"/>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effectLst/>
                <a:latin typeface="Verdana" panose="020B0604030504040204" pitchFamily="34" charset="0"/>
                <a:ea typeface="Verdana" panose="020B0604030504040204" pitchFamily="34" charset="0"/>
                <a:sym typeface="+mn-ea"/>
              </a:rPr>
              <a:t>Project scope</a:t>
            </a:r>
            <a:br>
              <a:rPr lang="en-US" dirty="0">
                <a:solidFill>
                  <a:srgbClr val="FF0000"/>
                </a:solidFill>
                <a:effectLst/>
                <a:latin typeface="Verdana" panose="020B0604030504040204" pitchFamily="34" charset="0"/>
                <a:ea typeface="Verdana" panose="020B0604030504040204" pitchFamily="34" charset="0"/>
              </a:rPr>
            </a:br>
            <a:endParaRPr lang="en-US" dirty="0"/>
          </a:p>
        </p:txBody>
      </p:sp>
      <p:sp>
        <p:nvSpPr>
          <p:cNvPr id="3" name="Content Placeholder 2"/>
          <p:cNvSpPr>
            <a:spLocks noGrp="1"/>
          </p:cNvSpPr>
          <p:nvPr>
            <p:ph idx="1"/>
          </p:nvPr>
        </p:nvSpPr>
        <p:spPr>
          <a:xfrm>
            <a:off x="76200" y="1049338"/>
            <a:ext cx="10515600" cy="4351338"/>
          </a:xfrm>
        </p:spPr>
        <p:txBody>
          <a:bodyPr>
            <a:normAutofit fontScale="52500" lnSpcReduction="20000"/>
          </a:bodyPr>
          <a:lstStyle/>
          <a:p>
            <a:pPr marL="0" indent="0">
              <a:buNone/>
            </a:pPr>
            <a:endParaRPr lang="en-US" sz="1800" dirty="0">
              <a:solidFill>
                <a:schemeClr val="accent5"/>
              </a:solidFill>
              <a:effectLst/>
              <a:latin typeface="Verdana" panose="020B0604030504040204" pitchFamily="34" charset="0"/>
              <a:ea typeface="Verdana" panose="020B0604030504040204" pitchFamily="34" charset="0"/>
            </a:endParaRPr>
          </a:p>
          <a:p>
            <a:pPr marL="0" indent="0">
              <a:buNone/>
            </a:pPr>
            <a:r>
              <a:rPr lang="en-US" sz="2700" dirty="0">
                <a:solidFill>
                  <a:srgbClr val="00B050"/>
                </a:solidFill>
                <a:effectLst/>
                <a:latin typeface="Verdana" panose="020B0604030504040204" pitchFamily="34" charset="0"/>
                <a:ea typeface="Verdana" panose="020B0604030504040204" pitchFamily="34" charset="0"/>
              </a:rPr>
              <a:t>Product Scope Description:</a:t>
            </a:r>
          </a:p>
          <a:p>
            <a:pPr marL="0" indent="0">
              <a:buNone/>
            </a:pPr>
            <a:r>
              <a:rPr lang="en-US" sz="2700" dirty="0">
                <a:effectLst/>
                <a:latin typeface="Verdana" panose="020B0604030504040204" pitchFamily="34" charset="0"/>
                <a:ea typeface="Verdana" panose="020B0604030504040204" pitchFamily="34" charset="0"/>
              </a:rPr>
              <a:t>1-it is an application you use to know     laptop price.   </a:t>
            </a:r>
          </a:p>
          <a:p>
            <a:pPr marL="0" indent="0">
              <a:buNone/>
            </a:pPr>
            <a:r>
              <a:rPr lang="en-US" sz="2700" dirty="0">
                <a:effectLst/>
                <a:latin typeface="Verdana" panose="020B0604030504040204" pitchFamily="34" charset="0"/>
                <a:ea typeface="Verdana" panose="020B0604030504040204" pitchFamily="34" charset="0"/>
              </a:rPr>
              <a:t>2-it is an application you use to know  Best place to sell computer. </a:t>
            </a:r>
          </a:p>
          <a:p>
            <a:pPr marL="0" indent="0">
              <a:buNone/>
            </a:pPr>
            <a:r>
              <a:rPr lang="en-US" sz="2700" dirty="0">
                <a:effectLst/>
                <a:latin typeface="Verdana" panose="020B0604030504040204" pitchFamily="34" charset="0"/>
                <a:ea typeface="Verdana" panose="020B0604030504040204" pitchFamily="34" charset="0"/>
              </a:rPr>
              <a:t>3-If you are confused in choosing your device, we will recommend the best devices at the best prices.</a:t>
            </a:r>
          </a:p>
          <a:p>
            <a:pPr marL="0" indent="0">
              <a:buNone/>
            </a:pPr>
            <a:r>
              <a:rPr lang="en-US" sz="2700" dirty="0">
                <a:effectLst/>
                <a:latin typeface="Verdana" panose="020B0604030504040204" pitchFamily="34" charset="0"/>
                <a:ea typeface="Verdana" panose="020B0604030504040204" pitchFamily="34" charset="0"/>
              </a:rPr>
              <a:t>4-You will be the first to know, the application will inform you of the latest offers and discounts.</a:t>
            </a:r>
          </a:p>
          <a:p>
            <a:pPr marL="0" indent="0">
              <a:buNone/>
            </a:pPr>
            <a:r>
              <a:rPr lang="en-US" sz="2700" dirty="0">
                <a:solidFill>
                  <a:srgbClr val="00B050"/>
                </a:solidFill>
                <a:effectLst/>
                <a:latin typeface="Verdana" panose="020B0604030504040204" pitchFamily="34" charset="0"/>
                <a:ea typeface="Verdana" panose="020B0604030504040204" pitchFamily="34" charset="0"/>
              </a:rPr>
              <a:t>Project acceptance criteries:</a:t>
            </a:r>
          </a:p>
          <a:p>
            <a:pPr marL="0" indent="0">
              <a:buNone/>
            </a:pPr>
            <a:r>
              <a:rPr lang="en-US" sz="2700" dirty="0">
                <a:effectLst/>
                <a:latin typeface="Verdana" panose="020B0604030504040204" pitchFamily="34" charset="0"/>
                <a:ea typeface="Verdana" panose="020B0604030504040204" pitchFamily="34" charset="0"/>
              </a:rPr>
              <a:t>The laptop  can be used significantly in many fields for example:</a:t>
            </a:r>
          </a:p>
          <a:p>
            <a:pPr marL="0" indent="0">
              <a:buNone/>
            </a:pPr>
            <a:r>
              <a:rPr lang="en-US" sz="2700" dirty="0">
                <a:effectLst/>
                <a:latin typeface="Verdana" panose="020B0604030504040204" pitchFamily="34" charset="0"/>
                <a:ea typeface="Verdana" panose="020B0604030504040204" pitchFamily="34" charset="0"/>
              </a:rPr>
              <a:t>1-Digital issues solutions</a:t>
            </a:r>
          </a:p>
          <a:p>
            <a:pPr marL="0" indent="0">
              <a:buNone/>
            </a:pPr>
            <a:r>
              <a:rPr lang="en-US" sz="2700" dirty="0">
                <a:effectLst/>
                <a:latin typeface="Verdana" panose="020B0604030504040204" pitchFamily="34" charset="0"/>
                <a:ea typeface="Verdana" panose="020B0604030504040204" pitchFamily="34" charset="0"/>
              </a:rPr>
              <a:t>2-Storage and decline information</a:t>
            </a:r>
          </a:p>
          <a:p>
            <a:pPr marL="0" indent="0">
              <a:buNone/>
            </a:pPr>
            <a:r>
              <a:rPr lang="en-US" sz="2700" dirty="0">
                <a:effectLst/>
                <a:latin typeface="Verdana" panose="020B0604030504040204" pitchFamily="34" charset="0"/>
                <a:ea typeface="Verdana" panose="020B0604030504040204" pitchFamily="34" charset="0"/>
              </a:rPr>
              <a:t>3-Control for equipment</a:t>
            </a:r>
          </a:p>
          <a:p>
            <a:pPr marL="0" indent="0">
              <a:buNone/>
            </a:pPr>
            <a:r>
              <a:rPr lang="en-US" sz="2700" dirty="0">
                <a:effectLst/>
                <a:latin typeface="Verdana" panose="020B0604030504040204" pitchFamily="34" charset="0"/>
                <a:ea typeface="Verdana" panose="020B0604030504040204" pitchFamily="34" charset="0"/>
              </a:rPr>
              <a:t>4-Design of images and documents</a:t>
            </a:r>
          </a:p>
          <a:p>
            <a:pPr marL="0" indent="0">
              <a:buNone/>
            </a:pPr>
            <a:r>
              <a:rPr lang="en-US" sz="2700" dirty="0">
                <a:effectLst/>
                <a:latin typeface="Verdana" panose="020B0604030504040204" pitchFamily="34" charset="0"/>
                <a:ea typeface="Verdana" panose="020B0604030504040204" pitchFamily="34" charset="0"/>
              </a:rPr>
              <a:t>5-Entertainment</a:t>
            </a:r>
          </a:p>
          <a:p>
            <a:pPr marL="0" indent="0">
              <a:buNone/>
            </a:pPr>
            <a:r>
              <a:rPr lang="en-US" sz="2700" dirty="0">
                <a:effectLst/>
                <a:latin typeface="Verdana" panose="020B0604030504040204" pitchFamily="34" charset="0"/>
                <a:ea typeface="Verdana" panose="020B0604030504040204" pitchFamily="34" charset="0"/>
              </a:rPr>
              <a:t>6-Communicate among people</a:t>
            </a:r>
          </a:p>
          <a:p>
            <a:pPr marL="0" indent="0">
              <a:buNone/>
            </a:pPr>
            <a:r>
              <a:rPr lang="en-US" sz="2700" dirty="0">
                <a:effectLst/>
                <a:latin typeface="Verdana" panose="020B0604030504040204" pitchFamily="34" charset="0"/>
                <a:ea typeface="Verdana" panose="020B0604030504040204" pitchFamily="34" charset="0"/>
              </a:rPr>
              <a:t>7-Education</a:t>
            </a:r>
          </a:p>
          <a:p>
            <a:pPr marL="0" indent="0">
              <a:buNone/>
            </a:pPr>
            <a:r>
              <a:rPr lang="en-US" sz="2700" dirty="0">
                <a:effectLst/>
                <a:latin typeface="Verdana" panose="020B0604030504040204" pitchFamily="34" charset="0"/>
                <a:ea typeface="Verdana" panose="020B0604030504040204" pitchFamily="34" charset="0"/>
              </a:rPr>
              <a:t>8-Business labor</a:t>
            </a:r>
          </a:p>
          <a:p>
            <a:pPr marL="0" indent="0">
              <a:buNone/>
            </a:pPr>
            <a:r>
              <a:rPr lang="en-US" sz="2700" dirty="0">
                <a:effectLst/>
                <a:latin typeface="Verdana" panose="020B0604030504040204" pitchFamily="34" charset="0"/>
                <a:ea typeface="Verdana" panose="020B0604030504040204" pitchFamily="34" charset="0"/>
              </a:rPr>
              <a:t>In addition to the laptop represents an effective increase in the communication with others “such as e-mail” and social communication sites , and can be used to increase trade cooperation between companies and various institutions and the participation of documents and designs and a lot of tasks in practical life.</a:t>
            </a:r>
          </a:p>
          <a:p>
            <a:pPr marL="0" indent="0">
              <a:buNone/>
            </a:pPr>
            <a:endParaRPr lang="en-US" sz="2700" dirty="0">
              <a:effectLst/>
              <a:latin typeface="Verdana" panose="020B0604030504040204" pitchFamily="34" charset="0"/>
              <a:ea typeface="Verdana" panose="020B0604030504040204" pitchFamily="34" charset="0"/>
            </a:endParaRPr>
          </a:p>
          <a:p>
            <a:pPr marL="0" indent="0">
              <a:buNone/>
            </a:pPr>
            <a:endParaRPr lang="en-US" sz="1800" dirty="0">
              <a:solidFill>
                <a:schemeClr val="accent5"/>
              </a:solidFill>
              <a:effectLst/>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5435" y="1024890"/>
            <a:ext cx="10886440" cy="4808220"/>
          </a:xfrm>
        </p:spPr>
        <p:txBody>
          <a:bodyPr>
            <a:normAutofit fontScale="47500" lnSpcReduction="20000"/>
          </a:bodyPr>
          <a:lstStyle/>
          <a:p>
            <a:pPr marL="0" indent="0">
              <a:buNone/>
            </a:pPr>
            <a:r>
              <a:rPr lang="en-US" dirty="0">
                <a:solidFill>
                  <a:srgbClr val="00B050"/>
                </a:solidFill>
                <a:effectLst/>
                <a:latin typeface="Verdana" panose="020B0604030504040204" pitchFamily="34" charset="0"/>
                <a:ea typeface="Verdana" panose="020B0604030504040204" pitchFamily="34" charset="0"/>
                <a:sym typeface="+mn-ea"/>
              </a:rPr>
              <a:t>Project deliverables:</a:t>
            </a:r>
            <a:endParaRPr lang="en-US" dirty="0">
              <a:solidFill>
                <a:srgbClr val="00B050"/>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The project plan is to display the prices of laptops, the best types, and the locations in which they are located.</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Also save money and time in finding the perfect device.</a:t>
            </a:r>
            <a:endParaRPr lang="en-US" dirty="0">
              <a:solidFill>
                <a:schemeClr val="tx2"/>
              </a:solidFill>
              <a:effectLst/>
              <a:latin typeface="Verdana" panose="020B0604030504040204" pitchFamily="34" charset="0"/>
              <a:ea typeface="Verdana" panose="020B0604030504040204" pitchFamily="34" charset="0"/>
            </a:endParaRPr>
          </a:p>
          <a:p>
            <a:pPr marL="0" indent="0">
              <a:buNone/>
            </a:pP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rgbClr val="00B050"/>
                </a:solidFill>
                <a:effectLst/>
                <a:latin typeface="Verdana" panose="020B0604030504040204" pitchFamily="34" charset="0"/>
                <a:ea typeface="Verdana" panose="020B0604030504040204" pitchFamily="34" charset="0"/>
                <a:sym typeface="+mn-ea"/>
              </a:rPr>
              <a:t>Project Exclusions</a:t>
            </a:r>
            <a:endParaRPr lang="en-US" dirty="0">
              <a:solidFill>
                <a:srgbClr val="00B050"/>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The size of the program will be short approximately 24MB and also the time execution so short about 2ms, so anyone can use it in a weak device or PCs.</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The goal of the program is to sales and buys laptop and its accessories with feasible price and quantifibale</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The performance and the quality is high.</a:t>
            </a:r>
            <a:endParaRPr lang="en-US" dirty="0">
              <a:solidFill>
                <a:schemeClr val="tx2"/>
              </a:solidFill>
              <a:effectLst/>
              <a:latin typeface="Verdana" panose="020B0604030504040204" pitchFamily="34" charset="0"/>
              <a:ea typeface="Verdana" panose="020B0604030504040204" pitchFamily="34" charset="0"/>
            </a:endParaRPr>
          </a:p>
          <a:p>
            <a:pPr marL="0" indent="0">
              <a:buNone/>
            </a:pP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rgbClr val="00B050"/>
                </a:solidFill>
                <a:effectLst/>
                <a:latin typeface="Verdana" panose="020B0604030504040204" pitchFamily="34" charset="0"/>
                <a:ea typeface="Verdana" panose="020B0604030504040204" pitchFamily="34" charset="0"/>
                <a:sym typeface="+mn-ea"/>
              </a:rPr>
              <a:t>project Constraints:</a:t>
            </a:r>
            <a:endParaRPr lang="en-US" dirty="0">
              <a:solidFill>
                <a:srgbClr val="00B050"/>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Time to end .</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All the budgets .</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All the requirements are founded.</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The project was completed on time.</a:t>
            </a:r>
            <a:endParaRPr lang="en-US" dirty="0">
              <a:solidFill>
                <a:schemeClr val="tx2"/>
              </a:solidFill>
              <a:effectLst/>
              <a:latin typeface="Verdana" panose="020B0604030504040204" pitchFamily="34" charset="0"/>
              <a:ea typeface="Verdana" panose="020B0604030504040204" pitchFamily="34" charset="0"/>
            </a:endParaRPr>
          </a:p>
          <a:p>
            <a:pPr marL="0" indent="0">
              <a:buNone/>
            </a:pP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rgbClr val="00B050"/>
                </a:solidFill>
                <a:effectLst/>
                <a:latin typeface="Verdana" panose="020B0604030504040204" pitchFamily="34" charset="0"/>
                <a:ea typeface="Verdana" panose="020B0604030504040204" pitchFamily="34" charset="0"/>
                <a:sym typeface="+mn-ea"/>
              </a:rPr>
              <a:t>Project Assumptions:</a:t>
            </a:r>
            <a:endParaRPr lang="en-US" dirty="0">
              <a:solidFill>
                <a:srgbClr val="00B050"/>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all the Budgets are estimated.</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all performance requirments and resources are exists and perfect.</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This application can run only on The IOS and Android operating system.</a:t>
            </a:r>
            <a:endParaRPr lang="en-US" dirty="0">
              <a:solidFill>
                <a:schemeClr val="tx2"/>
              </a:solidFill>
              <a:effectLst/>
              <a:latin typeface="Verdana" panose="020B0604030504040204" pitchFamily="34" charset="0"/>
              <a:ea typeface="Verdana" panose="020B0604030504040204" pitchFamily="34" charset="0"/>
            </a:endParaRPr>
          </a:p>
          <a:p>
            <a:pPr marL="0" indent="0">
              <a:buNone/>
            </a:pPr>
            <a:r>
              <a:rPr lang="en-US" dirty="0">
                <a:solidFill>
                  <a:schemeClr val="tx2"/>
                </a:solidFill>
                <a:effectLst/>
                <a:latin typeface="Verdana" panose="020B0604030504040204" pitchFamily="34" charset="0"/>
                <a:ea typeface="Verdana" panose="020B0604030504040204" pitchFamily="34" charset="0"/>
                <a:sym typeface="+mn-ea"/>
              </a:rPr>
              <a:t>tasks, durations, and dependance needed to complete the project..</a:t>
            </a:r>
            <a:endParaRPr lang="en-US" dirty="0">
              <a:solidFill>
                <a:schemeClr val="tx2"/>
              </a:solidFill>
              <a:effectLst/>
              <a:latin typeface="Verdana" panose="020B0604030504040204" pitchFamily="34" charset="0"/>
              <a:ea typeface="Verdana" panose="020B0604030504040204" pitchFamily="34" charset="0"/>
            </a:endParaRPr>
          </a:p>
          <a:p>
            <a:endParaRPr lang="en-US"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sym typeface="+mn-ea"/>
              </a:rPr>
              <a:t>WBS</a:t>
            </a:r>
            <a:endParaRPr lang="en-US"/>
          </a:p>
        </p:txBody>
      </p:sp>
      <p:pic>
        <p:nvPicPr>
          <p:cNvPr id="4" name="Content Placeholder 3" descr="Screenshot (151)"/>
          <p:cNvPicPr>
            <a:picLocks noGrp="1" noChangeAspect="1"/>
          </p:cNvPicPr>
          <p:nvPr>
            <p:ph idx="1"/>
          </p:nvPr>
        </p:nvPicPr>
        <p:blipFill>
          <a:blip r:embed="rId2"/>
          <a:stretch>
            <a:fillRect/>
          </a:stretch>
        </p:blipFill>
        <p:spPr>
          <a:xfrm>
            <a:off x="1610995" y="1176020"/>
            <a:ext cx="6772275" cy="54057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28410" cy="349250"/>
          </a:xfrm>
        </p:spPr>
        <p:txBody>
          <a:bodyPr>
            <a:normAutofit fontScale="90000"/>
          </a:bodyPr>
          <a:lstStyle/>
          <a:p>
            <a:r>
              <a:rPr lang="en-US" dirty="0">
                <a:solidFill>
                  <a:srgbClr val="C00000"/>
                </a:solidFill>
                <a:sym typeface="+mn-ea"/>
              </a:rPr>
              <a:t>WBS Dictionary</a:t>
            </a:r>
            <a:endParaRPr lang="en-US"/>
          </a:p>
        </p:txBody>
      </p:sp>
      <p:pic>
        <p:nvPicPr>
          <p:cNvPr id="4" name="Content Placeholder 3" descr="Screenshot (155)"/>
          <p:cNvPicPr>
            <a:picLocks noGrp="1" noChangeAspect="1"/>
          </p:cNvPicPr>
          <p:nvPr>
            <p:ph idx="1"/>
          </p:nvPr>
        </p:nvPicPr>
        <p:blipFill>
          <a:blip r:embed="rId3"/>
          <a:stretch>
            <a:fillRect/>
          </a:stretch>
        </p:blipFill>
        <p:spPr>
          <a:xfrm>
            <a:off x="1819910" y="869950"/>
            <a:ext cx="7270750" cy="5988050"/>
          </a:xfrm>
          <a:prstGeom prst="rect">
            <a:avLst/>
          </a:prstGeom>
        </p:spPr>
      </p:pic>
    </p:spTree>
  </p:cSld>
  <p:clrMapOvr>
    <a:masterClrMapping/>
  </p:clrMapOvr>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1705</Words>
  <Application>Microsoft Office PowerPoint</Application>
  <PresentationFormat>Widescreen</PresentationFormat>
  <Paragraphs>147</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Verdana</vt:lpstr>
      <vt:lpstr>Blue Waves</vt:lpstr>
      <vt:lpstr>Presentation</vt:lpstr>
      <vt:lpstr>PowerPoint Presentation</vt:lpstr>
      <vt:lpstr>PowerPoint Presentation</vt:lpstr>
      <vt:lpstr>PowerPoint Presentation</vt:lpstr>
      <vt:lpstr>PowerPoint Presentation</vt:lpstr>
      <vt:lpstr>Project scope </vt:lpstr>
      <vt:lpstr>PowerPoint Presentation</vt:lpstr>
      <vt:lpstr>WBS</vt:lpstr>
      <vt:lpstr>WBS Dictionary</vt:lpstr>
      <vt:lpstr>Responsibility matrix</vt:lpstr>
      <vt:lpstr>Project Network</vt:lpstr>
      <vt:lpstr>Resource constrains</vt:lpstr>
      <vt:lpstr> Budget Baseline   </vt:lpstr>
      <vt:lpstr>Budget Baseline</vt:lpstr>
      <vt:lpstr>Risk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Fady Essam</dc:creator>
  <cp:lastModifiedBy>Omar nasr</cp:lastModifiedBy>
  <cp:revision>6</cp:revision>
  <dcterms:created xsi:type="dcterms:W3CDTF">2022-01-02T13:35:00Z</dcterms:created>
  <dcterms:modified xsi:type="dcterms:W3CDTF">2022-01-02T16:06:55Z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7B9ECD57BB1B41DBAE2F8EE1032C7CC2</vt:lpwstr>
  </property>
  <property fmtid="{D5CDD505-2E9C-101B-9397-08002B2CF9AE}" pid="3" name="KSOProductBuildVer">
    <vt:lpwstr>1033-11.2.0.10426</vt:lpwstr>
  </property>
</Properties>
</file>