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606" r:id="rId3"/>
    <p:sldId id="559" r:id="rId4"/>
    <p:sldId id="647" r:id="rId5"/>
    <p:sldId id="618" r:id="rId6"/>
    <p:sldId id="644" r:id="rId7"/>
    <p:sldId id="619" r:id="rId8"/>
    <p:sldId id="560" r:id="rId9"/>
    <p:sldId id="620" r:id="rId10"/>
    <p:sldId id="561" r:id="rId11"/>
    <p:sldId id="645" r:id="rId12"/>
    <p:sldId id="646" r:id="rId13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15"/>
      <p:bold r:id="rId16"/>
      <p:italic r:id="rId17"/>
      <p:boldItalic r:id="rId18"/>
    </p:embeddedFont>
    <p:embeddedFont>
      <p:font typeface="Lexend Deca" panose="020B0604020202020204" charset="0"/>
      <p:regular r:id="rId19"/>
      <p:bold r:id="rId20"/>
    </p:embeddedFont>
    <p:embeddedFont>
      <p:font typeface="Muli Regular" panose="020B060402020202020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9F6FEEF-6742-475D-9DE4-EBD9B44B5D4D}">
  <a:tblStyle styleId="{29F6FEEF-6742-475D-9DE4-EBD9B44B5D4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80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722928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720300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363789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258661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741809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824422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-25"/>
            <a:ext cx="914395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685800" y="1991825"/>
            <a:ext cx="45390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685800" y="1659550"/>
            <a:ext cx="42639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685800" y="2916254"/>
            <a:ext cx="42639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⬡"/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∙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∙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rgbClr val="A458FF"/>
            </a:gs>
            <a:gs pos="39000">
              <a:srgbClr val="3544FF"/>
            </a:gs>
            <a:gs pos="100000">
              <a:srgbClr val="0A2F9E"/>
            </a:gs>
          </a:gsLst>
          <a:lin ang="8100019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 Regular"/>
              <a:buChar char="⬡"/>
              <a:defRPr sz="24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1pPr>
            <a:lvl2pPr marL="914400" lvl="1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 Regular"/>
              <a:buChar char="∙"/>
              <a:defRPr sz="24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2pPr>
            <a:lvl3pPr marL="1371600" lvl="2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 Regular"/>
              <a:buChar char="∙"/>
              <a:defRPr sz="24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3pPr>
            <a:lvl4pPr marL="1828800" lvl="3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Regular"/>
              <a:buChar char="●"/>
              <a:defRPr sz="24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4pPr>
            <a:lvl5pPr marL="2286000" lvl="4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Regular"/>
              <a:buChar char="○"/>
              <a:defRPr sz="24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5pPr>
            <a:lvl6pPr marL="2743200" lvl="5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Regular"/>
              <a:buChar char="■"/>
              <a:defRPr sz="24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6pPr>
            <a:lvl7pPr marL="3200400" lvl="6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Regular"/>
              <a:buChar char="●"/>
              <a:defRPr sz="24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7pPr>
            <a:lvl8pPr marL="3657600" lvl="7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Regular"/>
              <a:buChar char="○"/>
              <a:defRPr sz="24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8pPr>
            <a:lvl9pPr marL="4114800" lvl="8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Regular"/>
              <a:buChar char="■"/>
              <a:defRPr sz="24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buNone/>
              <a:defRPr sz="1300">
                <a:solidFill>
                  <a:schemeClr val="lt1"/>
                </a:solidFill>
                <a:effectLst/>
                <a:latin typeface="Lexend Deca"/>
                <a:ea typeface="Lexend Deca"/>
                <a:cs typeface="Lexend Deca"/>
                <a:sym typeface="Lexend Deca"/>
              </a:defRPr>
            </a:lvl1pPr>
            <a:lvl2pPr lvl="1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</p:sldLayoutIdLst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effectLst/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effectLst/>
          <a:latin typeface="Times New Roman" panose="02020603050405020304" pitchFamily="18" charset="0"/>
          <a:ea typeface="Times New Roman" panose="02020603050405020304" pitchFamily="18" charset="0"/>
          <a:cs typeface="Times New Roman" panose="02020603050405020304" pitchFamily="18" charset="0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>
            <a:spLocks noGrp="1"/>
          </p:cNvSpPr>
          <p:nvPr>
            <p:ph type="ctrTitle"/>
          </p:nvPr>
        </p:nvSpPr>
        <p:spPr>
          <a:xfrm>
            <a:off x="223153" y="1991850"/>
            <a:ext cx="5029131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Preprocessing</a:t>
            </a:r>
            <a:b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ETL</a:t>
            </a:r>
            <a:endParaRPr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2" name="Google Shape;62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20814" y="378324"/>
            <a:ext cx="662500" cy="72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93770" y="884611"/>
            <a:ext cx="482075" cy="52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21692" y="4034576"/>
            <a:ext cx="586165" cy="68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404399" y="3624439"/>
            <a:ext cx="321850" cy="44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664593" y="3757882"/>
            <a:ext cx="321850" cy="44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058DF27-2503-4752-80B1-42693A5B13D8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5272973" y="568438"/>
            <a:ext cx="3292350" cy="30560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oogle Shape;96;p17">
            <a:extLst>
              <a:ext uri="{FF2B5EF4-FFF2-40B4-BE49-F238E27FC236}">
                <a16:creationId xmlns:a16="http://schemas.microsoft.com/office/drawing/2014/main" id="{65B81A44-93C8-4016-B60C-4DB5E2FFD9FC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2705" y="2045304"/>
            <a:ext cx="2219340" cy="115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97;p17">
            <a:extLst>
              <a:ext uri="{FF2B5EF4-FFF2-40B4-BE49-F238E27FC236}">
                <a16:creationId xmlns:a16="http://schemas.microsoft.com/office/drawing/2014/main" id="{865273EB-A7FA-48B2-BC65-37CEE333BC5A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90680" y="2449022"/>
            <a:ext cx="145275" cy="42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98;p17">
            <a:extLst>
              <a:ext uri="{FF2B5EF4-FFF2-40B4-BE49-F238E27FC236}">
                <a16:creationId xmlns:a16="http://schemas.microsoft.com/office/drawing/2014/main" id="{AE0719EB-714D-47F6-A84F-AFDACE55841E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36726" y="1237502"/>
            <a:ext cx="1032700" cy="12091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2B1C2AC-288D-4F48-8117-FBF8482855C6}"/>
              </a:ext>
            </a:extLst>
          </p:cNvPr>
          <p:cNvSpPr/>
          <p:nvPr/>
        </p:nvSpPr>
        <p:spPr>
          <a:xfrm>
            <a:off x="560954" y="3096064"/>
            <a:ext cx="7745896" cy="12975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15000"/>
              </a:lnSpc>
              <a:spcBef>
                <a:spcPts val="600"/>
              </a:spcBef>
              <a:buClr>
                <a:srgbClr val="A458FF"/>
              </a:buClr>
              <a:buSzPts val="2400"/>
              <a:buFont typeface="Muli Regular"/>
              <a:buChar char="⬡"/>
            </a:pPr>
            <a:r>
              <a: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Muli Regular"/>
              </a:rPr>
              <a:t>Check Missing Data</a:t>
            </a:r>
          </a:p>
          <a:p>
            <a:pPr marL="342900" lvl="0" indent="-342900">
              <a:lnSpc>
                <a:spcPct val="115000"/>
              </a:lnSpc>
              <a:spcBef>
                <a:spcPts val="600"/>
              </a:spcBef>
              <a:buClr>
                <a:srgbClr val="A458FF"/>
              </a:buClr>
              <a:buSzPts val="2400"/>
              <a:buFont typeface="Muli Regular"/>
              <a:buChar char="⬡"/>
            </a:pPr>
            <a:r>
              <a: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Muli Regular"/>
              </a:rPr>
              <a:t>Drop Missing Data</a:t>
            </a:r>
          </a:p>
          <a:p>
            <a:pPr marL="342900" lvl="0" indent="-342900">
              <a:lnSpc>
                <a:spcPct val="115000"/>
              </a:lnSpc>
              <a:spcBef>
                <a:spcPts val="600"/>
              </a:spcBef>
              <a:buClr>
                <a:srgbClr val="A458FF"/>
              </a:buClr>
              <a:buSzPts val="2400"/>
              <a:buFont typeface="Muli Regular"/>
              <a:buChar char="⬡"/>
            </a:pPr>
            <a:r>
              <a:rPr lang="en-US" b="1" u="sng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Muli Regular"/>
              </a:rPr>
              <a:t>Fill Missing data with Pandas</a:t>
            </a:r>
          </a:p>
          <a:p>
            <a:pPr marL="342900" indent="-342900">
              <a:lnSpc>
                <a:spcPct val="115000"/>
              </a:lnSpc>
              <a:spcBef>
                <a:spcPts val="600"/>
              </a:spcBef>
              <a:buClr>
                <a:srgbClr val="A458FF"/>
              </a:buClr>
              <a:buSzPts val="2400"/>
              <a:buFont typeface="Muli Regular"/>
              <a:buChar char="⬡"/>
            </a:pPr>
            <a:r>
              <a: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Muli Regular"/>
              </a:rPr>
              <a:t>Fill Missing data with ML</a:t>
            </a:r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sym typeface="Muli Regular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5883AEA-73A4-4AFB-9247-81A4B33FA243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-310730" y="247198"/>
            <a:ext cx="7149514" cy="3338859"/>
          </a:xfrm>
          <a:prstGeom prst="rect">
            <a:avLst/>
          </a:prstGeom>
        </p:spPr>
      </p:pic>
      <p:sp>
        <p:nvSpPr>
          <p:cNvPr id="10" name="Google Shape;94;p17">
            <a:extLst>
              <a:ext uri="{FF2B5EF4-FFF2-40B4-BE49-F238E27FC236}">
                <a16:creationId xmlns:a16="http://schemas.microsoft.com/office/drawing/2014/main" id="{769E1623-592E-492C-B873-438FBC0D752B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310115" y="311618"/>
            <a:ext cx="5190461" cy="425572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342900" indent="-342900"/>
            <a:r>
              <a:rPr lang="en-US" sz="24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Work with Missing data</a:t>
            </a:r>
          </a:p>
        </p:txBody>
      </p:sp>
    </p:spTree>
    <p:extLst>
      <p:ext uri="{BB962C8B-B14F-4D97-AF65-F5344CB8AC3E}">
        <p14:creationId xmlns:p14="http://schemas.microsoft.com/office/powerpoint/2010/main" val="1072278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oogle Shape;96;p17">
            <a:extLst>
              <a:ext uri="{FF2B5EF4-FFF2-40B4-BE49-F238E27FC236}">
                <a16:creationId xmlns:a16="http://schemas.microsoft.com/office/drawing/2014/main" id="{65B81A44-93C8-4016-B60C-4DB5E2FFD9FC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2705" y="2045304"/>
            <a:ext cx="2219340" cy="115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97;p17">
            <a:extLst>
              <a:ext uri="{FF2B5EF4-FFF2-40B4-BE49-F238E27FC236}">
                <a16:creationId xmlns:a16="http://schemas.microsoft.com/office/drawing/2014/main" id="{865273EB-A7FA-48B2-BC65-37CEE333BC5A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90680" y="2449022"/>
            <a:ext cx="145275" cy="42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98;p17">
            <a:extLst>
              <a:ext uri="{FF2B5EF4-FFF2-40B4-BE49-F238E27FC236}">
                <a16:creationId xmlns:a16="http://schemas.microsoft.com/office/drawing/2014/main" id="{AE0719EB-714D-47F6-A84F-AFDACE55841E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36726" y="1237502"/>
            <a:ext cx="1032700" cy="12091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2B1C2AC-288D-4F48-8117-FBF8482855C6}"/>
              </a:ext>
            </a:extLst>
          </p:cNvPr>
          <p:cNvSpPr/>
          <p:nvPr/>
        </p:nvSpPr>
        <p:spPr>
          <a:xfrm>
            <a:off x="86105" y="645335"/>
            <a:ext cx="3886798" cy="42160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15000"/>
              </a:lnSpc>
              <a:spcBef>
                <a:spcPts val="600"/>
              </a:spcBef>
              <a:buClr>
                <a:srgbClr val="A458FF"/>
              </a:buClr>
              <a:buSzPts val="2400"/>
              <a:buFont typeface="Muli Regular"/>
              <a:buChar char="⬡"/>
            </a:pPr>
            <a:r>
              <a:rPr lang="en-US" sz="16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Muli Regular"/>
              </a:rPr>
              <a:t>Read the dataset “friends_mod.csv”</a:t>
            </a:r>
          </a:p>
          <a:p>
            <a:pPr marL="342900" lvl="0" indent="-342900">
              <a:lnSpc>
                <a:spcPct val="115000"/>
              </a:lnSpc>
              <a:spcBef>
                <a:spcPts val="600"/>
              </a:spcBef>
              <a:buClr>
                <a:srgbClr val="A458FF"/>
              </a:buClr>
              <a:buSzPts val="2400"/>
              <a:buFont typeface="Muli Regular"/>
              <a:buChar char="⬡"/>
            </a:pPr>
            <a:r>
              <a:rPr lang="en-US" sz="16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Muli Regular"/>
              </a:rPr>
              <a:t>Use the </a:t>
            </a:r>
            <a:r>
              <a:rPr lang="en-US" sz="1600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Muli Regular"/>
              </a:rPr>
              <a:t>fillna</a:t>
            </a:r>
            <a:r>
              <a:rPr lang="en-US" sz="16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Muli Regular"/>
              </a:rPr>
              <a:t> method and </a:t>
            </a:r>
            <a:r>
              <a:rPr lang="en-US" sz="1600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Muli Regular"/>
              </a:rPr>
              <a:t>simpleimputer</a:t>
            </a:r>
            <a:r>
              <a:rPr lang="en-US" sz="16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Muli Regular"/>
              </a:rPr>
              <a:t> :</a:t>
            </a:r>
          </a:p>
          <a:p>
            <a:pPr marL="342900" lvl="1" indent="-342900">
              <a:lnSpc>
                <a:spcPct val="115000"/>
              </a:lnSpc>
              <a:spcBef>
                <a:spcPts val="600"/>
              </a:spcBef>
              <a:buClr>
                <a:srgbClr val="A458FF"/>
              </a:buClr>
              <a:buSzPts val="2400"/>
              <a:buFont typeface="+mj-lt"/>
              <a:buAutoNum type="arabicPeriod"/>
            </a:pPr>
            <a:r>
              <a:rPr lang="en-US" sz="1600" b="1" u="sng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Muli Regular"/>
              </a:rPr>
              <a:t>Impute the missing values in “height(cm)”  column </a:t>
            </a:r>
          </a:p>
          <a:p>
            <a:pPr marL="342900" lvl="1" indent="-342900">
              <a:lnSpc>
                <a:spcPct val="115000"/>
              </a:lnSpc>
              <a:spcBef>
                <a:spcPts val="600"/>
              </a:spcBef>
              <a:buClr>
                <a:srgbClr val="A458FF"/>
              </a:buClr>
              <a:buSzPts val="2400"/>
              <a:buFont typeface="+mj-lt"/>
              <a:buAutoNum type="arabicPeriod"/>
            </a:pPr>
            <a:r>
              <a:rPr lang="en-US" sz="1600" b="1" u="sng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Muli Regular"/>
              </a:rPr>
              <a:t>Impute the missing values in “section” column</a:t>
            </a:r>
          </a:p>
          <a:p>
            <a:pPr marL="342900" lvl="1" indent="-342900">
              <a:lnSpc>
                <a:spcPct val="115000"/>
              </a:lnSpc>
              <a:spcBef>
                <a:spcPts val="600"/>
              </a:spcBef>
              <a:buClr>
                <a:srgbClr val="A458FF"/>
              </a:buClr>
              <a:buSzPts val="2400"/>
              <a:buFont typeface="+mj-lt"/>
              <a:buAutoNum type="arabicPeriod"/>
            </a:pPr>
            <a:r>
              <a:rPr lang="en-US" sz="1600" b="1" u="sng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Muli Regular"/>
              </a:rPr>
              <a:t>Save the dataset after modification with</a:t>
            </a:r>
          </a:p>
          <a:p>
            <a:pPr lvl="0">
              <a:lnSpc>
                <a:spcPct val="115000"/>
              </a:lnSpc>
              <a:spcBef>
                <a:spcPts val="600"/>
              </a:spcBef>
              <a:buClr>
                <a:srgbClr val="A458FF"/>
              </a:buClr>
              <a:buSzPts val="2400"/>
            </a:pPr>
            <a:r>
              <a:rPr lang="en-US" sz="1600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Muli Regular"/>
              </a:rPr>
              <a:t>df.to_csv</a:t>
            </a:r>
            <a:r>
              <a:rPr lang="en-US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Muli Regular"/>
              </a:rPr>
              <a:t>(“</a:t>
            </a:r>
            <a:r>
              <a:rPr lang="en-US" sz="16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Muli Regular"/>
              </a:rPr>
              <a:t>friends_mod.csv” , index = False )</a:t>
            </a:r>
            <a:endParaRPr lang="en-US" sz="16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sym typeface="Muli Regular"/>
            </a:endParaRPr>
          </a:p>
          <a:p>
            <a:pPr lvl="0">
              <a:lnSpc>
                <a:spcPct val="115000"/>
              </a:lnSpc>
              <a:spcBef>
                <a:spcPts val="600"/>
              </a:spcBef>
              <a:buClr>
                <a:srgbClr val="A458FF"/>
              </a:buClr>
              <a:buSzPts val="2400"/>
            </a:pPr>
            <a:r>
              <a:rPr lang="en-US" sz="1600" b="1" u="sng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Muli Regular"/>
              </a:rPr>
              <a:t>Please take care of outliers and unclean in the two columns.</a:t>
            </a:r>
            <a:endParaRPr lang="en-US" sz="1600" b="1" u="sng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sym typeface="Muli Regular"/>
            </a:endParaRPr>
          </a:p>
        </p:txBody>
      </p:sp>
      <p:sp>
        <p:nvSpPr>
          <p:cNvPr id="10" name="Google Shape;94;p17">
            <a:extLst>
              <a:ext uri="{FF2B5EF4-FFF2-40B4-BE49-F238E27FC236}">
                <a16:creationId xmlns:a16="http://schemas.microsoft.com/office/drawing/2014/main" id="{769E1623-592E-492C-B873-438FBC0D752B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267585" y="150034"/>
            <a:ext cx="5190461" cy="425572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342900" indent="-342900"/>
            <a:r>
              <a:rPr lang="en-US" sz="24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Task 1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E9D7191-76C2-EE3D-2288-B3D35207732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92407" y="2871766"/>
            <a:ext cx="4879936" cy="176313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B1031DC-0B5F-3480-AAFC-249682A0252E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7889" t="22497" r="8368" b="21393"/>
          <a:stretch/>
        </p:blipFill>
        <p:spPr>
          <a:xfrm>
            <a:off x="3972903" y="615506"/>
            <a:ext cx="5987218" cy="1873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503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oogle Shape;96;p17">
            <a:extLst>
              <a:ext uri="{FF2B5EF4-FFF2-40B4-BE49-F238E27FC236}">
                <a16:creationId xmlns:a16="http://schemas.microsoft.com/office/drawing/2014/main" id="{65B81A44-93C8-4016-B60C-4DB5E2FFD9FC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2705" y="2045304"/>
            <a:ext cx="2219340" cy="115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97;p17">
            <a:extLst>
              <a:ext uri="{FF2B5EF4-FFF2-40B4-BE49-F238E27FC236}">
                <a16:creationId xmlns:a16="http://schemas.microsoft.com/office/drawing/2014/main" id="{865273EB-A7FA-48B2-BC65-37CEE333BC5A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90680" y="2449022"/>
            <a:ext cx="145275" cy="42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98;p17">
            <a:extLst>
              <a:ext uri="{FF2B5EF4-FFF2-40B4-BE49-F238E27FC236}">
                <a16:creationId xmlns:a16="http://schemas.microsoft.com/office/drawing/2014/main" id="{AE0719EB-714D-47F6-A84F-AFDACE55841E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36726" y="1237502"/>
            <a:ext cx="1032700" cy="120912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94;p17">
            <a:extLst>
              <a:ext uri="{FF2B5EF4-FFF2-40B4-BE49-F238E27FC236}">
                <a16:creationId xmlns:a16="http://schemas.microsoft.com/office/drawing/2014/main" id="{769E1623-592E-492C-B873-438FBC0D752B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310115" y="311618"/>
            <a:ext cx="5190461" cy="425572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342900" indent="-342900"/>
            <a:r>
              <a:rPr lang="en-US" sz="24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Task 1 Solution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6FEF505-0AF7-4371-A728-CFFC779BEEA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9581" y="1237502"/>
            <a:ext cx="7861310" cy="2767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459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2"/>
          <p:cNvSpPr txBox="1">
            <a:spLocks noGrp="1"/>
          </p:cNvSpPr>
          <p:nvPr>
            <p:ph type="body" idx="1"/>
          </p:nvPr>
        </p:nvSpPr>
        <p:spPr>
          <a:xfrm>
            <a:off x="545813" y="762486"/>
            <a:ext cx="3916674" cy="2149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buNone/>
            </a:pPr>
            <a:endParaRPr lang="en-US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>
              <a:buNone/>
            </a:pPr>
            <a:endParaRPr lang="en-US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/>
            <a:r>
              <a:rPr 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is Data</a:t>
            </a:r>
          </a:p>
          <a:p>
            <a:pPr marL="342900" indent="-342900"/>
            <a:r>
              <a:rPr 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Machine Learning</a:t>
            </a:r>
          </a:p>
          <a:p>
            <a:pPr marL="342900" indent="-342900"/>
            <a:r>
              <a:rPr 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Preprocessing</a:t>
            </a:r>
          </a:p>
          <a:p>
            <a:pPr marL="457200" lvl="1" indent="0">
              <a:buNone/>
            </a:pPr>
            <a:endParaRPr lang="en-US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Google Shape;151;p22">
            <a:extLst>
              <a:ext uri="{FF2B5EF4-FFF2-40B4-BE49-F238E27FC236}">
                <a16:creationId xmlns:a16="http://schemas.microsoft.com/office/drawing/2014/main" id="{23E393FA-65CB-4433-8D1D-4B174CB9462D}"/>
              </a:ext>
            </a:extLst>
          </p:cNvPr>
          <p:cNvSpPr txBox="1">
            <a:spLocks/>
          </p:cNvSpPr>
          <p:nvPr/>
        </p:nvSpPr>
        <p:spPr>
          <a:xfrm>
            <a:off x="4462487" y="1497000"/>
            <a:ext cx="4356146" cy="214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 Regular"/>
              <a:buChar char="⬡"/>
              <a:defRPr sz="2400" b="0" i="0" u="none" strike="noStrike" cap="none">
                <a:solidFill>
                  <a:schemeClr val="lt1"/>
                </a:solidFill>
                <a:effectLst/>
                <a:latin typeface="Muli Regular"/>
                <a:ea typeface="Muli Regular"/>
                <a:cs typeface="Muli Regular"/>
                <a:sym typeface="Muli Regular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 Regular"/>
              <a:buChar char="∙"/>
              <a:defRPr sz="2400" b="0" i="0" u="none" strike="noStrike" cap="none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 Regular"/>
              <a:buChar char="∙"/>
              <a:defRPr sz="2400" b="0" i="0" u="none" strike="noStrike" cap="none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Regular"/>
              <a:buChar char="●"/>
              <a:defRPr sz="2400" b="0" i="0" u="none" strike="noStrike" cap="none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Regular"/>
              <a:buChar char="○"/>
              <a:defRPr sz="2400" b="0" i="0" u="none" strike="noStrike" cap="none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Regular"/>
              <a:buChar char="■"/>
              <a:defRPr sz="2400" b="0" i="0" u="none" strike="noStrike" cap="none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Regular"/>
              <a:buChar char="●"/>
              <a:defRPr sz="2400" b="0" i="0" u="none" strike="noStrike" cap="none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Regular"/>
              <a:buChar char="○"/>
              <a:defRPr sz="2400" b="0" i="0" u="none" strike="noStrike" cap="none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Regular"/>
              <a:buChar char="■"/>
              <a:defRPr sz="2400" b="0" i="0" u="none" strike="noStrike" cap="none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9pPr>
          </a:lstStyle>
          <a:p>
            <a:pPr marL="342900" indent="-342900"/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Feature Transformations</a:t>
            </a:r>
          </a:p>
          <a:p>
            <a:pPr marL="800100" lvl="1" indent="-342900"/>
            <a:r>
              <a:rPr 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 or Cleansing</a:t>
            </a:r>
          </a:p>
          <a:p>
            <a:pPr marL="800100" lvl="1" indent="-342900"/>
            <a:r>
              <a:rPr lang="en-US" sz="14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Work with Missing data</a:t>
            </a:r>
          </a:p>
          <a:p>
            <a:pPr marL="800100" lvl="1" indent="-342900"/>
            <a:r>
              <a:rPr 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Detect and Handle Outliers</a:t>
            </a:r>
            <a:endParaRPr lang="en-US" sz="14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/>
            <a:r>
              <a:rPr 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Work with Categorical data</a:t>
            </a:r>
          </a:p>
          <a:p>
            <a:pPr marL="800100" lvl="1" indent="-342900"/>
            <a:r>
              <a:rPr 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Split data to Train and Test Sets</a:t>
            </a:r>
          </a:p>
          <a:p>
            <a:pPr marL="800100" lvl="1" indent="-342900"/>
            <a:r>
              <a:rPr 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Deal with Imbalanced classes</a:t>
            </a:r>
          </a:p>
          <a:p>
            <a:pPr marL="800100" lvl="1" indent="-342900"/>
            <a:r>
              <a:rPr 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Feature Scaling</a:t>
            </a:r>
          </a:p>
          <a:p>
            <a:pPr marL="0" indent="0">
              <a:buNone/>
            </a:pPr>
            <a:endParaRPr lang="en-US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Google Shape;151;p22">
            <a:extLst>
              <a:ext uri="{FF2B5EF4-FFF2-40B4-BE49-F238E27FC236}">
                <a16:creationId xmlns:a16="http://schemas.microsoft.com/office/drawing/2014/main" id="{0DE6DBF0-B308-4A8D-A281-30291888C795}"/>
              </a:ext>
            </a:extLst>
          </p:cNvPr>
          <p:cNvSpPr txBox="1">
            <a:spLocks/>
          </p:cNvSpPr>
          <p:nvPr/>
        </p:nvSpPr>
        <p:spPr>
          <a:xfrm>
            <a:off x="492294" y="223383"/>
            <a:ext cx="1921298" cy="6410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 Regular"/>
              <a:buChar char="⬡"/>
              <a:defRPr sz="2400" b="0" i="0" u="none" strike="noStrike" cap="none">
                <a:solidFill>
                  <a:schemeClr val="lt1"/>
                </a:solidFill>
                <a:effectLst/>
                <a:latin typeface="Muli Regular"/>
                <a:ea typeface="Muli Regular"/>
                <a:cs typeface="Muli Regular"/>
                <a:sym typeface="Muli Regular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 Regular"/>
              <a:buChar char="∙"/>
              <a:defRPr sz="2400" b="0" i="0" u="none" strike="noStrike" cap="none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 Regular"/>
              <a:buChar char="∙"/>
              <a:defRPr sz="2400" b="0" i="0" u="none" strike="noStrike" cap="none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Regular"/>
              <a:buChar char="●"/>
              <a:defRPr sz="2400" b="0" i="0" u="none" strike="noStrike" cap="none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Regular"/>
              <a:buChar char="○"/>
              <a:defRPr sz="2400" b="0" i="0" u="none" strike="noStrike" cap="none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Regular"/>
              <a:buChar char="■"/>
              <a:defRPr sz="2400" b="0" i="0" u="none" strike="noStrike" cap="none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Regular"/>
              <a:buChar char="●"/>
              <a:defRPr sz="2400" b="0" i="0" u="none" strike="noStrike" cap="none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Regular"/>
              <a:buChar char="○"/>
              <a:defRPr sz="2400" b="0" i="0" u="none" strike="noStrike" cap="none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Regular"/>
              <a:buChar char="■"/>
              <a:defRPr sz="2400" b="0" i="0" u="none" strike="noStrike" cap="none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9pPr>
          </a:lstStyle>
          <a:p>
            <a:pPr marL="0" lvl="0" indent="0">
              <a:buNone/>
            </a:pP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803752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oogle Shape;96;p17">
            <a:extLst>
              <a:ext uri="{FF2B5EF4-FFF2-40B4-BE49-F238E27FC236}">
                <a16:creationId xmlns:a16="http://schemas.microsoft.com/office/drawing/2014/main" id="{65B81A44-93C8-4016-B60C-4DB5E2FFD9FC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2705" y="2045304"/>
            <a:ext cx="2219340" cy="115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97;p17">
            <a:extLst>
              <a:ext uri="{FF2B5EF4-FFF2-40B4-BE49-F238E27FC236}">
                <a16:creationId xmlns:a16="http://schemas.microsoft.com/office/drawing/2014/main" id="{865273EB-A7FA-48B2-BC65-37CEE333BC5A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90680" y="2449022"/>
            <a:ext cx="145275" cy="42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98;p17">
            <a:extLst>
              <a:ext uri="{FF2B5EF4-FFF2-40B4-BE49-F238E27FC236}">
                <a16:creationId xmlns:a16="http://schemas.microsoft.com/office/drawing/2014/main" id="{AE0719EB-714D-47F6-A84F-AFDACE55841E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36726" y="1237502"/>
            <a:ext cx="1032700" cy="12091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2B1C2AC-288D-4F48-8117-FBF8482855C6}"/>
              </a:ext>
            </a:extLst>
          </p:cNvPr>
          <p:cNvSpPr/>
          <p:nvPr/>
        </p:nvSpPr>
        <p:spPr>
          <a:xfrm>
            <a:off x="560954" y="3096064"/>
            <a:ext cx="7745896" cy="12975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15000"/>
              </a:lnSpc>
              <a:spcBef>
                <a:spcPts val="600"/>
              </a:spcBef>
              <a:buClr>
                <a:srgbClr val="A458FF"/>
              </a:buClr>
              <a:buSzPts val="2400"/>
              <a:buFont typeface="Muli Regular"/>
              <a:buChar char="⬡"/>
            </a:pPr>
            <a:r>
              <a:rPr lang="en-US" b="1" u="sng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Muli Regular"/>
              </a:rPr>
              <a:t>Check Missing Data</a:t>
            </a:r>
          </a:p>
          <a:p>
            <a:pPr marL="342900" lvl="0" indent="-342900">
              <a:lnSpc>
                <a:spcPct val="115000"/>
              </a:lnSpc>
              <a:spcBef>
                <a:spcPts val="600"/>
              </a:spcBef>
              <a:buClr>
                <a:srgbClr val="A458FF"/>
              </a:buClr>
              <a:buSzPts val="2400"/>
              <a:buFont typeface="Muli Regular"/>
              <a:buChar char="⬡"/>
            </a:pPr>
            <a:r>
              <a: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Muli Regular"/>
              </a:rPr>
              <a:t>Drop Missing Data</a:t>
            </a:r>
          </a:p>
          <a:p>
            <a:pPr marL="342900" lvl="0" indent="-342900">
              <a:lnSpc>
                <a:spcPct val="115000"/>
              </a:lnSpc>
              <a:spcBef>
                <a:spcPts val="600"/>
              </a:spcBef>
              <a:buClr>
                <a:srgbClr val="A458FF"/>
              </a:buClr>
              <a:buSzPts val="2400"/>
              <a:buFont typeface="Muli Regular"/>
              <a:buChar char="⬡"/>
            </a:pPr>
            <a:r>
              <a: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Muli Regular"/>
              </a:rPr>
              <a:t>Fill Missing data with Pandas</a:t>
            </a:r>
          </a:p>
          <a:p>
            <a:pPr marL="342900" lvl="0" indent="-342900">
              <a:lnSpc>
                <a:spcPct val="115000"/>
              </a:lnSpc>
              <a:spcBef>
                <a:spcPts val="600"/>
              </a:spcBef>
              <a:buClr>
                <a:srgbClr val="A458FF"/>
              </a:buClr>
              <a:buSzPts val="2400"/>
              <a:buFont typeface="Muli Regular"/>
              <a:buChar char="⬡"/>
            </a:pPr>
            <a:r>
              <a: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Muli Regular"/>
              </a:rPr>
              <a:t>Fill Missing data with ML</a:t>
            </a:r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sym typeface="Muli Regular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5883AEA-73A4-4AFB-9247-81A4B33FA243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-307011" y="431087"/>
            <a:ext cx="5722705" cy="3228434"/>
          </a:xfrm>
          <a:prstGeom prst="rect">
            <a:avLst/>
          </a:prstGeom>
        </p:spPr>
      </p:pic>
      <p:sp>
        <p:nvSpPr>
          <p:cNvPr id="10" name="Google Shape;94;p17">
            <a:extLst>
              <a:ext uri="{FF2B5EF4-FFF2-40B4-BE49-F238E27FC236}">
                <a16:creationId xmlns:a16="http://schemas.microsoft.com/office/drawing/2014/main" id="{769E1623-592E-492C-B873-438FBC0D752B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310115" y="311618"/>
            <a:ext cx="5190461" cy="425572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342900" indent="-342900"/>
            <a:r>
              <a:rPr lang="en-US" sz="24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Work with Missing data</a:t>
            </a:r>
          </a:p>
        </p:txBody>
      </p:sp>
    </p:spTree>
    <p:extLst>
      <p:ext uri="{BB962C8B-B14F-4D97-AF65-F5344CB8AC3E}">
        <p14:creationId xmlns:p14="http://schemas.microsoft.com/office/powerpoint/2010/main" val="744686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20A8E-61AD-1EAF-F341-83E2691BBA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CCF791-73EA-2A4F-5D05-859EBC0EF8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B18343-210F-C985-6F5D-F6EF75D046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49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929664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3CC50-0CC9-448A-BF26-0823A8972A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2323" y="126124"/>
            <a:ext cx="5441731" cy="507074"/>
          </a:xfrm>
        </p:spPr>
        <p:txBody>
          <a:bodyPr/>
          <a:lstStyle/>
          <a:p>
            <a:pPr marL="342900" indent="-342900"/>
            <a:r>
              <a:rPr lang="en-US" sz="24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Check missing data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7D6E47-221A-4852-9EA9-89D7B6E4D3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2455" y="894200"/>
            <a:ext cx="8439807" cy="376188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In Pandas missing data is represented by two value: None/</a:t>
            </a:r>
            <a:r>
              <a:rPr lang="en-US" b="0" i="0" dirty="0" err="1">
                <a:solidFill>
                  <a:schemeClr val="bg1"/>
                </a:solidFill>
                <a:effectLst/>
              </a:rPr>
              <a:t>NaN</a:t>
            </a:r>
            <a:endParaRPr lang="en-US" b="0" i="0" dirty="0">
              <a:solidFill>
                <a:schemeClr val="bg1"/>
              </a:solidFill>
              <a:effectLst/>
            </a:endParaRPr>
          </a:p>
          <a:p>
            <a:r>
              <a:rPr lang="en-US" b="0" i="0" dirty="0">
                <a:solidFill>
                  <a:schemeClr val="bg1"/>
                </a:solidFill>
                <a:effectLst/>
              </a:rPr>
              <a:t>we use a function </a:t>
            </a:r>
            <a:r>
              <a:rPr lang="en-US" b="0" i="0" dirty="0" err="1">
                <a:solidFill>
                  <a:schemeClr val="bg1"/>
                </a:solidFill>
                <a:effectLst/>
              </a:rPr>
              <a:t>isnull</a:t>
            </a:r>
            <a:r>
              <a:rPr lang="en-US" b="0" i="0" dirty="0">
                <a:solidFill>
                  <a:schemeClr val="bg1"/>
                </a:solidFill>
                <a:effectLst/>
              </a:rPr>
              <a:t>() to check even if NAN is true/false</a:t>
            </a:r>
          </a:p>
          <a:p>
            <a:r>
              <a:rPr lang="en-US" b="0" i="0" dirty="0">
                <a:solidFill>
                  <a:schemeClr val="bg1"/>
                </a:solidFill>
                <a:effectLst/>
              </a:rPr>
              <a:t>we use a function </a:t>
            </a:r>
            <a:r>
              <a:rPr lang="en-US" b="0" i="0" dirty="0" err="1">
                <a:solidFill>
                  <a:schemeClr val="bg1"/>
                </a:solidFill>
                <a:effectLst/>
              </a:rPr>
              <a:t>isnull</a:t>
            </a:r>
            <a:r>
              <a:rPr lang="en-US" b="0" i="0" dirty="0">
                <a:solidFill>
                  <a:schemeClr val="bg1"/>
                </a:solidFill>
                <a:effectLst/>
              </a:rPr>
              <a:t>() to check number of nan in each column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446C81-B83E-4491-91F4-4FA5A63D65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353" y="2149366"/>
            <a:ext cx="3061856" cy="25908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1710700-F0BC-4E65-8101-97313AC96C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4847" y="2149366"/>
            <a:ext cx="2676525" cy="25908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21A21BD-5FBB-42AF-B4C1-6AC83E4AE5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8347" y="2849124"/>
            <a:ext cx="1638300" cy="140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628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19286-B119-4318-8277-4B62A857ED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399" y="171265"/>
            <a:ext cx="4263900" cy="401078"/>
          </a:xfrm>
        </p:spPr>
        <p:txBody>
          <a:bodyPr/>
          <a:lstStyle/>
          <a:p>
            <a:pPr marL="342900" lvl="0" indent="-342900"/>
            <a:r>
              <a:rPr lang="en-US" sz="24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Muli Regular"/>
              </a:rPr>
              <a:t>Drop Missing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A292EC-1FD8-4B71-A67E-3C07B1B613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0694" y="801363"/>
            <a:ext cx="8235501" cy="397033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1.When the data goes missing on </a:t>
            </a:r>
            <a:r>
              <a:rPr lang="ar-SA" b="1" dirty="0">
                <a:solidFill>
                  <a:schemeClr val="bg1"/>
                </a:solidFill>
              </a:rPr>
              <a:t>7</a:t>
            </a:r>
            <a:r>
              <a:rPr lang="en-US" b="1" dirty="0">
                <a:solidFill>
                  <a:schemeClr val="bg1"/>
                </a:solidFill>
              </a:rPr>
              <a:t>0–</a:t>
            </a:r>
            <a:r>
              <a:rPr lang="ar-SA" b="1" dirty="0">
                <a:solidFill>
                  <a:schemeClr val="bg1"/>
                </a:solidFill>
              </a:rPr>
              <a:t>8</a:t>
            </a:r>
            <a:r>
              <a:rPr lang="en-US" b="1" dirty="0">
                <a:solidFill>
                  <a:schemeClr val="bg1"/>
                </a:solidFill>
              </a:rPr>
              <a:t>0 percent of the variable:</a:t>
            </a:r>
          </a:p>
          <a:p>
            <a:r>
              <a:rPr lang="en-US" dirty="0">
                <a:solidFill>
                  <a:schemeClr val="bg1"/>
                </a:solidFill>
              </a:rPr>
              <a:t>	dropping the variable should be considered</a:t>
            </a:r>
          </a:p>
          <a:p>
            <a:r>
              <a:rPr lang="en-US" b="1" dirty="0">
                <a:solidFill>
                  <a:schemeClr val="bg1"/>
                </a:solidFill>
              </a:rPr>
              <a:t>2.  When the data goes missing on 1–5 percent of the variable</a:t>
            </a:r>
          </a:p>
          <a:p>
            <a:r>
              <a:rPr lang="en-US" dirty="0">
                <a:solidFill>
                  <a:schemeClr val="bg1"/>
                </a:solidFill>
              </a:rPr>
              <a:t>		dropping missing values only should be considered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dropna</a:t>
            </a:r>
            <a:r>
              <a:rPr lang="en-US" dirty="0">
                <a:solidFill>
                  <a:schemeClr val="bg1"/>
                </a:solidFill>
              </a:rPr>
              <a:t>( axis=0, how="any", subset=None, </a:t>
            </a:r>
            <a:r>
              <a:rPr lang="en-US" dirty="0" err="1">
                <a:solidFill>
                  <a:schemeClr val="bg1"/>
                </a:solidFill>
              </a:rPr>
              <a:t>inplace</a:t>
            </a:r>
            <a:r>
              <a:rPr lang="en-US" dirty="0">
                <a:solidFill>
                  <a:schemeClr val="bg1"/>
                </a:solidFill>
              </a:rPr>
              <a:t>=False)</a:t>
            </a:r>
          </a:p>
          <a:p>
            <a:r>
              <a:rPr lang="en-US" dirty="0">
                <a:solidFill>
                  <a:schemeClr val="bg1"/>
                </a:solidFill>
              </a:rPr>
              <a:t>axis: possible values are {0 or ‘index’, 1 or ‘columns’}, default 0. If 0, drop rows with null values. If 1, drop columns with missing values.</a:t>
            </a:r>
          </a:p>
          <a:p>
            <a:r>
              <a:rPr lang="en-US" dirty="0">
                <a:solidFill>
                  <a:schemeClr val="bg1"/>
                </a:solidFill>
              </a:rPr>
              <a:t>how: possible values are {‘any’, ‘all’}, default ‘any’. If ‘any’, drop the row/column if any of the values is null. If ‘all’, drop the row/column if all the values are missing.</a:t>
            </a:r>
          </a:p>
          <a:p>
            <a:r>
              <a:rPr lang="en-US" dirty="0">
                <a:solidFill>
                  <a:schemeClr val="bg1"/>
                </a:solidFill>
              </a:rPr>
              <a:t>subset: specifies the rows/columns to look for null values.</a:t>
            </a:r>
          </a:p>
          <a:p>
            <a:r>
              <a:rPr lang="en-US" dirty="0" err="1">
                <a:solidFill>
                  <a:schemeClr val="bg1"/>
                </a:solidFill>
              </a:rPr>
              <a:t>inplace</a:t>
            </a:r>
            <a:r>
              <a:rPr lang="en-US" dirty="0">
                <a:solidFill>
                  <a:schemeClr val="bg1"/>
                </a:solidFill>
              </a:rPr>
              <a:t>: a </a:t>
            </a:r>
            <a:r>
              <a:rPr lang="en-US" dirty="0" err="1">
                <a:solidFill>
                  <a:schemeClr val="bg1"/>
                </a:solidFill>
              </a:rPr>
              <a:t>boolean</a:t>
            </a:r>
            <a:r>
              <a:rPr lang="en-US" dirty="0">
                <a:solidFill>
                  <a:schemeClr val="bg1"/>
                </a:solidFill>
              </a:rPr>
              <a:t> value. If True, the source DataFrame is changed and None is returned</a:t>
            </a:r>
          </a:p>
          <a:p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9729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191C3-1539-4E99-88FD-E86128D484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633" y="185893"/>
            <a:ext cx="8650013" cy="400110"/>
          </a:xfrm>
        </p:spPr>
        <p:txBody>
          <a:bodyPr/>
          <a:lstStyle/>
          <a:p>
            <a:pPr marL="342900" indent="-342900"/>
            <a:r>
              <a:rPr lang="en-US" sz="24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Dropping rows/columns with at least 1 null value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B28B3E-6955-4415-B4DE-910591E369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9893" y="2106091"/>
            <a:ext cx="1838325" cy="16859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1F29F69-89C2-4333-9929-7844DB8683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98" y="1345325"/>
            <a:ext cx="3428283" cy="290085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78A28B6-846B-4750-BCD4-4A304CE04940}"/>
              </a:ext>
            </a:extLst>
          </p:cNvPr>
          <p:cNvSpPr txBox="1"/>
          <p:nvPr/>
        </p:nvSpPr>
        <p:spPr>
          <a:xfrm>
            <a:off x="4572000" y="4351283"/>
            <a:ext cx="9879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Rows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A9F3C13-A350-4447-B905-4149B57FEA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4182" y="1722055"/>
            <a:ext cx="1685925" cy="25241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B7A9265-AA67-49F4-82EB-44DE8AA70B8A}"/>
              </a:ext>
            </a:extLst>
          </p:cNvPr>
          <p:cNvSpPr txBox="1"/>
          <p:nvPr/>
        </p:nvSpPr>
        <p:spPr>
          <a:xfrm>
            <a:off x="7267903" y="4405836"/>
            <a:ext cx="14490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columns</a:t>
            </a:r>
          </a:p>
        </p:txBody>
      </p:sp>
    </p:spTree>
    <p:extLst>
      <p:ext uri="{BB962C8B-B14F-4D97-AF65-F5344CB8AC3E}">
        <p14:creationId xmlns:p14="http://schemas.microsoft.com/office/powerpoint/2010/main" val="1039796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oogle Shape;96;p17">
            <a:extLst>
              <a:ext uri="{FF2B5EF4-FFF2-40B4-BE49-F238E27FC236}">
                <a16:creationId xmlns:a16="http://schemas.microsoft.com/office/drawing/2014/main" id="{65B81A44-93C8-4016-B60C-4DB5E2FFD9FC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2705" y="2045304"/>
            <a:ext cx="2219340" cy="115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97;p17">
            <a:extLst>
              <a:ext uri="{FF2B5EF4-FFF2-40B4-BE49-F238E27FC236}">
                <a16:creationId xmlns:a16="http://schemas.microsoft.com/office/drawing/2014/main" id="{865273EB-A7FA-48B2-BC65-37CEE333BC5A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90680" y="2449022"/>
            <a:ext cx="145275" cy="42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98;p17">
            <a:extLst>
              <a:ext uri="{FF2B5EF4-FFF2-40B4-BE49-F238E27FC236}">
                <a16:creationId xmlns:a16="http://schemas.microsoft.com/office/drawing/2014/main" id="{AE0719EB-714D-47F6-A84F-AFDACE55841E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36726" y="1237502"/>
            <a:ext cx="1032700" cy="12091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2B1C2AC-288D-4F48-8117-FBF8482855C6}"/>
              </a:ext>
            </a:extLst>
          </p:cNvPr>
          <p:cNvSpPr/>
          <p:nvPr/>
        </p:nvSpPr>
        <p:spPr>
          <a:xfrm>
            <a:off x="560954" y="3096064"/>
            <a:ext cx="7745896" cy="16231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15000"/>
              </a:lnSpc>
              <a:spcBef>
                <a:spcPts val="600"/>
              </a:spcBef>
              <a:buClr>
                <a:srgbClr val="A458FF"/>
              </a:buClr>
              <a:buSzPts val="2400"/>
              <a:buFont typeface="Muli Regular"/>
              <a:buChar char="⬡"/>
            </a:pPr>
            <a:r>
              <a: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Muli Regular"/>
              </a:rPr>
              <a:t>Check Missing Data</a:t>
            </a:r>
          </a:p>
          <a:p>
            <a:pPr marL="342900" lvl="0" indent="-342900">
              <a:lnSpc>
                <a:spcPct val="115000"/>
              </a:lnSpc>
              <a:spcBef>
                <a:spcPts val="600"/>
              </a:spcBef>
              <a:buClr>
                <a:srgbClr val="A458FF"/>
              </a:buClr>
              <a:buSzPts val="2400"/>
              <a:buFont typeface="Muli Regular"/>
              <a:buChar char="⬡"/>
            </a:pPr>
            <a:r>
              <a:rPr lang="en-US" b="1" u="sng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Muli Regular"/>
              </a:rPr>
              <a:t>Drop Missing Data</a:t>
            </a:r>
          </a:p>
          <a:p>
            <a:pPr marL="342900" lvl="0" indent="-342900">
              <a:lnSpc>
                <a:spcPct val="115000"/>
              </a:lnSpc>
              <a:spcBef>
                <a:spcPts val="600"/>
              </a:spcBef>
              <a:buClr>
                <a:srgbClr val="A458FF"/>
              </a:buClr>
              <a:buSzPts val="2400"/>
              <a:buFont typeface="Muli Regular"/>
              <a:buChar char="⬡"/>
            </a:pPr>
            <a:r>
              <a: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Muli Regular"/>
              </a:rPr>
              <a:t>Fill Missing data with Pandas</a:t>
            </a:r>
          </a:p>
          <a:p>
            <a:pPr marL="342900" indent="-342900">
              <a:lnSpc>
                <a:spcPct val="115000"/>
              </a:lnSpc>
              <a:spcBef>
                <a:spcPts val="600"/>
              </a:spcBef>
              <a:buClr>
                <a:srgbClr val="A458FF"/>
              </a:buClr>
              <a:buSzPts val="2400"/>
              <a:buFont typeface="Muli Regular"/>
              <a:buChar char="⬡"/>
            </a:pPr>
            <a:r>
              <a: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Muli Regular"/>
              </a:rPr>
              <a:t>Fill Missing data with ML</a:t>
            </a:r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sym typeface="Muli Regular"/>
            </a:endParaRPr>
          </a:p>
          <a:p>
            <a:pPr marL="342900" lvl="0" indent="-342900">
              <a:lnSpc>
                <a:spcPct val="115000"/>
              </a:lnSpc>
              <a:spcBef>
                <a:spcPts val="600"/>
              </a:spcBef>
              <a:buClr>
                <a:srgbClr val="A458FF"/>
              </a:buClr>
              <a:buSzPts val="2400"/>
              <a:buFont typeface="Muli Regular"/>
              <a:buChar char="⬡"/>
            </a:pPr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sym typeface="Muli Regular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5883AEA-73A4-4AFB-9247-81A4B33FA243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-252528" y="110549"/>
            <a:ext cx="5736198" cy="3463030"/>
          </a:xfrm>
          <a:prstGeom prst="rect">
            <a:avLst/>
          </a:prstGeom>
        </p:spPr>
      </p:pic>
      <p:sp>
        <p:nvSpPr>
          <p:cNvPr id="10" name="Google Shape;94;p17">
            <a:extLst>
              <a:ext uri="{FF2B5EF4-FFF2-40B4-BE49-F238E27FC236}">
                <a16:creationId xmlns:a16="http://schemas.microsoft.com/office/drawing/2014/main" id="{769E1623-592E-492C-B873-438FBC0D752B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310115" y="311618"/>
            <a:ext cx="5190461" cy="425572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342900" indent="-342900"/>
            <a:r>
              <a:rPr lang="en-US" sz="24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Work with Missing data</a:t>
            </a:r>
          </a:p>
        </p:txBody>
      </p:sp>
    </p:spTree>
    <p:extLst>
      <p:ext uri="{BB962C8B-B14F-4D97-AF65-F5344CB8AC3E}">
        <p14:creationId xmlns:p14="http://schemas.microsoft.com/office/powerpoint/2010/main" val="71106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46060-309E-42DA-A0D2-10605F5865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1038" y="250166"/>
            <a:ext cx="7859110" cy="427453"/>
          </a:xfrm>
        </p:spPr>
        <p:txBody>
          <a:bodyPr/>
          <a:lstStyle/>
          <a:p>
            <a:pPr marL="342900" indent="-342900"/>
            <a:r>
              <a:rPr lang="en-US" sz="24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Fill Missing data with Pandas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23B634-5577-43F1-AEEC-3F28DCE67CF4}"/>
              </a:ext>
            </a:extLst>
          </p:cNvPr>
          <p:cNvSpPr txBox="1"/>
          <p:nvPr/>
        </p:nvSpPr>
        <p:spPr>
          <a:xfrm>
            <a:off x="439550" y="1124187"/>
            <a:ext cx="8247250" cy="13419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15000"/>
              </a:lnSpc>
              <a:spcBef>
                <a:spcPts val="600"/>
              </a:spcBef>
              <a:buClr>
                <a:srgbClr val="A458FF"/>
              </a:buClr>
              <a:buSzPts val="2400"/>
              <a:buFont typeface="+mj-lt"/>
              <a:buAutoNum type="arabicPeriod"/>
            </a:pPr>
            <a:r>
              <a:rPr lang="en-US" sz="16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Filling the missing data with the mean or median value if it’s a numerical variable.</a:t>
            </a:r>
          </a:p>
          <a:p>
            <a:pPr marL="342900" indent="-342900">
              <a:lnSpc>
                <a:spcPct val="115000"/>
              </a:lnSpc>
              <a:spcBef>
                <a:spcPts val="600"/>
              </a:spcBef>
              <a:buClr>
                <a:srgbClr val="A458FF"/>
              </a:buClr>
              <a:buSzPts val="2400"/>
              <a:buFont typeface="Muli Regular"/>
              <a:buAutoNum type="arabicPeriod"/>
            </a:pPr>
            <a:r>
              <a:rPr lang="en-US" sz="16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Filling the missing data with the median value only if it’s a numerical variable with outliers</a:t>
            </a:r>
          </a:p>
          <a:p>
            <a:pPr marL="342900" indent="-342900">
              <a:lnSpc>
                <a:spcPct val="115000"/>
              </a:lnSpc>
              <a:spcBef>
                <a:spcPts val="600"/>
              </a:spcBef>
              <a:buClr>
                <a:srgbClr val="A458FF"/>
              </a:buClr>
              <a:buSzPts val="2400"/>
              <a:buFont typeface="Muli Regular"/>
              <a:buAutoNum type="arabicPeriod"/>
            </a:pPr>
            <a:r>
              <a:rPr lang="en-US" sz="16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Filling the missing data with mode if it’s a categorical value.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833276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Aliena template">
  <a:themeElements>
    <a:clrScheme name="Custom 347">
      <a:dk1>
        <a:srgbClr val="050060"/>
      </a:dk1>
      <a:lt1>
        <a:srgbClr val="FFFFFF"/>
      </a:lt1>
      <a:dk2>
        <a:srgbClr val="585963"/>
      </a:dk2>
      <a:lt2>
        <a:srgbClr val="F3F3F3"/>
      </a:lt2>
      <a:accent1>
        <a:srgbClr val="0A2F9E"/>
      </a:accent1>
      <a:accent2>
        <a:srgbClr val="3544FF"/>
      </a:accent2>
      <a:accent3>
        <a:srgbClr val="24D6FF"/>
      </a:accent3>
      <a:accent4>
        <a:srgbClr val="00FFFF"/>
      </a:accent4>
      <a:accent5>
        <a:srgbClr val="A458FF"/>
      </a:accent5>
      <a:accent6>
        <a:srgbClr val="D392FF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13425</TotalTime>
  <Words>471</Words>
  <Application>Microsoft Office PowerPoint</Application>
  <PresentationFormat>On-screen Show (16:9)</PresentationFormat>
  <Paragraphs>61</Paragraphs>
  <Slides>12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Lexend Deca</vt:lpstr>
      <vt:lpstr>Times New Roman</vt:lpstr>
      <vt:lpstr>Arial</vt:lpstr>
      <vt:lpstr>Consolas</vt:lpstr>
      <vt:lpstr>Muli Regular</vt:lpstr>
      <vt:lpstr>Aliena template</vt:lpstr>
      <vt:lpstr>Data Preprocessing and ETL</vt:lpstr>
      <vt:lpstr>PowerPoint Presentation</vt:lpstr>
      <vt:lpstr>Work with Missing data</vt:lpstr>
      <vt:lpstr>PowerPoint Presentation</vt:lpstr>
      <vt:lpstr>Check missing data </vt:lpstr>
      <vt:lpstr>Drop Missing Data</vt:lpstr>
      <vt:lpstr>Dropping rows/columns with at least 1 null value</vt:lpstr>
      <vt:lpstr>Work with Missing data</vt:lpstr>
      <vt:lpstr>Fill Missing data with Pandas</vt:lpstr>
      <vt:lpstr>Work with Missing data</vt:lpstr>
      <vt:lpstr>Task 1</vt:lpstr>
      <vt:lpstr>Task 1 Solution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Oriented Programming with Python (OOP)</dc:title>
  <dc:creator>Eslam Jekso</dc:creator>
  <cp:lastModifiedBy>ضى السبد عبدالتواب السبد</cp:lastModifiedBy>
  <cp:revision>448</cp:revision>
  <dcterms:modified xsi:type="dcterms:W3CDTF">2025-07-09T16:24:35Z</dcterms:modified>
</cp:coreProperties>
</file>