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40" r:id="rId4"/>
    <p:sldId id="341" r:id="rId5"/>
    <p:sldId id="342" r:id="rId6"/>
    <p:sldId id="343" r:id="rId7"/>
    <p:sldId id="345" r:id="rId8"/>
    <p:sldId id="346" r:id="rId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Lexend Deca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4" roundtripDataSignature="AMtx7mga2vejguWcrePulGpmXHEeuIkx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7A287F-DC17-4901-89EE-DEF754B3933A}">
  <a:tblStyle styleId="{1E7A287F-DC17-4901-89EE-DEF754B3933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1161371-FB7F-40CD-97F0-BBC63C69D60C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24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27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12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1" name="Google Shape;741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863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0" name="Google Shape;750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352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1" name="Google Shape;761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570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0491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0" name="Google Shape;790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317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060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04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0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0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06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106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3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03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⬡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"/>
          <p:cNvSpPr txBox="1">
            <a:spLocks noGrp="1"/>
          </p:cNvSpPr>
          <p:nvPr>
            <p:ph type="ctrTitle"/>
          </p:nvPr>
        </p:nvSpPr>
        <p:spPr>
          <a:xfrm>
            <a:off x="1102090" y="1599964"/>
            <a:ext cx="5029131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000" dirty="0"/>
              <a:t>Data Preprocessing</a:t>
            </a:r>
            <a:br>
              <a:rPr lang="en-US" sz="4000" dirty="0"/>
            </a:br>
            <a:r>
              <a:rPr lang="en-US" sz="4000" dirty="0"/>
              <a:t>and ETL</a:t>
            </a:r>
            <a:endParaRPr sz="4000" dirty="0"/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72973" y="568438"/>
            <a:ext cx="3292350" cy="305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>
            <a:spLocks noGrp="1"/>
          </p:cNvSpPr>
          <p:nvPr>
            <p:ph type="body" idx="1"/>
          </p:nvPr>
        </p:nvSpPr>
        <p:spPr>
          <a:xfrm>
            <a:off x="545813" y="762486"/>
            <a:ext cx="3916674" cy="21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1400" dirty="0"/>
          </a:p>
          <a:p>
            <a:pPr marL="3429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1400" dirty="0"/>
              <a:t>What is Data</a:t>
            </a:r>
            <a:endParaRPr dirty="0"/>
          </a:p>
          <a:p>
            <a:pPr marL="3429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1400" dirty="0"/>
              <a:t>Machine Learning</a:t>
            </a:r>
            <a:endParaRPr dirty="0"/>
          </a:p>
          <a:p>
            <a:pPr marL="3429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-US" sz="1400" dirty="0"/>
              <a:t>Data Preprocessing</a:t>
            </a:r>
            <a:endParaRPr dirty="0"/>
          </a:p>
        </p:txBody>
      </p:sp>
      <p:sp>
        <p:nvSpPr>
          <p:cNvPr id="37" name="Google Shape;37;p2"/>
          <p:cNvSpPr txBox="1"/>
          <p:nvPr/>
        </p:nvSpPr>
        <p:spPr>
          <a:xfrm>
            <a:off x="4462487" y="1497000"/>
            <a:ext cx="4356146" cy="21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⬡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Transformations</a:t>
            </a:r>
            <a:endParaRPr dirty="0"/>
          </a:p>
          <a:p>
            <a:pPr marL="8001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 or Cleansing</a:t>
            </a:r>
            <a:endParaRPr dirty="0"/>
          </a:p>
          <a:p>
            <a:pPr marL="8001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with Missing data</a:t>
            </a:r>
            <a:endParaRPr dirty="0"/>
          </a:p>
          <a:p>
            <a:pPr marL="8001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with Categorical data</a:t>
            </a:r>
            <a:endParaRPr dirty="0"/>
          </a:p>
          <a:p>
            <a:pPr marL="8001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 and Handle Outliers</a:t>
            </a:r>
            <a:endParaRPr dirty="0"/>
          </a:p>
          <a:p>
            <a:pPr marL="8001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Scaling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p2"/>
          <p:cNvSpPr txBox="1"/>
          <p:nvPr/>
        </p:nvSpPr>
        <p:spPr>
          <a:xfrm>
            <a:off x="492294" y="223383"/>
            <a:ext cx="1921298" cy="641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</a:pPr>
            <a:r>
              <a:rPr lang="en-US"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8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85"/>
          <p:cNvSpPr txBox="1">
            <a:spLocks noGrp="1"/>
          </p:cNvSpPr>
          <p:nvPr>
            <p:ph type="ctrTitle"/>
          </p:nvPr>
        </p:nvSpPr>
        <p:spPr>
          <a:xfrm>
            <a:off x="310115" y="70078"/>
            <a:ext cx="5190461" cy="42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 b="0" dirty="0">
                <a:sym typeface="Arial"/>
              </a:rPr>
              <a:t>Feature Scaling</a:t>
            </a:r>
            <a:endParaRPr sz="2400" b="0" dirty="0">
              <a:sym typeface="Arial"/>
            </a:endParaRPr>
          </a:p>
        </p:txBody>
      </p:sp>
      <p:sp>
        <p:nvSpPr>
          <p:cNvPr id="747" name="Google Shape;747;p85"/>
          <p:cNvSpPr txBox="1"/>
          <p:nvPr/>
        </p:nvSpPr>
        <p:spPr>
          <a:xfrm>
            <a:off x="177766" y="615376"/>
            <a:ext cx="5340948" cy="5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lt1"/>
                </a:solidFill>
                <a:latin typeface="Lexend Deca"/>
              </a:rPr>
              <a:t>It is common to scale data prior to fitting a machine learning model.</a:t>
            </a:r>
            <a:endParaRPr sz="1200" dirty="0">
              <a:solidFill>
                <a:schemeClr val="lt1"/>
              </a:solidFill>
              <a:latin typeface="Lexend Dec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lt1"/>
                </a:solidFill>
                <a:latin typeface="Lexend Deca"/>
              </a:rPr>
              <a:t>This is because data often consists of many different input variables or features (columns) and each may have a different range of values or units of measure, such as feet, miles, kilograms, dollars, etc.</a:t>
            </a:r>
            <a:endParaRPr sz="1200" dirty="0">
              <a:solidFill>
                <a:schemeClr val="lt1"/>
              </a:solidFill>
              <a:latin typeface="Lexend Dec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lt1"/>
                </a:solidFill>
                <a:latin typeface="Lexend Deca"/>
              </a:rPr>
              <a:t>If there are input variables that have very large values relative to the other input variables, these large values can dominate or skew some machine learning algorithms. </a:t>
            </a:r>
            <a:endParaRPr sz="1200" dirty="0">
              <a:solidFill>
                <a:schemeClr val="lt1"/>
              </a:solidFill>
              <a:latin typeface="Lexend Dec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chemeClr val="lt1"/>
                </a:solidFill>
                <a:latin typeface="Lexend Deca"/>
              </a:rPr>
              <a:t>The result is that the algorithms pay most of their attention to the large values and ignore the variables with smaller values.</a:t>
            </a:r>
            <a:endParaRPr sz="1200" dirty="0">
              <a:solidFill>
                <a:schemeClr val="lt1"/>
              </a:solidFill>
              <a:latin typeface="Lexend Deca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n-US" sz="1200" dirty="0">
                <a:solidFill>
                  <a:schemeClr val="lt1"/>
                </a:solidFill>
                <a:latin typeface="Lexend Deca"/>
              </a:rPr>
              <a:t>This includes algorithms that use a weighted sum of inputs :</a:t>
            </a:r>
            <a:endParaRPr sz="1200" dirty="0">
              <a:solidFill>
                <a:schemeClr val="lt1"/>
              </a:solidFill>
              <a:latin typeface="Lexend Dec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200" dirty="0">
                <a:solidFill>
                  <a:schemeClr val="lt1"/>
                </a:solidFill>
                <a:latin typeface="Lexend Deca"/>
              </a:rPr>
              <a:t>	like linear regression </a:t>
            </a:r>
            <a:endParaRPr sz="1200" dirty="0">
              <a:solidFill>
                <a:schemeClr val="lt1"/>
              </a:solidFill>
              <a:latin typeface="Lexend Dec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200" dirty="0">
                <a:solidFill>
                  <a:schemeClr val="lt1"/>
                </a:solidFill>
                <a:latin typeface="Lexend Deca"/>
              </a:rPr>
              <a:t>	logistic regression</a:t>
            </a:r>
            <a:endParaRPr sz="1200" dirty="0">
              <a:solidFill>
                <a:schemeClr val="lt1"/>
              </a:solidFill>
              <a:latin typeface="Lexend Dec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200" dirty="0">
                <a:solidFill>
                  <a:schemeClr val="lt1"/>
                </a:solidFill>
                <a:latin typeface="Lexend Deca"/>
              </a:rPr>
              <a:t>	artificial neural networks</a:t>
            </a:r>
            <a:endParaRPr sz="1200" dirty="0">
              <a:solidFill>
                <a:schemeClr val="lt1"/>
              </a:solidFill>
              <a:latin typeface="Lexend Dec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Lexend Deca"/>
              </a:rPr>
              <a:t>as well as algorithms that use distance measures between examples such as :</a:t>
            </a:r>
            <a:endParaRPr sz="1200" dirty="0">
              <a:solidFill>
                <a:schemeClr val="lt1"/>
              </a:solidFill>
              <a:latin typeface="Lexend Dec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200" dirty="0">
                <a:solidFill>
                  <a:schemeClr val="lt1"/>
                </a:solidFill>
                <a:latin typeface="Lexend Deca"/>
              </a:rPr>
              <a:t>	k-nearest neighbors </a:t>
            </a:r>
            <a:endParaRPr sz="1200" dirty="0">
              <a:solidFill>
                <a:schemeClr val="lt1"/>
              </a:solidFill>
              <a:latin typeface="Lexend Deca"/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200" dirty="0">
                <a:solidFill>
                  <a:schemeClr val="lt1"/>
                </a:solidFill>
                <a:latin typeface="Lexend Deca"/>
              </a:rPr>
              <a:t>	support vector machines. </a:t>
            </a:r>
            <a:endParaRPr sz="2400" dirty="0">
              <a:solidFill>
                <a:schemeClr val="lt1"/>
              </a:solidFill>
              <a:latin typeface="Lexend Dec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F9B32-0367-4848-A7DC-93E6A2D91A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86" y="713957"/>
            <a:ext cx="2219341" cy="17485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D572E1-B7A2-4C8A-96EE-9EB4ECED77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9432" y="2965981"/>
            <a:ext cx="2178995" cy="165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4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" name="Google Shape;752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8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8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86"/>
          <p:cNvSpPr/>
          <p:nvPr/>
        </p:nvSpPr>
        <p:spPr>
          <a:xfrm>
            <a:off x="560954" y="4119205"/>
            <a:ext cx="7745896" cy="64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458FF"/>
              </a:buClr>
              <a:buSzPts val="2400"/>
              <a:buFont typeface="Arial"/>
              <a:buChar char="⬡"/>
            </a:pPr>
            <a:r>
              <a:rPr lang="en-US" sz="1400" b="1" i="0" u="sng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Normalization with Sklearn </a:t>
            </a:r>
            <a:r>
              <a:rPr lang="en-US" sz="1400" b="1" i="0" u="sng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MinMaxScaler.</a:t>
            </a:r>
            <a:endParaRPr sz="1400" b="1" i="0" u="sng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458FF"/>
              </a:buClr>
              <a:buSzPts val="2400"/>
              <a:buFont typeface="Arial"/>
              <a:buChar char="⬡"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Standardizing data with </a:t>
            </a:r>
            <a:r>
              <a:rPr lang="en-US" sz="1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StandardScaler</a:t>
            </a: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756" name="Google Shape;756;p86"/>
          <p:cNvSpPr txBox="1">
            <a:spLocks noGrp="1"/>
          </p:cNvSpPr>
          <p:nvPr>
            <p:ph type="ctrTitle"/>
          </p:nvPr>
        </p:nvSpPr>
        <p:spPr>
          <a:xfrm>
            <a:off x="310115" y="311618"/>
            <a:ext cx="5190461" cy="42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 b="0"/>
              <a:t>Feature Scaling</a:t>
            </a:r>
            <a:endParaRPr/>
          </a:p>
        </p:txBody>
      </p:sp>
      <p:pic>
        <p:nvPicPr>
          <p:cNvPr id="757" name="Google Shape;757;p8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410414" y="524404"/>
            <a:ext cx="6133119" cy="3738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8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14753" y="1024295"/>
            <a:ext cx="4106525" cy="2739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93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" name="Google Shape;763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Google Shape;764;p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87"/>
          <p:cNvSpPr/>
          <p:nvPr/>
        </p:nvSpPr>
        <p:spPr>
          <a:xfrm>
            <a:off x="560954" y="3941417"/>
            <a:ext cx="7745896" cy="64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458FF"/>
              </a:buClr>
              <a:buSzPts val="2400"/>
              <a:buFont typeface="Arial"/>
              <a:buChar char="⬡"/>
            </a:pPr>
            <a:r>
              <a:rPr lang="en-US" sz="1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Normalization with Sklearn </a:t>
            </a:r>
            <a:r>
              <a:rPr lang="en-US" sz="1400" b="0" i="0" u="none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MinMaxScaler.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458FF"/>
              </a:buClr>
              <a:buSzPts val="2400"/>
              <a:buFont typeface="Arial"/>
              <a:buChar char="⬡"/>
            </a:pPr>
            <a:r>
              <a:rPr lang="en-US" sz="1400" b="1" i="0" u="sng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Standardizing data with </a:t>
            </a:r>
            <a:r>
              <a:rPr lang="en-US" sz="1400" b="1" i="0" u="sng" strike="noStrike" cap="non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StandardScaler</a:t>
            </a:r>
            <a:r>
              <a:rPr lang="en-US" sz="1400" b="1" i="0" u="sng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7" name="Google Shape;767;p87"/>
          <p:cNvSpPr txBox="1">
            <a:spLocks noGrp="1"/>
          </p:cNvSpPr>
          <p:nvPr>
            <p:ph type="ctrTitle"/>
          </p:nvPr>
        </p:nvSpPr>
        <p:spPr>
          <a:xfrm>
            <a:off x="310115" y="311618"/>
            <a:ext cx="5190461" cy="42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342900" indent="-342900"/>
            <a:r>
              <a:rPr lang="en-US" sz="2400" b="0" dirty="0"/>
              <a:t>Feature Scaling</a:t>
            </a:r>
            <a:endParaRPr sz="2400" b="0" dirty="0"/>
          </a:p>
        </p:txBody>
      </p:sp>
      <p:pic>
        <p:nvPicPr>
          <p:cNvPr id="768" name="Google Shape;768;p8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410414" y="524404"/>
            <a:ext cx="6133119" cy="3738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8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14753" y="1024295"/>
            <a:ext cx="4106525" cy="2739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455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88"/>
          <p:cNvSpPr txBox="1">
            <a:spLocks noGrp="1"/>
          </p:cNvSpPr>
          <p:nvPr>
            <p:ph type="ctrTitle"/>
          </p:nvPr>
        </p:nvSpPr>
        <p:spPr>
          <a:xfrm>
            <a:off x="233855" y="200145"/>
            <a:ext cx="8332076" cy="454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342900" indent="-342900"/>
            <a:r>
              <a:rPr lang="en-US" sz="2400" b="0" dirty="0">
                <a:sym typeface="Times New Roman"/>
              </a:rPr>
              <a:t>Normalization with Sklearn </a:t>
            </a:r>
            <a:r>
              <a:rPr lang="en-US" sz="2400" b="0" dirty="0" err="1">
                <a:sym typeface="Times New Roman"/>
              </a:rPr>
              <a:t>MinMaxScaler</a:t>
            </a:r>
            <a:r>
              <a:rPr lang="en-US" sz="2400" b="0" dirty="0">
                <a:sym typeface="Times New Roman"/>
              </a:rPr>
              <a:t>.</a:t>
            </a:r>
            <a:endParaRPr sz="2400" b="0" dirty="0">
              <a:sym typeface="Times New Roman"/>
            </a:endParaRPr>
          </a:p>
        </p:txBody>
      </p:sp>
      <p:sp>
        <p:nvSpPr>
          <p:cNvPr id="775" name="Google Shape;775;p88"/>
          <p:cNvSpPr txBox="1">
            <a:spLocks noGrp="1"/>
          </p:cNvSpPr>
          <p:nvPr>
            <p:ph type="subTitle" idx="1"/>
          </p:nvPr>
        </p:nvSpPr>
        <p:spPr>
          <a:xfrm>
            <a:off x="578069" y="966952"/>
            <a:ext cx="7879490" cy="76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b="0" i="0">
                <a:solidFill>
                  <a:schemeClr val="lt1"/>
                </a:solidFill>
              </a:rPr>
              <a:t>it is the simplest method and consists of rescaling the range of features to scale the range in [0, 1]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6" name="Google Shape;776;p88"/>
          <p:cNvSpPr txBox="1"/>
          <p:nvPr/>
        </p:nvSpPr>
        <p:spPr>
          <a:xfrm>
            <a:off x="233855" y="1904252"/>
            <a:ext cx="8332076" cy="454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A458FF"/>
              </a:buClr>
              <a:buSzPts val="2400"/>
              <a:buFont typeface="Lexend Deca"/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Standardizing data with StandardScaler.</a:t>
            </a:r>
            <a:endParaRPr sz="2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7" name="Google Shape;777;p88"/>
          <p:cNvSpPr txBox="1"/>
          <p:nvPr/>
        </p:nvSpPr>
        <p:spPr>
          <a:xfrm>
            <a:off x="460148" y="2528820"/>
            <a:ext cx="7879490" cy="76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standardization makes the values of each feature in the data have zero mean and unit variance.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47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2" name="Google Shape;792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9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90"/>
          <p:cNvSpPr/>
          <p:nvPr/>
        </p:nvSpPr>
        <p:spPr>
          <a:xfrm>
            <a:off x="310115" y="3962198"/>
            <a:ext cx="7745896" cy="323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458FF"/>
              </a:buClr>
              <a:buSzPts val="2400"/>
              <a:buFont typeface="Arial"/>
              <a:buChar char="⬡"/>
            </a:pPr>
            <a:r>
              <a:rPr lang="en-US" sz="1400" b="1" i="0" u="sng" strike="noStrike" cap="none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Robust_Scaler</a:t>
            </a:r>
            <a:endParaRPr sz="1400" b="0" i="0" u="none" strike="noStrike" cap="none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6" name="Google Shape;796;p90"/>
          <p:cNvSpPr txBox="1">
            <a:spLocks noGrp="1"/>
          </p:cNvSpPr>
          <p:nvPr>
            <p:ph type="ctrTitle"/>
          </p:nvPr>
        </p:nvSpPr>
        <p:spPr>
          <a:xfrm>
            <a:off x="310115" y="311618"/>
            <a:ext cx="5190461" cy="42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342900" indent="-342900"/>
            <a:r>
              <a:rPr lang="en-US" sz="2400" b="0" dirty="0"/>
              <a:t>Feature Scaling</a:t>
            </a:r>
            <a:endParaRPr sz="24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FEA2D1-43B9-44F9-A507-9289EB4D13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3653" y="964724"/>
            <a:ext cx="4259254" cy="2817568"/>
          </a:xfrm>
          <a:prstGeom prst="rect">
            <a:avLst/>
          </a:prstGeom>
        </p:spPr>
      </p:pic>
      <p:pic>
        <p:nvPicPr>
          <p:cNvPr id="797" name="Google Shape;797;p90"/>
          <p:cNvPicPr preferRelativeResize="0"/>
          <p:nvPr/>
        </p:nvPicPr>
        <p:blipFill rotWithShape="1">
          <a:blip r:embed="rId7">
            <a:alphaModFix/>
          </a:blip>
          <a:srcRect r="4660"/>
          <a:stretch/>
        </p:blipFill>
        <p:spPr>
          <a:xfrm>
            <a:off x="121093" y="964724"/>
            <a:ext cx="4520750" cy="1820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077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2" name="Google Shape;802;p91"/>
          <p:cNvGraphicFramePr/>
          <p:nvPr/>
        </p:nvGraphicFramePr>
        <p:xfrm>
          <a:off x="1418897" y="1282130"/>
          <a:ext cx="6096000" cy="2225100"/>
        </p:xfrm>
        <a:graphic>
          <a:graphicData uri="http://schemas.openxmlformats.org/drawingml/2006/table">
            <a:tbl>
              <a:tblPr firstRow="1" bandRow="1">
                <a:noFill/>
                <a:tableStyleId>{31161371-FB7F-40CD-97F0-BBC63C69D60C}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salary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age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class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2400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34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second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2500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55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fourth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2800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23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ninth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7000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27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first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32750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43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third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03" name="Google Shape;803;p91"/>
          <p:cNvSpPr txBox="1"/>
          <p:nvPr/>
        </p:nvSpPr>
        <p:spPr>
          <a:xfrm>
            <a:off x="593834" y="471477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types of preprocessing will be used here??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588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</TotalTime>
  <Words>299</Words>
  <Application>Microsoft Office PowerPoint</Application>
  <PresentationFormat>On-screen Show (16:9)</PresentationFormat>
  <Paragraphs>62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Lexend Deca</vt:lpstr>
      <vt:lpstr>Times New Roman</vt:lpstr>
      <vt:lpstr>Arial</vt:lpstr>
      <vt:lpstr>Consolas</vt:lpstr>
      <vt:lpstr>Courier New</vt:lpstr>
      <vt:lpstr>Aliena template</vt:lpstr>
      <vt:lpstr>Data Preprocessing and ETL</vt:lpstr>
      <vt:lpstr>PowerPoint Presentation</vt:lpstr>
      <vt:lpstr>Feature Scaling</vt:lpstr>
      <vt:lpstr>Feature Scaling</vt:lpstr>
      <vt:lpstr>Feature Scaling</vt:lpstr>
      <vt:lpstr>Normalization with Sklearn MinMaxScaler.</vt:lpstr>
      <vt:lpstr>Feature Scaling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Preprocessing and ETL</dc:title>
  <dc:creator>Eslam Jekso</dc:creator>
  <cp:lastModifiedBy>ضى السبد عبدالتواب السبد</cp:lastModifiedBy>
  <cp:revision>57</cp:revision>
  <dcterms:modified xsi:type="dcterms:W3CDTF">2025-07-09T16:29:38Z</dcterms:modified>
</cp:coreProperties>
</file>