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8546" y="380746"/>
            <a:ext cx="1147490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 u="sng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 u="sng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 u="sng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6340" y="2982849"/>
            <a:ext cx="9999319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 u="sng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324" y="1563470"/>
            <a:ext cx="10495915" cy="392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  <a:tabLst>
                <a:tab pos="9986010" algn="l"/>
              </a:tabLst>
            </a:pPr>
            <a:r>
              <a:rPr spc="-70" dirty="0"/>
              <a:t>K-nearest</a:t>
            </a:r>
            <a:r>
              <a:rPr spc="-150" dirty="0"/>
              <a:t> </a:t>
            </a:r>
            <a:r>
              <a:rPr spc="-45" dirty="0"/>
              <a:t>Neighbor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3"/>
            <a:ext cx="12192000" cy="6855459"/>
            <a:chOff x="0" y="1523"/>
            <a:chExt cx="12192000" cy="6855459"/>
          </a:xfrm>
        </p:grpSpPr>
        <p:sp>
          <p:nvSpPr>
            <p:cNvPr id="3" name="object 3"/>
            <p:cNvSpPr/>
            <p:nvPr/>
          </p:nvSpPr>
          <p:spPr>
            <a:xfrm>
              <a:off x="1207007" y="4343400"/>
              <a:ext cx="9875520" cy="0"/>
            </a:xfrm>
            <a:custGeom>
              <a:avLst/>
              <a:gdLst/>
              <a:ahLst/>
              <a:cxnLst/>
              <a:rect l="l" t="t" r="r" b="b"/>
              <a:pathLst>
                <a:path w="9875520">
                  <a:moveTo>
                    <a:pt x="0" y="0"/>
                  </a:moveTo>
                  <a:lnTo>
                    <a:pt x="9875520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3"/>
              <a:ext cx="12191999" cy="6854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3"/>
            <a:ext cx="12192000" cy="6855459"/>
            <a:chOff x="0" y="1523"/>
            <a:chExt cx="12192000" cy="6855459"/>
          </a:xfrm>
        </p:grpSpPr>
        <p:sp>
          <p:nvSpPr>
            <p:cNvPr id="3" name="object 3"/>
            <p:cNvSpPr/>
            <p:nvPr/>
          </p:nvSpPr>
          <p:spPr>
            <a:xfrm>
              <a:off x="1207007" y="4343400"/>
              <a:ext cx="9875520" cy="0"/>
            </a:xfrm>
            <a:custGeom>
              <a:avLst/>
              <a:gdLst/>
              <a:ahLst/>
              <a:cxnLst/>
              <a:rect l="l" t="t" r="r" b="b"/>
              <a:pathLst>
                <a:path w="9875520">
                  <a:moveTo>
                    <a:pt x="0" y="0"/>
                  </a:moveTo>
                  <a:lnTo>
                    <a:pt x="9875520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3"/>
              <a:ext cx="12191999" cy="6854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3"/>
            <a:ext cx="12192000" cy="6855459"/>
            <a:chOff x="0" y="1523"/>
            <a:chExt cx="12192000" cy="6855459"/>
          </a:xfrm>
        </p:grpSpPr>
        <p:sp>
          <p:nvSpPr>
            <p:cNvPr id="3" name="object 3"/>
            <p:cNvSpPr/>
            <p:nvPr/>
          </p:nvSpPr>
          <p:spPr>
            <a:xfrm>
              <a:off x="1207007" y="4343400"/>
              <a:ext cx="9875520" cy="0"/>
            </a:xfrm>
            <a:custGeom>
              <a:avLst/>
              <a:gdLst/>
              <a:ahLst/>
              <a:cxnLst/>
              <a:rect l="l" t="t" r="r" b="b"/>
              <a:pathLst>
                <a:path w="9875520">
                  <a:moveTo>
                    <a:pt x="0" y="0"/>
                  </a:moveTo>
                  <a:lnTo>
                    <a:pt x="9875520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3"/>
              <a:ext cx="12191999" cy="6854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380"/>
            <a:ext cx="45415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-35" dirty="0">
                <a:solidFill>
                  <a:srgbClr val="404040"/>
                </a:solidFill>
              </a:rPr>
              <a:t>KNN</a:t>
            </a:r>
            <a:r>
              <a:rPr sz="4800" u="none" spc="-135" dirty="0">
                <a:solidFill>
                  <a:srgbClr val="404040"/>
                </a:solidFill>
              </a:rPr>
              <a:t> </a:t>
            </a:r>
            <a:r>
              <a:rPr sz="4800" u="none" spc="-65" dirty="0">
                <a:solidFill>
                  <a:srgbClr val="404040"/>
                </a:solidFill>
              </a:rPr>
              <a:t>pros</a:t>
            </a:r>
            <a:r>
              <a:rPr sz="4800" u="none" spc="-120" dirty="0">
                <a:solidFill>
                  <a:srgbClr val="404040"/>
                </a:solidFill>
              </a:rPr>
              <a:t> </a:t>
            </a:r>
            <a:r>
              <a:rPr sz="4800" u="none" spc="-35" dirty="0">
                <a:solidFill>
                  <a:srgbClr val="404040"/>
                </a:solidFill>
              </a:rPr>
              <a:t>and</a:t>
            </a:r>
            <a:r>
              <a:rPr sz="4800" u="none" spc="-114" dirty="0">
                <a:solidFill>
                  <a:srgbClr val="404040"/>
                </a:solidFill>
              </a:rPr>
              <a:t> </a:t>
            </a:r>
            <a:r>
              <a:rPr sz="4800" u="none" spc="-50" dirty="0">
                <a:solidFill>
                  <a:srgbClr val="404040"/>
                </a:solidFill>
              </a:rPr>
              <a:t>cons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pc="-10" dirty="0"/>
              <a:t>Pros</a:t>
            </a:r>
          </a:p>
          <a:p>
            <a:pPr marL="292735" indent="-280670">
              <a:lnSpc>
                <a:spcPts val="2280"/>
              </a:lnSpc>
              <a:spcBef>
                <a:spcPts val="1300"/>
              </a:spcBef>
              <a:buAutoNum type="arabicPeriod"/>
              <a:tabLst>
                <a:tab pos="293370" algn="l"/>
              </a:tabLst>
            </a:pP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No</a:t>
            </a:r>
            <a:r>
              <a:rPr sz="2000" b="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Training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Period: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KNN</a:t>
            </a:r>
            <a:r>
              <a:rPr sz="2000" b="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sz="2000" b="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called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Lazy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Learner</a:t>
            </a:r>
            <a:r>
              <a:rPr sz="2000" b="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(Instance</a:t>
            </a:r>
            <a:r>
              <a:rPr sz="2000" b="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based</a:t>
            </a:r>
            <a:r>
              <a:rPr sz="2000" b="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learning).</a:t>
            </a:r>
            <a:endParaRPr sz="2000">
              <a:latin typeface="Arial MT"/>
              <a:cs typeface="Arial MT"/>
            </a:endParaRPr>
          </a:p>
          <a:p>
            <a:pPr marL="292735" indent="-280670">
              <a:lnSpc>
                <a:spcPts val="2160"/>
              </a:lnSpc>
              <a:buAutoNum type="arabicPeriod"/>
              <a:tabLst>
                <a:tab pos="293370" algn="l"/>
              </a:tabLst>
            </a:pP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new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data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can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be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added</a:t>
            </a:r>
            <a:r>
              <a:rPr sz="2000" b="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seamlessly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which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will</a:t>
            </a:r>
            <a:r>
              <a:rPr sz="2000" b="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not</a:t>
            </a:r>
            <a:r>
              <a:rPr sz="2000" b="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impact</a:t>
            </a:r>
            <a:r>
              <a:rPr sz="2000" b="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accuracy</a:t>
            </a:r>
            <a:r>
              <a:rPr sz="2000" b="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algorithm.</a:t>
            </a:r>
            <a:endParaRPr sz="2000">
              <a:latin typeface="Arial MT"/>
              <a:cs typeface="Arial MT"/>
            </a:endParaRPr>
          </a:p>
          <a:p>
            <a:pPr marL="292735" indent="-280670">
              <a:lnSpc>
                <a:spcPts val="2160"/>
              </a:lnSpc>
              <a:buAutoNum type="arabicPeriod"/>
              <a:tabLst>
                <a:tab pos="293370" algn="l"/>
              </a:tabLst>
            </a:pP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KNN is</a:t>
            </a:r>
            <a:r>
              <a:rPr sz="2000" b="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very</a:t>
            </a:r>
            <a:r>
              <a:rPr sz="2000" b="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easy</a:t>
            </a:r>
            <a:r>
              <a:rPr sz="2000" b="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sz="2000" b="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implement,</a:t>
            </a:r>
            <a:r>
              <a:rPr sz="2000" b="0" spc="-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There</a:t>
            </a:r>
            <a:r>
              <a:rPr sz="2000" b="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are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only</a:t>
            </a:r>
            <a:r>
              <a:rPr sz="2000" b="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two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parameters</a:t>
            </a:r>
            <a:r>
              <a:rPr sz="2000" b="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required</a:t>
            </a:r>
            <a:r>
              <a:rPr sz="2000" b="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implement</a:t>
            </a:r>
            <a:r>
              <a:rPr sz="2000" b="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KNN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280"/>
              </a:lnSpc>
            </a:pP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i.e.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value</a:t>
            </a:r>
            <a:r>
              <a:rPr sz="2000" b="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K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distance</a:t>
            </a:r>
            <a:r>
              <a:rPr sz="2000" b="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function</a:t>
            </a:r>
            <a:r>
              <a:rPr sz="2000" b="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(e.g.</a:t>
            </a:r>
            <a:r>
              <a:rPr sz="2000" b="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Euclidean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or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Manhattan</a:t>
            </a:r>
            <a:r>
              <a:rPr sz="2000" b="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etc.)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pc="-5" dirty="0"/>
              <a:t>Cons</a:t>
            </a:r>
          </a:p>
          <a:p>
            <a:pPr marL="292735" indent="-280670">
              <a:lnSpc>
                <a:spcPts val="2280"/>
              </a:lnSpc>
              <a:spcBef>
                <a:spcPts val="1300"/>
              </a:spcBef>
              <a:buAutoNum type="arabicPeriod"/>
              <a:tabLst>
                <a:tab pos="293370" algn="l"/>
              </a:tabLst>
            </a:pP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Does</a:t>
            </a:r>
            <a:r>
              <a:rPr sz="2000" b="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not</a:t>
            </a:r>
            <a:r>
              <a:rPr sz="2000" b="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work</a:t>
            </a:r>
            <a:r>
              <a:rPr sz="2000" b="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well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large</a:t>
            </a:r>
            <a:r>
              <a:rPr sz="2000" b="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dataset:</a:t>
            </a:r>
            <a:endParaRPr sz="2000">
              <a:latin typeface="Arial MT"/>
              <a:cs typeface="Arial MT"/>
            </a:endParaRPr>
          </a:p>
          <a:p>
            <a:pPr marL="292735" indent="-280670">
              <a:lnSpc>
                <a:spcPts val="2160"/>
              </a:lnSpc>
              <a:buAutoNum type="arabicPeriod"/>
              <a:tabLst>
                <a:tab pos="293370" algn="l"/>
              </a:tabLst>
            </a:pP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Does</a:t>
            </a:r>
            <a:r>
              <a:rPr sz="2000" b="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not</a:t>
            </a:r>
            <a:r>
              <a:rPr sz="2000" b="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work</a:t>
            </a:r>
            <a:r>
              <a:rPr sz="2000" b="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well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with</a:t>
            </a:r>
            <a:r>
              <a:rPr sz="2000" b="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high</a:t>
            </a:r>
            <a:r>
              <a:rPr sz="2000" b="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dimensions</a:t>
            </a:r>
            <a:endParaRPr sz="2000">
              <a:latin typeface="Arial MT"/>
              <a:cs typeface="Arial MT"/>
            </a:endParaRPr>
          </a:p>
          <a:p>
            <a:pPr marL="292735" indent="-280670">
              <a:lnSpc>
                <a:spcPts val="2130"/>
              </a:lnSpc>
              <a:buAutoNum type="arabicPeriod"/>
              <a:tabLst>
                <a:tab pos="293370" algn="l"/>
              </a:tabLst>
            </a:pP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Need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feature</a:t>
            </a:r>
            <a:r>
              <a:rPr sz="2000" b="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scaling: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We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need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to</a:t>
            </a:r>
            <a:r>
              <a:rPr sz="2000" b="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do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feature</a:t>
            </a:r>
            <a:r>
              <a:rPr sz="2000" b="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scaling</a:t>
            </a:r>
            <a:r>
              <a:rPr sz="2000" b="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(standardization</a:t>
            </a:r>
            <a:r>
              <a:rPr sz="2000" b="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sz="2000" b="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normalization)</a:t>
            </a:r>
            <a:endParaRPr sz="2000">
              <a:latin typeface="Arial MT"/>
              <a:cs typeface="Arial MT"/>
            </a:endParaRPr>
          </a:p>
          <a:p>
            <a:pPr marL="292735" indent="-280670">
              <a:lnSpc>
                <a:spcPts val="2250"/>
              </a:lnSpc>
              <a:buAutoNum type="arabicPeriod"/>
              <a:tabLst>
                <a:tab pos="293370" algn="l"/>
              </a:tabLst>
            </a:pP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Sensitive</a:t>
            </a:r>
            <a:r>
              <a:rPr sz="2000" b="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spc="-5" dirty="0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noisy</a:t>
            </a:r>
            <a:r>
              <a:rPr sz="2000" b="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data,</a:t>
            </a:r>
            <a:r>
              <a:rPr sz="2000" b="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missing</a:t>
            </a:r>
            <a:r>
              <a:rPr sz="2000" b="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333333"/>
                </a:solidFill>
                <a:latin typeface="Arial MT"/>
                <a:cs typeface="Arial MT"/>
              </a:rPr>
              <a:t>values.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380"/>
            <a:ext cx="45421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none" spc="-45" dirty="0">
                <a:solidFill>
                  <a:srgbClr val="404040"/>
                </a:solidFill>
              </a:rPr>
              <a:t>Flow</a:t>
            </a:r>
            <a:r>
              <a:rPr sz="4800" u="none" spc="-135" dirty="0">
                <a:solidFill>
                  <a:srgbClr val="404040"/>
                </a:solidFill>
              </a:rPr>
              <a:t> </a:t>
            </a:r>
            <a:r>
              <a:rPr sz="4800" u="none" spc="-40" dirty="0">
                <a:solidFill>
                  <a:srgbClr val="404040"/>
                </a:solidFill>
              </a:rPr>
              <a:t>chart</a:t>
            </a:r>
            <a:r>
              <a:rPr sz="4800" u="none" spc="-135" dirty="0">
                <a:solidFill>
                  <a:srgbClr val="404040"/>
                </a:solidFill>
              </a:rPr>
              <a:t> </a:t>
            </a:r>
            <a:r>
              <a:rPr sz="4800" u="none" spc="-75" dirty="0">
                <a:solidFill>
                  <a:srgbClr val="404040"/>
                </a:solidFill>
              </a:rPr>
              <a:t>for</a:t>
            </a:r>
            <a:r>
              <a:rPr sz="4800" u="none" spc="-140" dirty="0">
                <a:solidFill>
                  <a:srgbClr val="404040"/>
                </a:solidFill>
              </a:rPr>
              <a:t> </a:t>
            </a:r>
            <a:r>
              <a:rPr sz="4800" u="none" spc="-35" dirty="0">
                <a:solidFill>
                  <a:srgbClr val="404040"/>
                </a:solidFill>
              </a:rPr>
              <a:t>KNN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1550" y="1981200"/>
            <a:ext cx="2466975" cy="42489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MT</vt:lpstr>
      <vt:lpstr>Calibri</vt:lpstr>
      <vt:lpstr>Calibri Light</vt:lpstr>
      <vt:lpstr>Office Theme</vt:lpstr>
      <vt:lpstr>K-nearest Neighbor </vt:lpstr>
      <vt:lpstr>PowerPoint Presentation</vt:lpstr>
      <vt:lpstr>PowerPoint Presentation</vt:lpstr>
      <vt:lpstr>PowerPoint Presentation</vt:lpstr>
      <vt:lpstr>KNN pros and cons</vt:lpstr>
      <vt:lpstr>Flow chart for 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Mohamed Ramadan</dc:creator>
  <cp:lastModifiedBy>ضى السبد عبدالتواب السبد</cp:lastModifiedBy>
  <cp:revision>1</cp:revision>
  <dcterms:created xsi:type="dcterms:W3CDTF">2024-04-01T22:58:15Z</dcterms:created>
  <dcterms:modified xsi:type="dcterms:W3CDTF">2025-07-14T09:47:34Z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2024-04-01T00:00:00Z</vt:filetime>
  </property>
</Properties>
</file>