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2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95113" y="3124022"/>
            <a:ext cx="2001773" cy="757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1699" y="2105913"/>
            <a:ext cx="10388600" cy="2729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380"/>
            <a:ext cx="31330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How</a:t>
            </a:r>
            <a:r>
              <a:rPr spc="-155" dirty="0"/>
              <a:t> </a:t>
            </a:r>
            <a:r>
              <a:rPr spc="-30" dirty="0"/>
              <a:t>it</a:t>
            </a:r>
            <a:r>
              <a:rPr spc="-135" dirty="0"/>
              <a:t> </a:t>
            </a:r>
            <a:r>
              <a:rPr spc="-60" dirty="0"/>
              <a:t>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2329052"/>
            <a:ext cx="9923145" cy="21666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04139" marR="26670" indent="-92075">
              <a:lnSpc>
                <a:spcPts val="3020"/>
              </a:lnSpc>
              <a:spcBef>
                <a:spcPts val="480"/>
              </a:spcBef>
              <a:buClr>
                <a:srgbClr val="E38312"/>
              </a:buClr>
              <a:buFont typeface="Wingdings"/>
              <a:buChar char=""/>
              <a:tabLst>
                <a:tab pos="410845" algn="l"/>
              </a:tabLst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Put</a:t>
            </a:r>
            <a:r>
              <a:rPr sz="2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simply:</a:t>
            </a:r>
            <a:r>
              <a:rPr sz="28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andom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forest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builds</a:t>
            </a:r>
            <a:r>
              <a:rPr sz="28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decision</a:t>
            </a:r>
            <a:r>
              <a:rPr sz="2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trees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merges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them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together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accurate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stable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prediction.</a:t>
            </a:r>
            <a:endParaRPr sz="2800">
              <a:latin typeface="Calibri"/>
              <a:cs typeface="Calibri"/>
            </a:endParaRPr>
          </a:p>
          <a:p>
            <a:pPr marL="104139" marR="5080" indent="-92075">
              <a:lnSpc>
                <a:spcPct val="90000"/>
              </a:lnSpc>
              <a:spcBef>
                <a:spcPts val="1360"/>
              </a:spcBef>
              <a:buClr>
                <a:srgbClr val="E38312"/>
              </a:buClr>
              <a:buFont typeface="Wingdings"/>
              <a:buChar char=""/>
              <a:tabLst>
                <a:tab pos="410845" algn="l"/>
              </a:tabLst>
            </a:pP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big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advantage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random</a:t>
            </a:r>
            <a:r>
              <a:rPr sz="2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forest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be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both </a:t>
            </a:r>
            <a:r>
              <a:rPr sz="2800" spc="-6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classification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regression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problems,</a:t>
            </a:r>
            <a:r>
              <a:rPr sz="28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majority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current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learning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systems.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380"/>
            <a:ext cx="71513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Example</a:t>
            </a:r>
            <a:r>
              <a:rPr spc="-95" dirty="0"/>
              <a:t> </a:t>
            </a:r>
            <a:r>
              <a:rPr spc="-25" dirty="0"/>
              <a:t>of</a:t>
            </a:r>
            <a:r>
              <a:rPr spc="-125" dirty="0"/>
              <a:t> </a:t>
            </a:r>
            <a:r>
              <a:rPr spc="-50" dirty="0"/>
              <a:t>two</a:t>
            </a:r>
            <a:r>
              <a:rPr spc="-130" dirty="0"/>
              <a:t> </a:t>
            </a:r>
            <a:r>
              <a:rPr spc="-45" dirty="0"/>
              <a:t>Decision</a:t>
            </a:r>
            <a:r>
              <a:rPr spc="-114" dirty="0"/>
              <a:t> </a:t>
            </a:r>
            <a:r>
              <a:rPr spc="-55" dirty="0"/>
              <a:t>tress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9163" y="0"/>
            <a:ext cx="11145520" cy="6324600"/>
            <a:chOff x="169163" y="0"/>
            <a:chExt cx="11145520" cy="6324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9865" y="2281508"/>
              <a:ext cx="5486614" cy="372914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163" y="0"/>
              <a:ext cx="11145012" cy="6324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6416" y="806195"/>
            <a:ext cx="7059168" cy="47823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8763" y="387095"/>
            <a:ext cx="10634472" cy="54818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380"/>
            <a:ext cx="72771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Difference</a:t>
            </a:r>
            <a:r>
              <a:rPr spc="-120" dirty="0"/>
              <a:t> </a:t>
            </a:r>
            <a:r>
              <a:rPr spc="-55" dirty="0"/>
              <a:t>between</a:t>
            </a:r>
            <a:r>
              <a:rPr spc="-120" dirty="0"/>
              <a:t> </a:t>
            </a:r>
            <a:r>
              <a:rPr spc="-50" dirty="0"/>
              <a:t>DT</a:t>
            </a:r>
            <a:r>
              <a:rPr spc="-114" dirty="0"/>
              <a:t> </a:t>
            </a:r>
            <a:r>
              <a:rPr spc="-35" dirty="0"/>
              <a:t>and</a:t>
            </a:r>
            <a:r>
              <a:rPr spc="-80" dirty="0"/>
              <a:t> </a:t>
            </a:r>
            <a:r>
              <a:rPr spc="-25" dirty="0"/>
              <a:t>RF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7020" marR="130175" indent="-92075">
              <a:lnSpc>
                <a:spcPts val="3020"/>
              </a:lnSpc>
              <a:spcBef>
                <a:spcPts val="480"/>
              </a:spcBef>
              <a:buClr>
                <a:srgbClr val="E38312"/>
              </a:buClr>
              <a:buFont typeface="Wingdings"/>
              <a:buChar char=""/>
              <a:tabLst>
                <a:tab pos="593725" algn="l"/>
              </a:tabLst>
            </a:pPr>
            <a:r>
              <a:rPr spc="-10" dirty="0"/>
              <a:t>The</a:t>
            </a:r>
            <a:r>
              <a:rPr spc="-5" dirty="0"/>
              <a:t> </a:t>
            </a:r>
            <a:r>
              <a:rPr spc="-15" dirty="0"/>
              <a:t>random</a:t>
            </a:r>
            <a:r>
              <a:rPr spc="30" dirty="0"/>
              <a:t> </a:t>
            </a:r>
            <a:r>
              <a:rPr spc="-30" dirty="0"/>
              <a:t>forest</a:t>
            </a:r>
            <a:r>
              <a:rPr spc="15" dirty="0"/>
              <a:t> </a:t>
            </a:r>
            <a:r>
              <a:rPr spc="-10" dirty="0"/>
              <a:t>algorithm</a:t>
            </a:r>
            <a:r>
              <a:rPr spc="5" dirty="0"/>
              <a:t> </a:t>
            </a:r>
            <a:r>
              <a:rPr spc="-15" dirty="0"/>
              <a:t>randomly</a:t>
            </a:r>
            <a:r>
              <a:rPr spc="25" dirty="0"/>
              <a:t> </a:t>
            </a:r>
            <a:r>
              <a:rPr spc="-5" dirty="0"/>
              <a:t>selects</a:t>
            </a:r>
            <a:r>
              <a:rPr spc="15" dirty="0"/>
              <a:t> </a:t>
            </a:r>
            <a:r>
              <a:rPr spc="-10" dirty="0"/>
              <a:t>observations</a:t>
            </a:r>
            <a:r>
              <a:rPr spc="35" dirty="0"/>
              <a:t> </a:t>
            </a:r>
            <a:r>
              <a:rPr spc="-5" dirty="0"/>
              <a:t>and </a:t>
            </a:r>
            <a:r>
              <a:rPr dirty="0"/>
              <a:t> </a:t>
            </a:r>
            <a:r>
              <a:rPr spc="-20" dirty="0"/>
              <a:t>features</a:t>
            </a:r>
            <a:r>
              <a:rPr spc="10" dirty="0"/>
              <a:t> </a:t>
            </a:r>
            <a:r>
              <a:rPr spc="-20" dirty="0"/>
              <a:t>to</a:t>
            </a:r>
            <a:r>
              <a:rPr dirty="0"/>
              <a:t> </a:t>
            </a:r>
            <a:r>
              <a:rPr spc="-10" dirty="0"/>
              <a:t>build</a:t>
            </a:r>
            <a:r>
              <a:rPr spc="35" dirty="0"/>
              <a:t> </a:t>
            </a:r>
            <a:r>
              <a:rPr spc="-20" dirty="0"/>
              <a:t>several</a:t>
            </a:r>
            <a:r>
              <a:rPr spc="-10" dirty="0"/>
              <a:t> decision</a:t>
            </a:r>
            <a:r>
              <a:rPr spc="30" dirty="0"/>
              <a:t> </a:t>
            </a:r>
            <a:r>
              <a:rPr spc="-10" dirty="0"/>
              <a:t>trees</a:t>
            </a:r>
            <a:r>
              <a:rPr spc="5"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5" dirty="0"/>
              <a:t>then</a:t>
            </a:r>
            <a:r>
              <a:rPr spc="5" dirty="0"/>
              <a:t> </a:t>
            </a:r>
            <a:r>
              <a:rPr spc="-25" dirty="0"/>
              <a:t>averages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10" dirty="0"/>
              <a:t>results.</a:t>
            </a:r>
          </a:p>
          <a:p>
            <a:pPr marL="287020" marR="977900" indent="-92075">
              <a:lnSpc>
                <a:spcPts val="3030"/>
              </a:lnSpc>
              <a:spcBef>
                <a:spcPts val="1400"/>
              </a:spcBef>
              <a:buClr>
                <a:srgbClr val="E38312"/>
              </a:buClr>
              <a:buFont typeface="Wingdings"/>
              <a:buChar char=""/>
              <a:tabLst>
                <a:tab pos="593725" algn="l"/>
              </a:tabLst>
            </a:pPr>
            <a:r>
              <a:rPr spc="-5" dirty="0"/>
              <a:t>Another</a:t>
            </a:r>
            <a:r>
              <a:rPr spc="20" dirty="0"/>
              <a:t> </a:t>
            </a:r>
            <a:r>
              <a:rPr spc="-20" dirty="0"/>
              <a:t>difference</a:t>
            </a:r>
            <a:r>
              <a:rPr spc="10" dirty="0"/>
              <a:t> </a:t>
            </a:r>
            <a:r>
              <a:rPr spc="-5" dirty="0"/>
              <a:t>is</a:t>
            </a:r>
            <a:r>
              <a:rPr dirty="0"/>
              <a:t> </a:t>
            </a:r>
            <a:r>
              <a:rPr spc="-5" dirty="0"/>
              <a:t>"deep"</a:t>
            </a:r>
            <a:r>
              <a:rPr spc="10" dirty="0"/>
              <a:t> </a:t>
            </a:r>
            <a:r>
              <a:rPr spc="-10" dirty="0"/>
              <a:t>decision</a:t>
            </a:r>
            <a:r>
              <a:rPr spc="15" dirty="0"/>
              <a:t> </a:t>
            </a:r>
            <a:r>
              <a:rPr spc="-10" dirty="0"/>
              <a:t>trees</a:t>
            </a:r>
            <a:r>
              <a:rPr spc="5" dirty="0"/>
              <a:t> </a:t>
            </a:r>
            <a:r>
              <a:rPr spc="-10" dirty="0"/>
              <a:t>might</a:t>
            </a:r>
            <a:r>
              <a:rPr spc="10" dirty="0"/>
              <a:t> </a:t>
            </a:r>
            <a:r>
              <a:rPr spc="-25" dirty="0"/>
              <a:t>suffer</a:t>
            </a:r>
            <a:r>
              <a:rPr spc="20" dirty="0"/>
              <a:t> </a:t>
            </a:r>
            <a:r>
              <a:rPr spc="-20" dirty="0"/>
              <a:t>from </a:t>
            </a:r>
            <a:r>
              <a:rPr spc="-620" dirty="0"/>
              <a:t> </a:t>
            </a:r>
            <a:r>
              <a:rPr spc="-15" dirty="0"/>
              <a:t>overfitting.</a:t>
            </a:r>
          </a:p>
          <a:p>
            <a:pPr marL="287020" marR="5080" indent="-92075">
              <a:lnSpc>
                <a:spcPts val="3020"/>
              </a:lnSpc>
              <a:spcBef>
                <a:spcPts val="1405"/>
              </a:spcBef>
              <a:buClr>
                <a:srgbClr val="E38312"/>
              </a:buClr>
              <a:buFont typeface="Wingdings"/>
              <a:buChar char=""/>
              <a:tabLst>
                <a:tab pos="593725" algn="l"/>
              </a:tabLst>
            </a:pPr>
            <a:r>
              <a:rPr spc="-15" dirty="0"/>
              <a:t>Most</a:t>
            </a:r>
            <a:r>
              <a:rPr spc="20"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spc="-5" dirty="0"/>
              <a:t>time,</a:t>
            </a:r>
            <a:r>
              <a:rPr spc="15" dirty="0"/>
              <a:t> </a:t>
            </a:r>
            <a:r>
              <a:rPr spc="-15" dirty="0"/>
              <a:t>random</a:t>
            </a:r>
            <a:r>
              <a:rPr spc="25" dirty="0"/>
              <a:t> </a:t>
            </a:r>
            <a:r>
              <a:rPr spc="-30" dirty="0"/>
              <a:t>forest</a:t>
            </a:r>
            <a:r>
              <a:rPr spc="15" dirty="0"/>
              <a:t> </a:t>
            </a:r>
            <a:r>
              <a:rPr spc="-20" dirty="0"/>
              <a:t>prevents</a:t>
            </a:r>
            <a:r>
              <a:rPr spc="25" dirty="0"/>
              <a:t> </a:t>
            </a:r>
            <a:r>
              <a:rPr spc="-10" dirty="0"/>
              <a:t>this</a:t>
            </a:r>
            <a:r>
              <a:rPr spc="25" dirty="0"/>
              <a:t> </a:t>
            </a:r>
            <a:r>
              <a:rPr spc="-15" dirty="0"/>
              <a:t>by</a:t>
            </a:r>
            <a:r>
              <a:rPr spc="10" dirty="0"/>
              <a:t> </a:t>
            </a:r>
            <a:r>
              <a:rPr spc="-15" dirty="0"/>
              <a:t>creating</a:t>
            </a:r>
            <a:r>
              <a:rPr spc="5" dirty="0"/>
              <a:t> </a:t>
            </a:r>
            <a:r>
              <a:rPr spc="-15" dirty="0"/>
              <a:t>random </a:t>
            </a:r>
            <a:r>
              <a:rPr spc="-10" dirty="0"/>
              <a:t> subsets</a:t>
            </a:r>
            <a:r>
              <a:rPr spc="30" dirty="0"/>
              <a:t> </a:t>
            </a:r>
            <a:r>
              <a:rPr spc="-5" dirty="0"/>
              <a:t>of the</a:t>
            </a:r>
            <a:r>
              <a:rPr spc="5" dirty="0"/>
              <a:t> </a:t>
            </a:r>
            <a:r>
              <a:rPr spc="-20" dirty="0"/>
              <a:t>features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10" dirty="0"/>
              <a:t>building</a:t>
            </a:r>
            <a:r>
              <a:rPr spc="40" dirty="0"/>
              <a:t> </a:t>
            </a:r>
            <a:r>
              <a:rPr spc="-10" dirty="0"/>
              <a:t>smaller</a:t>
            </a:r>
            <a:r>
              <a:rPr dirty="0"/>
              <a:t> </a:t>
            </a:r>
            <a:r>
              <a:rPr spc="-10" dirty="0"/>
              <a:t>trees</a:t>
            </a:r>
            <a:r>
              <a:rPr spc="15" dirty="0"/>
              <a:t> </a:t>
            </a:r>
            <a:r>
              <a:rPr spc="-10" dirty="0"/>
              <a:t>using</a:t>
            </a:r>
            <a:r>
              <a:rPr spc="15" dirty="0"/>
              <a:t> </a:t>
            </a:r>
            <a:r>
              <a:rPr spc="-5" dirty="0"/>
              <a:t>those</a:t>
            </a:r>
            <a:r>
              <a:rPr spc="35" dirty="0"/>
              <a:t> </a:t>
            </a:r>
            <a:r>
              <a:rPr spc="-10" dirty="0"/>
              <a:t>subsets.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5113" y="3124022"/>
            <a:ext cx="17081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Thanks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122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Office Theme</vt:lpstr>
      <vt:lpstr>How it works</vt:lpstr>
      <vt:lpstr>Example of two Decision tress</vt:lpstr>
      <vt:lpstr>PowerPoint Presentation</vt:lpstr>
      <vt:lpstr>PowerPoint Presentation</vt:lpstr>
      <vt:lpstr>Difference between DT and RF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 Algorithms</dc:title>
  <dc:creator>Ahmed Yousry</dc:creator>
  <cp:lastModifiedBy>ضى السبد عبدالتواب السبد</cp:lastModifiedBy>
  <cp:revision>1</cp:revision>
  <dcterms:created xsi:type="dcterms:W3CDTF">2024-04-02T11:57:29Z</dcterms:created>
  <dcterms:modified xsi:type="dcterms:W3CDTF">2025-07-15T12:34:05Z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2024-04-02T00:00:00Z</vt:filetime>
  </property>
</Properties>
</file>