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752" r:id="rId3"/>
    <p:sldId id="639" r:id="rId4"/>
    <p:sldId id="635" r:id="rId5"/>
    <p:sldId id="910" r:id="rId6"/>
    <p:sldId id="638" r:id="rId7"/>
    <p:sldId id="637" r:id="rId8"/>
    <p:sldId id="896" r:id="rId9"/>
    <p:sldId id="898" r:id="rId10"/>
    <p:sldId id="900" r:id="rId11"/>
    <p:sldId id="914" r:id="rId12"/>
    <p:sldId id="912" r:id="rId13"/>
    <p:sldId id="905" r:id="rId14"/>
    <p:sldId id="906" r:id="rId15"/>
    <p:sldId id="909" r:id="rId16"/>
    <p:sldId id="642" r:id="rId17"/>
    <p:sldId id="650" r:id="rId18"/>
    <p:sldId id="328" r:id="rId19"/>
  </p:sldIdLst>
  <p:sldSz cx="9144000" cy="5143500" type="screen16x9"/>
  <p:notesSz cx="6858000" cy="9144000"/>
  <p:embeddedFontLst>
    <p:embeddedFont>
      <p:font typeface="Lexend Deca" panose="020B0604020202020204" charset="0"/>
      <p:regular r:id="rId21"/>
      <p:bold r:id="rId22"/>
    </p:embeddedFont>
    <p:embeddedFont>
      <p:font typeface="Muli Regular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3BE309-AEC9-4575-95B7-83DEFA7795A8}" v="11" dt="2022-04-05T13:27:26.925"/>
  </p1510:revLst>
</p1510:revInfo>
</file>

<file path=ppt/tableStyles.xml><?xml version="1.0" encoding="utf-8"?>
<a:tblStyleLst xmlns:a="http://schemas.openxmlformats.org/drawingml/2006/main" def="{29F6FEEF-6742-475D-9DE4-EBD9B44B5D4D}">
  <a:tblStyle styleId="{29F6FEEF-6742-475D-9DE4-EBD9B44B5D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2636" autoAdjust="0"/>
  </p:normalViewPr>
  <p:slideViewPr>
    <p:cSldViewPr snapToGrid="0">
      <p:cViewPr varScale="1">
        <p:scale>
          <a:sx n="102" d="100"/>
          <a:sy n="102" d="100"/>
        </p:scale>
        <p:origin x="89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2563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907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8194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4656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3363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825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3560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1567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556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effectLst/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effectLst/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effectLst/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403153" y="1991850"/>
            <a:ext cx="5029131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</a:t>
            </a: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Python</a:t>
            </a:r>
            <a:endParaRPr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58DF27-2503-4752-80B1-42693A5B13D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272973" y="568438"/>
            <a:ext cx="3292350" cy="3056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E058E-8206-43C1-B825-24C13CDC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10" y="180752"/>
            <a:ext cx="6014400" cy="531747"/>
          </a:xfrm>
        </p:spPr>
        <p:txBody>
          <a:bodyPr/>
          <a:lstStyle/>
          <a:p>
            <a:r>
              <a:rPr lang="en-US"/>
              <a:t>SVM 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F5D87-4414-4D7F-B47A-31A90025E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455" y="712499"/>
            <a:ext cx="8389089" cy="4144041"/>
          </a:xfrm>
        </p:spPr>
        <p:txBody>
          <a:bodyPr/>
          <a:lstStyle/>
          <a:p>
            <a:r>
              <a:rPr lang="en-US" sz="1200" dirty="0">
                <a:cs typeface="+mj-cs"/>
              </a:rPr>
              <a:t>Maximum margin is the distance between H1 and H2  as both represent straight line so we can subtract the straight-line equations to get maximum margin</a:t>
            </a:r>
          </a:p>
          <a:p>
            <a:endParaRPr lang="en-US" sz="1200" dirty="0">
              <a:cs typeface="+mj-cs"/>
            </a:endParaRPr>
          </a:p>
          <a:p>
            <a:endParaRPr lang="en-US" sz="1200" dirty="0">
              <a:cs typeface="+mj-cs"/>
            </a:endParaRPr>
          </a:p>
          <a:p>
            <a:endParaRPr lang="en-US" sz="1200" dirty="0">
              <a:cs typeface="+mj-cs"/>
            </a:endParaRPr>
          </a:p>
          <a:p>
            <a:endParaRPr lang="en-US" sz="1200" dirty="0">
              <a:cs typeface="+mj-cs"/>
            </a:endParaRPr>
          </a:p>
          <a:p>
            <a:endParaRPr lang="en-US" sz="1200" dirty="0">
              <a:cs typeface="+mj-cs"/>
            </a:endParaRPr>
          </a:p>
          <a:p>
            <a:endParaRPr lang="en-US" sz="1200" dirty="0">
              <a:cs typeface="+mj-cs"/>
            </a:endParaRPr>
          </a:p>
          <a:p>
            <a:endParaRPr lang="en-US" sz="1200" dirty="0">
              <a:cs typeface="+mj-cs"/>
            </a:endParaRPr>
          </a:p>
          <a:p>
            <a:r>
              <a:rPr lang="en-US" sz="1200" dirty="0">
                <a:cs typeface="+mj-cs"/>
              </a:rPr>
              <a:t>SVM has to  find the optimal hyper plane (H0) between  classes with maximum margin</a:t>
            </a:r>
            <a:r>
              <a:rPr lang="ar-EG" sz="1200" dirty="0">
                <a:cs typeface="+mj-cs"/>
              </a:rPr>
              <a:t> </a:t>
            </a:r>
            <a:r>
              <a:rPr lang="en-US" sz="1200" dirty="0">
                <a:cs typeface="+mj-cs"/>
              </a:rPr>
              <a:t>taking into consideration</a:t>
            </a:r>
            <a:r>
              <a:rPr lang="ar-EG" sz="1200" dirty="0">
                <a:cs typeface="+mj-cs"/>
              </a:rPr>
              <a:t> </a:t>
            </a:r>
            <a:r>
              <a:rPr lang="en-US" sz="1200" dirty="0">
                <a:cs typeface="+mj-cs"/>
              </a:rPr>
              <a:t>they must be perpendicular and bisect each other </a:t>
            </a:r>
          </a:p>
          <a:p>
            <a:pPr marL="76200" indent="0">
              <a:buNone/>
            </a:pPr>
            <a:endParaRPr lang="en-US" sz="1200" dirty="0"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6A6C3-9B9A-4E2D-A4CA-CE691EE45B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AD6109-01B2-42E5-809D-7CB197226E49}"/>
              </a:ext>
            </a:extLst>
          </p:cNvPr>
          <p:cNvSpPr txBox="1"/>
          <p:nvPr/>
        </p:nvSpPr>
        <p:spPr>
          <a:xfrm>
            <a:off x="1470720" y="1466893"/>
            <a:ext cx="6549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 equation : W.Ẋ1 + b = 1, constraints for + samples , y=+1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61B88-6D59-4B74-9EC3-34E129B4DFF7}"/>
              </a:ext>
            </a:extLst>
          </p:cNvPr>
          <p:cNvSpPr txBox="1"/>
          <p:nvPr/>
        </p:nvSpPr>
        <p:spPr>
          <a:xfrm>
            <a:off x="1491089" y="2148726"/>
            <a:ext cx="6241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 equation : W.Ẋ2 + b = -1, constraints for - samples , y=-1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331813-24B9-40FE-8ACA-D17F3FCE0935}"/>
              </a:ext>
            </a:extLst>
          </p:cNvPr>
          <p:cNvCxnSpPr>
            <a:cxnSpLocks/>
          </p:cNvCxnSpPr>
          <p:nvPr/>
        </p:nvCxnSpPr>
        <p:spPr>
          <a:xfrm>
            <a:off x="2569261" y="2685138"/>
            <a:ext cx="2953071" cy="202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9A50514-C37F-4BB0-8A63-9EB0557FB7EE}"/>
              </a:ext>
            </a:extLst>
          </p:cNvPr>
          <p:cNvSpPr txBox="1"/>
          <p:nvPr/>
        </p:nvSpPr>
        <p:spPr>
          <a:xfrm>
            <a:off x="1630209" y="2873904"/>
            <a:ext cx="5217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Wx1-wx2=2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W(X1-X2)=2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6B1771-B904-4409-AF47-5F72FDE9C5AD}"/>
              </a:ext>
            </a:extLst>
          </p:cNvPr>
          <p:cNvSpPr txBox="1"/>
          <p:nvPr/>
        </p:nvSpPr>
        <p:spPr>
          <a:xfrm>
            <a:off x="1412663" y="3752245"/>
            <a:ext cx="682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Margin can be Perpendicular by dividing by ||w||:</a:t>
            </a:r>
          </a:p>
          <a:p>
            <a:r>
              <a:rPr lang="en-US" sz="1600" dirty="0">
                <a:solidFill>
                  <a:schemeClr val="bg1"/>
                </a:solidFill>
              </a:rPr>
              <a:t>So:  margin = w/||w||(x1-x2)= 2/||w||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E78422-FEE2-41C5-9786-FDC371043A56}"/>
              </a:ext>
            </a:extLst>
          </p:cNvPr>
          <p:cNvSpPr/>
          <p:nvPr/>
        </p:nvSpPr>
        <p:spPr>
          <a:xfrm>
            <a:off x="2115488" y="1849365"/>
            <a:ext cx="531628" cy="28121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BE019F-3387-4A32-805E-ACC4EA468756}"/>
              </a:ext>
            </a:extLst>
          </p:cNvPr>
          <p:cNvCxnSpPr>
            <a:cxnSpLocks/>
          </p:cNvCxnSpPr>
          <p:nvPr/>
        </p:nvCxnSpPr>
        <p:spPr>
          <a:xfrm>
            <a:off x="2193343" y="1985616"/>
            <a:ext cx="3759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92B608-3938-4786-BB99-C740E7590ACC}"/>
              </a:ext>
            </a:extLst>
          </p:cNvPr>
          <p:cNvCxnSpPr>
            <a:cxnSpLocks/>
          </p:cNvCxnSpPr>
          <p:nvPr/>
        </p:nvCxnSpPr>
        <p:spPr>
          <a:xfrm flipV="1">
            <a:off x="3303005" y="1438296"/>
            <a:ext cx="312005" cy="374086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62B9E0-0EB1-493C-8445-4B91AD9272DF}"/>
              </a:ext>
            </a:extLst>
          </p:cNvPr>
          <p:cNvCxnSpPr>
            <a:cxnSpLocks/>
          </p:cNvCxnSpPr>
          <p:nvPr/>
        </p:nvCxnSpPr>
        <p:spPr>
          <a:xfrm flipV="1">
            <a:off x="3282949" y="2126589"/>
            <a:ext cx="404154" cy="419543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A923E8-AFA0-6FB9-695F-CB8429CB63A5}"/>
              </a:ext>
            </a:extLst>
          </p:cNvPr>
          <p:cNvSpPr txBox="1">
            <a:spLocks/>
          </p:cNvSpPr>
          <p:nvPr/>
        </p:nvSpPr>
        <p:spPr>
          <a:xfrm>
            <a:off x="335304" y="4399905"/>
            <a:ext cx="7900034" cy="654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⬡"/>
              <a:defRPr sz="2400" b="0" i="0" u="none" strike="noStrike" cap="none">
                <a:solidFill>
                  <a:schemeClr val="lt1"/>
                </a:solidFill>
                <a:effectLst/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SVM as a minimizing problem , so maximize 2/||W|| is same as minimizing |W|/2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margin will equal to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 ||W||^2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1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254E-7345-7D26-2FA7-21408E44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D05E3-FD8A-1FDD-5F3B-BA616B876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C0716-96D5-85F3-D0B6-B34F2A62EE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092086-B37C-04B8-60CE-83F2101C9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6" y="74951"/>
            <a:ext cx="9091534" cy="49505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397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2FD9-D9EE-4201-9EAB-8501D981C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05" y="202018"/>
            <a:ext cx="4263900" cy="490820"/>
          </a:xfrm>
        </p:spPr>
        <p:txBody>
          <a:bodyPr/>
          <a:lstStyle/>
          <a:p>
            <a:r>
              <a:rPr lang="en-US" dirty="0"/>
              <a:t>Error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6817C-A9F5-43BC-8A90-004563B80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873" y="946297"/>
            <a:ext cx="6790155" cy="3817089"/>
          </a:xfrm>
        </p:spPr>
        <p:txBody>
          <a:bodyPr/>
          <a:lstStyle/>
          <a:p>
            <a:r>
              <a:rPr lang="en-GB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Our Error will come from two errors:</a:t>
            </a:r>
          </a:p>
          <a:p>
            <a:r>
              <a:rPr lang="en-GB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 Margin Error </a:t>
            </a:r>
          </a:p>
          <a:p>
            <a:r>
              <a:rPr lang="en-GB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 Misclassification Error</a:t>
            </a:r>
          </a:p>
          <a:p>
            <a:endParaRPr lang="en-GB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= C * Misclassification Error  +  Margin Error </a:t>
            </a:r>
          </a:p>
          <a:p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7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1823-4F18-4B0F-B5D7-F6EED248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75" y="195125"/>
            <a:ext cx="6014400" cy="434125"/>
          </a:xfrm>
        </p:spPr>
        <p:txBody>
          <a:bodyPr/>
          <a:lstStyle/>
          <a:p>
            <a:r>
              <a:rPr lang="en-US"/>
              <a:t>Linear SVM cost function: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9B16A-5FC9-4846-BC57-6E976B503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284" y="767758"/>
            <a:ext cx="8095617" cy="4070055"/>
          </a:xfrm>
        </p:spPr>
        <p:txBody>
          <a:bodyPr/>
          <a:lstStyle/>
          <a:p>
            <a:r>
              <a:rPr lang="en-US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a very large value of C (like no regularization), this large margin classifier will be very sensitive to outliers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7"/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7"/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7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ideal decision boundary should be like black line, by adding the blue triangle (outlier), with a vey big C, the decision boundary will shift to the blue line to satisfy the rule of large margin</a:t>
            </a:r>
          </a:p>
          <a:p>
            <a:pPr lvl="7"/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7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smaller the value of C, the more sensitive the algorithm is to the training data (higher variance and lower bias).</a:t>
            </a:r>
          </a:p>
          <a:p>
            <a:pPr lvl="7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larger the value of C, the less sensitive the algorithm is to the training data (lower variance and higher bias).</a:t>
            </a:r>
          </a:p>
          <a:p>
            <a:pPr lvl="7"/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7"/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76600" lvl="7" indent="0">
              <a:buNone/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76600" lvl="7" indent="0">
              <a:buNone/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76600" lvl="7" indent="0">
              <a:buNone/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259A-4252-45D2-94D1-28BE1E2D6A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386D35-68D3-4DAD-9364-B4FECE70F738}"/>
              </a:ext>
            </a:extLst>
          </p:cNvPr>
          <p:cNvCxnSpPr>
            <a:cxnSpLocks/>
          </p:cNvCxnSpPr>
          <p:nvPr/>
        </p:nvCxnSpPr>
        <p:spPr>
          <a:xfrm>
            <a:off x="1148316" y="2913319"/>
            <a:ext cx="19776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DB6365-EB73-4082-9488-C29C4A2DA523}"/>
              </a:ext>
            </a:extLst>
          </p:cNvPr>
          <p:cNvCxnSpPr>
            <a:cxnSpLocks/>
          </p:cNvCxnSpPr>
          <p:nvPr/>
        </p:nvCxnSpPr>
        <p:spPr>
          <a:xfrm flipV="1">
            <a:off x="1162492" y="1431851"/>
            <a:ext cx="0" cy="1481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3293F8EA-7DE1-4501-9E91-E38E880B8911}"/>
              </a:ext>
            </a:extLst>
          </p:cNvPr>
          <p:cNvSpPr/>
          <p:nvPr/>
        </p:nvSpPr>
        <p:spPr>
          <a:xfrm>
            <a:off x="1382233" y="1648047"/>
            <a:ext cx="244539" cy="1275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F7E4E0B6-55FC-4EEF-ADBE-ABD32968C76D}"/>
              </a:ext>
            </a:extLst>
          </p:cNvPr>
          <p:cNvSpPr/>
          <p:nvPr/>
        </p:nvSpPr>
        <p:spPr>
          <a:xfrm>
            <a:off x="1534633" y="1800447"/>
            <a:ext cx="244539" cy="1275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E9EEAEF0-E6C2-4C73-B045-DDF85861DFD0}"/>
              </a:ext>
            </a:extLst>
          </p:cNvPr>
          <p:cNvSpPr/>
          <p:nvPr/>
        </p:nvSpPr>
        <p:spPr>
          <a:xfrm>
            <a:off x="1687033" y="1952847"/>
            <a:ext cx="244539" cy="1275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74F13D35-167E-466E-A989-37B656B2E40F}"/>
              </a:ext>
            </a:extLst>
          </p:cNvPr>
          <p:cNvSpPr/>
          <p:nvPr/>
        </p:nvSpPr>
        <p:spPr>
          <a:xfrm>
            <a:off x="1687032" y="1683204"/>
            <a:ext cx="244539" cy="1275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2EAFB299-A359-43ED-9F7B-FF296CEA3D9E}"/>
              </a:ext>
            </a:extLst>
          </p:cNvPr>
          <p:cNvSpPr/>
          <p:nvPr/>
        </p:nvSpPr>
        <p:spPr>
          <a:xfrm>
            <a:off x="1312641" y="2016634"/>
            <a:ext cx="244539" cy="1275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BDA61FFE-3835-4AD9-B99E-5E8964D44F6B}"/>
              </a:ext>
            </a:extLst>
          </p:cNvPr>
          <p:cNvSpPr/>
          <p:nvPr/>
        </p:nvSpPr>
        <p:spPr>
          <a:xfrm>
            <a:off x="1506975" y="2062970"/>
            <a:ext cx="244539" cy="1275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EF010AE-E2B8-4BC3-90A8-464B34D06EAA}"/>
              </a:ext>
            </a:extLst>
          </p:cNvPr>
          <p:cNvSpPr/>
          <p:nvPr/>
        </p:nvSpPr>
        <p:spPr>
          <a:xfrm>
            <a:off x="2276054" y="2040310"/>
            <a:ext cx="255185" cy="20761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17BA2F1-632A-40D8-A0A9-D06179EA7661}"/>
              </a:ext>
            </a:extLst>
          </p:cNvPr>
          <p:cNvSpPr/>
          <p:nvPr/>
        </p:nvSpPr>
        <p:spPr>
          <a:xfrm>
            <a:off x="2403646" y="2274226"/>
            <a:ext cx="255185" cy="20761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3975E51-828F-4D7E-A8CE-628C7E3DE848}"/>
              </a:ext>
            </a:extLst>
          </p:cNvPr>
          <p:cNvSpPr/>
          <p:nvPr/>
        </p:nvSpPr>
        <p:spPr>
          <a:xfrm>
            <a:off x="2531238" y="1941246"/>
            <a:ext cx="255185" cy="20761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B4DD4E5-46DF-4817-94C3-44F9321E7A94}"/>
              </a:ext>
            </a:extLst>
          </p:cNvPr>
          <p:cNvSpPr/>
          <p:nvPr/>
        </p:nvSpPr>
        <p:spPr>
          <a:xfrm>
            <a:off x="2403646" y="1696637"/>
            <a:ext cx="255185" cy="20761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FD143A1-40CF-4E97-98DF-9FACEF14898C}"/>
              </a:ext>
            </a:extLst>
          </p:cNvPr>
          <p:cNvSpPr/>
          <p:nvPr/>
        </p:nvSpPr>
        <p:spPr>
          <a:xfrm>
            <a:off x="2714878" y="2154863"/>
            <a:ext cx="255185" cy="20761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F64C5E-3D6D-4E1D-BDB7-CA550CDC30A7}"/>
              </a:ext>
            </a:extLst>
          </p:cNvPr>
          <p:cNvCxnSpPr/>
          <p:nvPr/>
        </p:nvCxnSpPr>
        <p:spPr>
          <a:xfrm>
            <a:off x="2062716" y="1431851"/>
            <a:ext cx="0" cy="19280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7D2680B-529F-43A6-8341-6579CD587C85}"/>
              </a:ext>
            </a:extLst>
          </p:cNvPr>
          <p:cNvSpPr txBox="1"/>
          <p:nvPr/>
        </p:nvSpPr>
        <p:spPr>
          <a:xfrm>
            <a:off x="1709673" y="3379224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Small C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C8CBBEA-B388-43AD-A764-B823F71C0C18}"/>
              </a:ext>
            </a:extLst>
          </p:cNvPr>
          <p:cNvCxnSpPr>
            <a:cxnSpLocks/>
          </p:cNvCxnSpPr>
          <p:nvPr/>
        </p:nvCxnSpPr>
        <p:spPr>
          <a:xfrm flipH="1">
            <a:off x="1382233" y="1398463"/>
            <a:ext cx="907997" cy="196142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92B3CC81-38F7-4CD0-B139-A02DC16450C6}"/>
              </a:ext>
            </a:extLst>
          </p:cNvPr>
          <p:cNvSpPr/>
          <p:nvPr/>
        </p:nvSpPr>
        <p:spPr>
          <a:xfrm>
            <a:off x="1821707" y="2607681"/>
            <a:ext cx="203418" cy="153238"/>
          </a:xfrm>
          <a:prstGeom prst="triangl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7ADA48-18E1-434D-8B16-0F7CE09A9583}"/>
              </a:ext>
            </a:extLst>
          </p:cNvPr>
          <p:cNvSpPr txBox="1"/>
          <p:nvPr/>
        </p:nvSpPr>
        <p:spPr>
          <a:xfrm>
            <a:off x="627276" y="318844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large C</a:t>
            </a:r>
          </a:p>
        </p:txBody>
      </p:sp>
    </p:spTree>
    <p:extLst>
      <p:ext uri="{BB962C8B-B14F-4D97-AF65-F5344CB8AC3E}">
        <p14:creationId xmlns:p14="http://schemas.microsoft.com/office/powerpoint/2010/main" val="102975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1823-4F18-4B0F-B5D7-F6EED248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75" y="195125"/>
            <a:ext cx="6014400" cy="434125"/>
          </a:xfrm>
        </p:spPr>
        <p:txBody>
          <a:bodyPr/>
          <a:lstStyle/>
          <a:p>
            <a:r>
              <a:rPr lang="en-US"/>
              <a:t>Linear SVM cost function: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9B16A-5FC9-4846-BC57-6E976B503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284" y="767758"/>
            <a:ext cx="8095617" cy="4070055"/>
          </a:xfrm>
        </p:spPr>
        <p:txBody>
          <a:bodyPr/>
          <a:lstStyle/>
          <a:p>
            <a:r>
              <a:rPr lang="en-US" sz="1400" b="0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also plays a role to adjust the width of margin which enables margin violation, When C is small, the margin is wider </a:t>
            </a:r>
          </a:p>
          <a:p>
            <a:pPr lvl="7"/>
            <a:endParaRPr lang="en-US" sz="1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7"/>
            <a:endParaRPr lang="en-US" sz="1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7"/>
            <a:r>
              <a:rPr lang="en-US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pink data points have violated the margin. It is especially useful when dealing with non-separable dataset</a:t>
            </a:r>
          </a:p>
          <a:p>
            <a:pPr lvl="7"/>
            <a:endParaRPr lang="en-US" sz="1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7"/>
            <a:endParaRPr lang="en-US" sz="1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76600" lvl="7" indent="0">
              <a:buNone/>
            </a:pPr>
            <a:endParaRPr lang="en-US" sz="1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76600" lvl="7" indent="0">
              <a:buNone/>
            </a:pPr>
            <a:endParaRPr lang="en-US" sz="1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76600" lvl="7" indent="0">
              <a:buNone/>
            </a:pPr>
            <a:endParaRPr lang="en-US" sz="1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n-US" sz="1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how regularization impact the choice of decision boundary that make the algorithm work for non-linearly separable dataset with tolerance of data points who are misclassified or have margin violation.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259A-4252-45D2-94D1-28BE1E2D6A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386D35-68D3-4DAD-9364-B4FECE70F738}"/>
              </a:ext>
            </a:extLst>
          </p:cNvPr>
          <p:cNvCxnSpPr>
            <a:cxnSpLocks/>
          </p:cNvCxnSpPr>
          <p:nvPr/>
        </p:nvCxnSpPr>
        <p:spPr>
          <a:xfrm>
            <a:off x="1148316" y="2913319"/>
            <a:ext cx="19776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DB6365-EB73-4082-9488-C29C4A2DA523}"/>
              </a:ext>
            </a:extLst>
          </p:cNvPr>
          <p:cNvCxnSpPr>
            <a:cxnSpLocks/>
          </p:cNvCxnSpPr>
          <p:nvPr/>
        </p:nvCxnSpPr>
        <p:spPr>
          <a:xfrm flipV="1">
            <a:off x="1162492" y="1431851"/>
            <a:ext cx="0" cy="1481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3293F8EA-7DE1-4501-9E91-E38E880B8911}"/>
              </a:ext>
            </a:extLst>
          </p:cNvPr>
          <p:cNvSpPr/>
          <p:nvPr/>
        </p:nvSpPr>
        <p:spPr>
          <a:xfrm>
            <a:off x="1382233" y="1648047"/>
            <a:ext cx="244539" cy="1275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F7E4E0B6-55FC-4EEF-ADBE-ABD32968C76D}"/>
              </a:ext>
            </a:extLst>
          </p:cNvPr>
          <p:cNvSpPr/>
          <p:nvPr/>
        </p:nvSpPr>
        <p:spPr>
          <a:xfrm>
            <a:off x="1534633" y="1800447"/>
            <a:ext cx="244539" cy="1275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E9EEAEF0-E6C2-4C73-B045-DDF85861DFD0}"/>
              </a:ext>
            </a:extLst>
          </p:cNvPr>
          <p:cNvSpPr/>
          <p:nvPr/>
        </p:nvSpPr>
        <p:spPr>
          <a:xfrm>
            <a:off x="1559442" y="1952847"/>
            <a:ext cx="244539" cy="1275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74F13D35-167E-466E-A989-37B656B2E40F}"/>
              </a:ext>
            </a:extLst>
          </p:cNvPr>
          <p:cNvSpPr/>
          <p:nvPr/>
        </p:nvSpPr>
        <p:spPr>
          <a:xfrm>
            <a:off x="1330847" y="2236880"/>
            <a:ext cx="244539" cy="1275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2EAFB299-A359-43ED-9F7B-FF296CEA3D9E}"/>
              </a:ext>
            </a:extLst>
          </p:cNvPr>
          <p:cNvSpPr/>
          <p:nvPr/>
        </p:nvSpPr>
        <p:spPr>
          <a:xfrm>
            <a:off x="1312641" y="2016634"/>
            <a:ext cx="244539" cy="1275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BDA61FFE-3835-4AD9-B99E-5E8964D44F6B}"/>
              </a:ext>
            </a:extLst>
          </p:cNvPr>
          <p:cNvSpPr/>
          <p:nvPr/>
        </p:nvSpPr>
        <p:spPr>
          <a:xfrm>
            <a:off x="1506975" y="2062970"/>
            <a:ext cx="244539" cy="1275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EF010AE-E2B8-4BC3-90A8-464B34D06EAA}"/>
              </a:ext>
            </a:extLst>
          </p:cNvPr>
          <p:cNvSpPr/>
          <p:nvPr/>
        </p:nvSpPr>
        <p:spPr>
          <a:xfrm>
            <a:off x="2276054" y="2040310"/>
            <a:ext cx="255185" cy="20761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17BA2F1-632A-40D8-A0A9-D06179EA7661}"/>
              </a:ext>
            </a:extLst>
          </p:cNvPr>
          <p:cNvSpPr/>
          <p:nvPr/>
        </p:nvSpPr>
        <p:spPr>
          <a:xfrm>
            <a:off x="2403646" y="2274226"/>
            <a:ext cx="255185" cy="20761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3975E51-828F-4D7E-A8CE-628C7E3DE848}"/>
              </a:ext>
            </a:extLst>
          </p:cNvPr>
          <p:cNvSpPr/>
          <p:nvPr/>
        </p:nvSpPr>
        <p:spPr>
          <a:xfrm>
            <a:off x="2531238" y="1941246"/>
            <a:ext cx="255185" cy="20761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B4DD4E5-46DF-4817-94C3-44F9321E7A94}"/>
              </a:ext>
            </a:extLst>
          </p:cNvPr>
          <p:cNvSpPr/>
          <p:nvPr/>
        </p:nvSpPr>
        <p:spPr>
          <a:xfrm>
            <a:off x="2403646" y="1696637"/>
            <a:ext cx="255185" cy="20761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FD143A1-40CF-4E97-98DF-9FACEF14898C}"/>
              </a:ext>
            </a:extLst>
          </p:cNvPr>
          <p:cNvSpPr/>
          <p:nvPr/>
        </p:nvSpPr>
        <p:spPr>
          <a:xfrm>
            <a:off x="2714878" y="2154863"/>
            <a:ext cx="255185" cy="20761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F64C5E-3D6D-4E1D-BDB7-CA550CDC30A7}"/>
              </a:ext>
            </a:extLst>
          </p:cNvPr>
          <p:cNvCxnSpPr/>
          <p:nvPr/>
        </p:nvCxnSpPr>
        <p:spPr>
          <a:xfrm>
            <a:off x="2062716" y="1431851"/>
            <a:ext cx="0" cy="19280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DEDEF4-0B62-4947-98C5-78F9E38C2B8E}"/>
              </a:ext>
            </a:extLst>
          </p:cNvPr>
          <p:cNvCxnSpPr>
            <a:cxnSpLocks/>
          </p:cNvCxnSpPr>
          <p:nvPr/>
        </p:nvCxnSpPr>
        <p:spPr>
          <a:xfrm flipH="1">
            <a:off x="1759025" y="1431851"/>
            <a:ext cx="13412" cy="17836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C8DCEA5-B407-433E-826E-4C0A6F2AD0F5}"/>
              </a:ext>
            </a:extLst>
          </p:cNvPr>
          <p:cNvCxnSpPr>
            <a:cxnSpLocks/>
          </p:cNvCxnSpPr>
          <p:nvPr/>
        </p:nvCxnSpPr>
        <p:spPr>
          <a:xfrm flipH="1">
            <a:off x="2262351" y="1431851"/>
            <a:ext cx="13412" cy="178362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4500B4-2C01-4226-B89B-ACF81591C7B5}"/>
              </a:ext>
            </a:extLst>
          </p:cNvPr>
          <p:cNvSpPr txBox="1"/>
          <p:nvPr/>
        </p:nvSpPr>
        <p:spPr>
          <a:xfrm>
            <a:off x="1709673" y="3379224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Small C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A87C4B7-8F95-4C60-9FA8-4E1E2F25C2A0}"/>
              </a:ext>
            </a:extLst>
          </p:cNvPr>
          <p:cNvSpPr/>
          <p:nvPr/>
        </p:nvSpPr>
        <p:spPr>
          <a:xfrm>
            <a:off x="2137144" y="2481845"/>
            <a:ext cx="124916" cy="129310"/>
          </a:xfrm>
          <a:prstGeom prst="triangle">
            <a:avLst/>
          </a:prstGeom>
          <a:solidFill>
            <a:srgbClr val="F45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B3FED43D-A047-4F2E-A1C3-20E059743DE8}"/>
              </a:ext>
            </a:extLst>
          </p:cNvPr>
          <p:cNvSpPr/>
          <p:nvPr/>
        </p:nvSpPr>
        <p:spPr>
          <a:xfrm>
            <a:off x="1803981" y="2154863"/>
            <a:ext cx="216889" cy="326981"/>
          </a:xfrm>
          <a:prstGeom prst="mathMultiply">
            <a:avLst/>
          </a:prstGeom>
          <a:solidFill>
            <a:srgbClr val="F45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7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DA7E-F414-4672-BCD1-4AAE32D5C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04" y="170120"/>
            <a:ext cx="7979735" cy="49082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separable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12101-1432-4F47-A867-616C653E2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473" y="811007"/>
            <a:ext cx="7979735" cy="3899216"/>
          </a:xfrm>
        </p:spPr>
        <p:txBody>
          <a:bodyPr/>
          <a:lstStyle/>
          <a:p>
            <a:r>
              <a:rPr lang="en-US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use kernel trick we will convert to higher dimension with plane as seprator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A1EC4-0619-4FAB-8B92-F634BA574A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1200" y="1361130"/>
            <a:ext cx="7581600" cy="302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9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310115" y="311618"/>
            <a:ext cx="5190461" cy="4255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42900" indent="-342900"/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SVM (Support Vector Machine)</a:t>
            </a:r>
          </a:p>
        </p:txBody>
      </p:sp>
      <p:pic>
        <p:nvPicPr>
          <p:cNvPr id="14" name="Google Shape;96;p17">
            <a:extLst>
              <a:ext uri="{FF2B5EF4-FFF2-40B4-BE49-F238E27FC236}">
                <a16:creationId xmlns:a16="http://schemas.microsoft.com/office/drawing/2014/main" id="{A8B71835-C574-4D01-9F8E-0813C669F99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97;p17">
            <a:extLst>
              <a:ext uri="{FF2B5EF4-FFF2-40B4-BE49-F238E27FC236}">
                <a16:creationId xmlns:a16="http://schemas.microsoft.com/office/drawing/2014/main" id="{DB5ABB9D-1E8B-41A5-93D6-A04B6297384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8;p17">
            <a:extLst>
              <a:ext uri="{FF2B5EF4-FFF2-40B4-BE49-F238E27FC236}">
                <a16:creationId xmlns:a16="http://schemas.microsoft.com/office/drawing/2014/main" id="{698A9765-8F3C-45C6-97B3-BC812CF37F5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1A96CE-540E-49AB-B63D-143F78C6D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200" y="1174540"/>
            <a:ext cx="7581600" cy="339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6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310115" y="311618"/>
            <a:ext cx="5190461" cy="4255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42900" indent="-342900"/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SVM (Support Vector Machine)</a:t>
            </a:r>
          </a:p>
        </p:txBody>
      </p:sp>
      <p:pic>
        <p:nvPicPr>
          <p:cNvPr id="14" name="Google Shape;96;p17">
            <a:extLst>
              <a:ext uri="{FF2B5EF4-FFF2-40B4-BE49-F238E27FC236}">
                <a16:creationId xmlns:a16="http://schemas.microsoft.com/office/drawing/2014/main" id="{A8B71835-C574-4D01-9F8E-0813C669F99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97;p17">
            <a:extLst>
              <a:ext uri="{FF2B5EF4-FFF2-40B4-BE49-F238E27FC236}">
                <a16:creationId xmlns:a16="http://schemas.microsoft.com/office/drawing/2014/main" id="{DB5ABB9D-1E8B-41A5-93D6-A04B6297384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8;p17">
            <a:extLst>
              <a:ext uri="{FF2B5EF4-FFF2-40B4-BE49-F238E27FC236}">
                <a16:creationId xmlns:a16="http://schemas.microsoft.com/office/drawing/2014/main" id="{698A9765-8F3C-45C6-97B3-BC812CF37F5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3D40AC-32F2-48EB-BCAE-4E821F17286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-302400" y="401548"/>
            <a:ext cx="7252548" cy="494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0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4;p17">
            <a:extLst>
              <a:ext uri="{FF2B5EF4-FFF2-40B4-BE49-F238E27FC236}">
                <a16:creationId xmlns:a16="http://schemas.microsoft.com/office/drawing/2014/main" id="{08900BF0-ACD5-42C2-BE4A-0234151A913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1665" y="2382903"/>
            <a:ext cx="4341917" cy="5552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 ?!</a:t>
            </a:r>
            <a:endParaRPr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517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310115" y="311618"/>
            <a:ext cx="5190461" cy="4255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42900" indent="-342900"/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</a:p>
        </p:txBody>
      </p:sp>
      <p:pic>
        <p:nvPicPr>
          <p:cNvPr id="14" name="Google Shape;96;p17">
            <a:extLst>
              <a:ext uri="{FF2B5EF4-FFF2-40B4-BE49-F238E27FC236}">
                <a16:creationId xmlns:a16="http://schemas.microsoft.com/office/drawing/2014/main" id="{A8B71835-C574-4D01-9F8E-0813C669F99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97;p17">
            <a:extLst>
              <a:ext uri="{FF2B5EF4-FFF2-40B4-BE49-F238E27FC236}">
                <a16:creationId xmlns:a16="http://schemas.microsoft.com/office/drawing/2014/main" id="{DB5ABB9D-1E8B-41A5-93D6-A04B6297384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8;p17">
            <a:extLst>
              <a:ext uri="{FF2B5EF4-FFF2-40B4-BE49-F238E27FC236}">
                <a16:creationId xmlns:a16="http://schemas.microsoft.com/office/drawing/2014/main" id="{698A9765-8F3C-45C6-97B3-BC812CF37F5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AB0059-5273-41BC-A012-D2F125AFA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4666" y="1021950"/>
            <a:ext cx="3609219" cy="309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E7963D-53B7-4FAC-AAB4-518341AB656C}"/>
              </a:ext>
            </a:extLst>
          </p:cNvPr>
          <p:cNvSpPr txBox="1"/>
          <p:nvPr/>
        </p:nvSpPr>
        <p:spPr>
          <a:xfrm>
            <a:off x="578086" y="858778"/>
            <a:ext cx="4572000" cy="2269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458FF"/>
              </a:buClr>
              <a:buSzPts val="2400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uli Regular"/>
              <a:sym typeface="Muli Regular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458FF"/>
              </a:buClr>
              <a:buSzPts val="2400"/>
              <a:buFont typeface="Muli Regular"/>
              <a:buChar char="⬡"/>
              <a:tabLst/>
              <a:defRPr/>
            </a:pPr>
            <a:r>
              <a:rPr kumimoji="0" lang="en-US" sz="1400" i="0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uli Regular"/>
                <a:sym typeface="Muli Regular"/>
              </a:rPr>
              <a:t>Logistic Regression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458FF"/>
              </a:buClr>
              <a:buSzPts val="2400"/>
              <a:buFont typeface="Muli Regular"/>
              <a:buChar char="⬡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uli Regular"/>
                <a:sym typeface="Muli Regular"/>
              </a:rPr>
              <a:t>K-Nearest Neighbors (KNN)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458FF"/>
              </a:buClr>
              <a:buSzPts val="2400"/>
              <a:buFont typeface="Muli Regular"/>
              <a:buChar char="⬡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uli Regular"/>
                <a:sym typeface="Muli Regular"/>
              </a:rPr>
              <a:t>Naive Bayes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458FF"/>
              </a:buClr>
              <a:buSzPts val="2400"/>
              <a:buFont typeface="Muli Regular"/>
              <a:buChar char="⬡"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uli Regular"/>
                <a:sym typeface="Muli Regular"/>
              </a:rPr>
              <a:t>SVM</a:t>
            </a: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458FF"/>
              </a:buClr>
              <a:buSzPts val="2400"/>
              <a:buFont typeface="Muli Regular"/>
              <a:buChar char="⬡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uli Regular"/>
                <a:sym typeface="Muli Regular"/>
              </a:rPr>
              <a:t>Decision Trees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458FF"/>
              </a:buClr>
              <a:buSzPts val="2400"/>
              <a:buFont typeface="Muli Regular"/>
              <a:buChar char="⬡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uli Regular"/>
                <a:sym typeface="Muli Regular"/>
              </a:rPr>
              <a:t>Evaluating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111996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310115" y="300985"/>
            <a:ext cx="7631930" cy="4255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42900" indent="-342900"/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SVM (Support Vector </a:t>
            </a:r>
            <a:r>
              <a:rPr lang="en-US"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Machine) in 2D</a:t>
            </a:r>
            <a:endParaRPr lang="en-US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Google Shape;96;p17">
            <a:extLst>
              <a:ext uri="{FF2B5EF4-FFF2-40B4-BE49-F238E27FC236}">
                <a16:creationId xmlns:a16="http://schemas.microsoft.com/office/drawing/2014/main" id="{A8B71835-C574-4D01-9F8E-0813C669F99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97;p17">
            <a:extLst>
              <a:ext uri="{FF2B5EF4-FFF2-40B4-BE49-F238E27FC236}">
                <a16:creationId xmlns:a16="http://schemas.microsoft.com/office/drawing/2014/main" id="{DB5ABB9D-1E8B-41A5-93D6-A04B6297384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8;p17">
            <a:extLst>
              <a:ext uri="{FF2B5EF4-FFF2-40B4-BE49-F238E27FC236}">
                <a16:creationId xmlns:a16="http://schemas.microsoft.com/office/drawing/2014/main" id="{698A9765-8F3C-45C6-97B3-BC812CF37F5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479D23-B7C5-4F82-8C15-6AD6627EB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222" y="1022344"/>
            <a:ext cx="7919555" cy="354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9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310115" y="311618"/>
            <a:ext cx="5190461" cy="4255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42900" indent="-342900"/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SVM (Support Vector Machine)</a:t>
            </a:r>
          </a:p>
        </p:txBody>
      </p:sp>
      <p:pic>
        <p:nvPicPr>
          <p:cNvPr id="14" name="Google Shape;96;p17">
            <a:extLst>
              <a:ext uri="{FF2B5EF4-FFF2-40B4-BE49-F238E27FC236}">
                <a16:creationId xmlns:a16="http://schemas.microsoft.com/office/drawing/2014/main" id="{A8B71835-C574-4D01-9F8E-0813C669F99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97;p17">
            <a:extLst>
              <a:ext uri="{FF2B5EF4-FFF2-40B4-BE49-F238E27FC236}">
                <a16:creationId xmlns:a16="http://schemas.microsoft.com/office/drawing/2014/main" id="{DB5ABB9D-1E8B-41A5-93D6-A04B6297384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8;p17">
            <a:extLst>
              <a:ext uri="{FF2B5EF4-FFF2-40B4-BE49-F238E27FC236}">
                <a16:creationId xmlns:a16="http://schemas.microsoft.com/office/drawing/2014/main" id="{698A9765-8F3C-45C6-97B3-BC812CF37F5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22DAA8-E8F0-4E15-BF98-F8A36B2DC554}"/>
              </a:ext>
            </a:extLst>
          </p:cNvPr>
          <p:cNvSpPr txBox="1"/>
          <p:nvPr/>
        </p:nvSpPr>
        <p:spPr>
          <a:xfrm>
            <a:off x="414670" y="4166697"/>
            <a:ext cx="8371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lot of possible solutions for drawing a hyperplane separate between classes but which one is best,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get maximum margin  SVM can choose it easily as it sometime called “Maximum Margin Classifier” , so here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is the best line.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C4AF6AF9-6D8B-4B43-4A7D-4485111D5F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3871" y="1409599"/>
            <a:ext cx="4816257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1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281086" y="173732"/>
            <a:ext cx="5190461" cy="4255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42900" indent="-342900"/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SVM (Support Vector Machine)</a:t>
            </a:r>
          </a:p>
        </p:txBody>
      </p:sp>
      <p:pic>
        <p:nvPicPr>
          <p:cNvPr id="14" name="Google Shape;96;p17">
            <a:extLst>
              <a:ext uri="{FF2B5EF4-FFF2-40B4-BE49-F238E27FC236}">
                <a16:creationId xmlns:a16="http://schemas.microsoft.com/office/drawing/2014/main" id="{A8B71835-C574-4D01-9F8E-0813C669F99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97;p17">
            <a:extLst>
              <a:ext uri="{FF2B5EF4-FFF2-40B4-BE49-F238E27FC236}">
                <a16:creationId xmlns:a16="http://schemas.microsoft.com/office/drawing/2014/main" id="{DB5ABB9D-1E8B-41A5-93D6-A04B6297384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8;p17">
            <a:extLst>
              <a:ext uri="{FF2B5EF4-FFF2-40B4-BE49-F238E27FC236}">
                <a16:creationId xmlns:a16="http://schemas.microsoft.com/office/drawing/2014/main" id="{698A9765-8F3C-45C6-97B3-BC812CF37F5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22DAA8-E8F0-4E15-BF98-F8A36B2DC554}"/>
              </a:ext>
            </a:extLst>
          </p:cNvPr>
          <p:cNvSpPr txBox="1"/>
          <p:nvPr/>
        </p:nvSpPr>
        <p:spPr>
          <a:xfrm>
            <a:off x="369445" y="748363"/>
            <a:ext cx="354618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 Choose the closest points to the line from both</a:t>
            </a:r>
          </a:p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classes. These points are called support vectors.</a:t>
            </a:r>
          </a:p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 Compute the distance between these support</a:t>
            </a:r>
          </a:p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vectors and the candidate line where we call this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as margin.</a:t>
            </a:r>
          </a:p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 The line that maximizes the margin between ALL</a:t>
            </a:r>
          </a:p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points and the line is the best separator.</a:t>
            </a:r>
          </a:p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 line B is the best separator among the 3 lines.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C4AF6AF9-6D8B-4B43-4A7D-4485111D5F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5871" y="1035793"/>
            <a:ext cx="4816257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8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310115" y="311618"/>
            <a:ext cx="5190461" cy="4255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42900" indent="-342900"/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SVM (Support Vector Machine)</a:t>
            </a:r>
          </a:p>
        </p:txBody>
      </p:sp>
      <p:pic>
        <p:nvPicPr>
          <p:cNvPr id="14" name="Google Shape;96;p17">
            <a:extLst>
              <a:ext uri="{FF2B5EF4-FFF2-40B4-BE49-F238E27FC236}">
                <a16:creationId xmlns:a16="http://schemas.microsoft.com/office/drawing/2014/main" id="{A8B71835-C574-4D01-9F8E-0813C669F99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97;p17">
            <a:extLst>
              <a:ext uri="{FF2B5EF4-FFF2-40B4-BE49-F238E27FC236}">
                <a16:creationId xmlns:a16="http://schemas.microsoft.com/office/drawing/2014/main" id="{DB5ABB9D-1E8B-41A5-93D6-A04B6297384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8;p17">
            <a:extLst>
              <a:ext uri="{FF2B5EF4-FFF2-40B4-BE49-F238E27FC236}">
                <a16:creationId xmlns:a16="http://schemas.microsoft.com/office/drawing/2014/main" id="{698A9765-8F3C-45C6-97B3-BC812CF37F5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F2477B-1D1B-4093-BD64-A103581BA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749" y="974777"/>
            <a:ext cx="7581767" cy="29312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0C2F90-DC24-4B31-834D-FCFCAC677AAC}"/>
              </a:ext>
            </a:extLst>
          </p:cNvPr>
          <p:cNvSpPr txBox="1"/>
          <p:nvPr/>
        </p:nvSpPr>
        <p:spPr>
          <a:xfrm>
            <a:off x="116205" y="4190581"/>
            <a:ext cx="8857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vectors: are data points that lie close to hyperplane that are the most difficult to classify which also decide which Hyperplane to choose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support vectors decides the decision boundary in SVM</a:t>
            </a:r>
          </a:p>
        </p:txBody>
      </p:sp>
    </p:spTree>
    <p:extLst>
      <p:ext uri="{BB962C8B-B14F-4D97-AF65-F5344CB8AC3E}">
        <p14:creationId xmlns:p14="http://schemas.microsoft.com/office/powerpoint/2010/main" val="388410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310115" y="311618"/>
            <a:ext cx="5190461" cy="4255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42900" indent="-342900"/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SVM (Support Vector Machine)</a:t>
            </a:r>
          </a:p>
        </p:txBody>
      </p:sp>
      <p:pic>
        <p:nvPicPr>
          <p:cNvPr id="14" name="Google Shape;96;p17">
            <a:extLst>
              <a:ext uri="{FF2B5EF4-FFF2-40B4-BE49-F238E27FC236}">
                <a16:creationId xmlns:a16="http://schemas.microsoft.com/office/drawing/2014/main" id="{A8B71835-C574-4D01-9F8E-0813C669F99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97;p17">
            <a:extLst>
              <a:ext uri="{FF2B5EF4-FFF2-40B4-BE49-F238E27FC236}">
                <a16:creationId xmlns:a16="http://schemas.microsoft.com/office/drawing/2014/main" id="{DB5ABB9D-1E8B-41A5-93D6-A04B6297384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8;p17">
            <a:extLst>
              <a:ext uri="{FF2B5EF4-FFF2-40B4-BE49-F238E27FC236}">
                <a16:creationId xmlns:a16="http://schemas.microsoft.com/office/drawing/2014/main" id="{698A9765-8F3C-45C6-97B3-BC812CF37F5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3768C1-E452-45A4-AE7D-108B9926A9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287" y="1105450"/>
            <a:ext cx="7369426" cy="353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6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2FD9-D9EE-4201-9EAB-8501D981C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05" y="202018"/>
            <a:ext cx="4263900" cy="490820"/>
          </a:xfrm>
        </p:spPr>
        <p:txBody>
          <a:bodyPr/>
          <a:lstStyle/>
          <a:p>
            <a:r>
              <a:rPr lang="en-US"/>
              <a:t>Support vectors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6817C-A9F5-43BC-8A90-004563B80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874" y="946297"/>
            <a:ext cx="8367824" cy="3817089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• 	</a:t>
            </a:r>
            <a:r>
              <a:rPr lang="en-US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vectors are the data points that lie closest to the decision surface (or hyperplane)</a:t>
            </a:r>
          </a:p>
          <a:p>
            <a:r>
              <a:rPr lang="en-US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	They are the data points most difficult to classify</a:t>
            </a:r>
          </a:p>
          <a:p>
            <a:r>
              <a:rPr lang="en-US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	They have direct bearing on the optimum location of the decision surface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Moving a support vector moves the decision boundary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Moving the other vectors has no effect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63E92-B5CB-4D9A-B6CD-EDA3A8478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478" y="2436981"/>
            <a:ext cx="5102038" cy="250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1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7ECE-9259-4B92-B450-A46D3788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11" y="195125"/>
            <a:ext cx="6014400" cy="434125"/>
          </a:xfrm>
        </p:spPr>
        <p:txBody>
          <a:bodyPr/>
          <a:lstStyle/>
          <a:p>
            <a:r>
              <a:rPr lang="en-US"/>
              <a:t>SVM: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3B80B-46DA-4F8F-80BB-F3605091A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7387" y="735861"/>
            <a:ext cx="8106249" cy="4013990"/>
          </a:xfrm>
        </p:spPr>
        <p:txBody>
          <a:bodyPr/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hyperplanes H such that: w•xi +b ≥ +1 when yi =+1 w•xi +b ≤ -1 when yi = –1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H1 and H2 are the planes: H1: w•xi +b = +1 &amp;&amp;&amp; H2: w•xi +b = –1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 points on the planes H1 and H2 are the tips of the Support Vectors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 plane H0 is the median in between H1 and H2 , where H0: w•xi +b =0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d+ = the shortest distance to the closest positive point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d- = the shortest distance to the closest negative point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 margin (gutter) of a separating hyperplane is d+ + d–.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5D04E-11AE-49B9-A7F2-C3F79EDCA4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60B35F-6844-4326-81F8-1E0E771EDD50}"/>
              </a:ext>
            </a:extLst>
          </p:cNvPr>
          <p:cNvSpPr/>
          <p:nvPr/>
        </p:nvSpPr>
        <p:spPr>
          <a:xfrm rot="1565166">
            <a:off x="5094388" y="3216590"/>
            <a:ext cx="2439258" cy="7596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09EE92-0C40-4DD2-8BDE-C23C807E6968}"/>
              </a:ext>
            </a:extLst>
          </p:cNvPr>
          <p:cNvCxnSpPr/>
          <p:nvPr/>
        </p:nvCxnSpPr>
        <p:spPr>
          <a:xfrm>
            <a:off x="5224285" y="2666455"/>
            <a:ext cx="2495903" cy="1180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EC4386-9975-4604-805F-3E77FB1ECB3D}"/>
              </a:ext>
            </a:extLst>
          </p:cNvPr>
          <p:cNvCxnSpPr/>
          <p:nvPr/>
        </p:nvCxnSpPr>
        <p:spPr>
          <a:xfrm>
            <a:off x="5092997" y="3019488"/>
            <a:ext cx="2495903" cy="1180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4A9D83-DEDC-4FD0-A691-10CD32BCE64B}"/>
              </a:ext>
            </a:extLst>
          </p:cNvPr>
          <p:cNvCxnSpPr>
            <a:cxnSpLocks/>
          </p:cNvCxnSpPr>
          <p:nvPr/>
        </p:nvCxnSpPr>
        <p:spPr>
          <a:xfrm>
            <a:off x="4878943" y="3358569"/>
            <a:ext cx="2383892" cy="11127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3C742B-97EF-4FD0-9480-F4356D85680F}"/>
              </a:ext>
            </a:extLst>
          </p:cNvPr>
          <p:cNvSpPr txBox="1"/>
          <p:nvPr/>
        </p:nvSpPr>
        <p:spPr>
          <a:xfrm>
            <a:off x="7062127" y="448459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7A4D7-6163-4487-B78D-44881E6BFFE3}"/>
              </a:ext>
            </a:extLst>
          </p:cNvPr>
          <p:cNvSpPr txBox="1"/>
          <p:nvPr/>
        </p:nvSpPr>
        <p:spPr>
          <a:xfrm>
            <a:off x="7567656" y="412115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8C2D28-32A8-4D0E-A35E-C2B9F55E6572}"/>
              </a:ext>
            </a:extLst>
          </p:cNvPr>
          <p:cNvSpPr txBox="1"/>
          <p:nvPr/>
        </p:nvSpPr>
        <p:spPr>
          <a:xfrm>
            <a:off x="7761571" y="3609572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8C0736-FDFE-4C18-BD06-F11597318E08}"/>
              </a:ext>
            </a:extLst>
          </p:cNvPr>
          <p:cNvCxnSpPr>
            <a:cxnSpLocks/>
          </p:cNvCxnSpPr>
          <p:nvPr/>
        </p:nvCxnSpPr>
        <p:spPr>
          <a:xfrm flipV="1">
            <a:off x="5586513" y="3002422"/>
            <a:ext cx="409996" cy="680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6A568A-D2C4-4F96-81A3-DABFCEA4F8AB}"/>
              </a:ext>
            </a:extLst>
          </p:cNvPr>
          <p:cNvSpPr txBox="1"/>
          <p:nvPr/>
        </p:nvSpPr>
        <p:spPr>
          <a:xfrm>
            <a:off x="6637818" y="2763897"/>
            <a:ext cx="1900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Y=W.Ẋ + b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8E9AE3-C646-4544-9D9B-525A4EBEEF6F}"/>
              </a:ext>
            </a:extLst>
          </p:cNvPr>
          <p:cNvSpPr txBox="1"/>
          <p:nvPr/>
        </p:nvSpPr>
        <p:spPr>
          <a:xfrm>
            <a:off x="5856026" y="4297976"/>
            <a:ext cx="1375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Y=W.Ẋ + b = -1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51AD9196-C51B-471F-BD0D-665BE78766B4}"/>
              </a:ext>
            </a:extLst>
          </p:cNvPr>
          <p:cNvSpPr/>
          <p:nvPr/>
        </p:nvSpPr>
        <p:spPr>
          <a:xfrm>
            <a:off x="6512228" y="3126636"/>
            <a:ext cx="287311" cy="18412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74E9517C-71FE-481E-9123-760C224882F6}"/>
              </a:ext>
            </a:extLst>
          </p:cNvPr>
          <p:cNvSpPr/>
          <p:nvPr/>
        </p:nvSpPr>
        <p:spPr>
          <a:xfrm>
            <a:off x="7062127" y="3281313"/>
            <a:ext cx="287311" cy="18412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56BACC1F-1055-4D58-842A-C98BA7AA5B11}"/>
              </a:ext>
            </a:extLst>
          </p:cNvPr>
          <p:cNvSpPr/>
          <p:nvPr/>
        </p:nvSpPr>
        <p:spPr>
          <a:xfrm>
            <a:off x="5716171" y="3880339"/>
            <a:ext cx="287311" cy="184129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>
                    <a:lumMod val="10000"/>
                  </a:schemeClr>
                </a:solidFill>
              </a:rPr>
              <a:t>-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E50DF9A5-218B-456F-B8E0-088C074B82B2}"/>
              </a:ext>
            </a:extLst>
          </p:cNvPr>
          <p:cNvSpPr/>
          <p:nvPr/>
        </p:nvSpPr>
        <p:spPr>
          <a:xfrm>
            <a:off x="6061078" y="4098184"/>
            <a:ext cx="287311" cy="184129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>
                    <a:lumMod val="10000"/>
                  </a:schemeClr>
                </a:solidFill>
              </a:rPr>
              <a:t>-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E6AD97-D5EC-43E2-8B5F-52FCE74041C8}"/>
              </a:ext>
            </a:extLst>
          </p:cNvPr>
          <p:cNvSpPr/>
          <p:nvPr/>
        </p:nvSpPr>
        <p:spPr>
          <a:xfrm rot="1576084">
            <a:off x="5834760" y="3258774"/>
            <a:ext cx="187542" cy="14290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0722F7-470F-403B-95B7-EEDB48AF84B7}"/>
              </a:ext>
            </a:extLst>
          </p:cNvPr>
          <p:cNvSpPr txBox="1"/>
          <p:nvPr/>
        </p:nvSpPr>
        <p:spPr>
          <a:xfrm>
            <a:off x="5890582" y="2767590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CD08A3-9CF2-4160-AABC-F2247FB9BFBB}"/>
              </a:ext>
            </a:extLst>
          </p:cNvPr>
          <p:cNvSpPr txBox="1"/>
          <p:nvPr/>
        </p:nvSpPr>
        <p:spPr>
          <a:xfrm>
            <a:off x="7856842" y="4151936"/>
            <a:ext cx="1375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Y=W.Ẋ + b =0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B715B2-F9F6-4AE7-B9D9-3EA7CE081473}"/>
              </a:ext>
            </a:extLst>
          </p:cNvPr>
          <p:cNvSpPr txBox="1"/>
          <p:nvPr/>
        </p:nvSpPr>
        <p:spPr>
          <a:xfrm>
            <a:off x="5954555" y="3093098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CAD6ED-8C92-45A1-8A4B-FB4EBB2ABA2F}"/>
              </a:ext>
            </a:extLst>
          </p:cNvPr>
          <p:cNvSpPr txBox="1"/>
          <p:nvPr/>
        </p:nvSpPr>
        <p:spPr>
          <a:xfrm>
            <a:off x="5641139" y="3447780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d-</a:t>
            </a:r>
          </a:p>
        </p:txBody>
      </p:sp>
    </p:spTree>
    <p:extLst>
      <p:ext uri="{BB962C8B-B14F-4D97-AF65-F5344CB8AC3E}">
        <p14:creationId xmlns:p14="http://schemas.microsoft.com/office/powerpoint/2010/main" val="4444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12795</TotalTime>
  <Words>861</Words>
  <Application>Microsoft Office PowerPoint</Application>
  <PresentationFormat>On-screen Show (16:9)</PresentationFormat>
  <Paragraphs>114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Lexend Deca</vt:lpstr>
      <vt:lpstr>Muli Regular</vt:lpstr>
      <vt:lpstr>Times New Roman</vt:lpstr>
      <vt:lpstr>Arial</vt:lpstr>
      <vt:lpstr>Aliena template</vt:lpstr>
      <vt:lpstr>Machine Learning with Python</vt:lpstr>
      <vt:lpstr>Classification</vt:lpstr>
      <vt:lpstr>SVM (Support Vector Machine) in 2D</vt:lpstr>
      <vt:lpstr>SVM (Support Vector Machine)</vt:lpstr>
      <vt:lpstr>SVM (Support Vector Machine)</vt:lpstr>
      <vt:lpstr>SVM (Support Vector Machine)</vt:lpstr>
      <vt:lpstr>SVM (Support Vector Machine)</vt:lpstr>
      <vt:lpstr>Support vectors</vt:lpstr>
      <vt:lpstr>SVM: </vt:lpstr>
      <vt:lpstr>SVM idea</vt:lpstr>
      <vt:lpstr>PowerPoint Presentation</vt:lpstr>
      <vt:lpstr>Error</vt:lpstr>
      <vt:lpstr>Linear SVM cost function:</vt:lpstr>
      <vt:lpstr>Linear SVM cost function:</vt:lpstr>
      <vt:lpstr>Nonlinear separable data</vt:lpstr>
      <vt:lpstr>SVM (Support Vector Machine)</vt:lpstr>
      <vt:lpstr>SVM (Support Vector Machine)</vt:lpstr>
      <vt:lpstr>Questions ?!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with Python (OOP)</dc:title>
  <dc:creator>Eslam Jekso</dc:creator>
  <cp:lastModifiedBy>ضى السبد عبدالتواب السبد</cp:lastModifiedBy>
  <cp:revision>575</cp:revision>
  <dcterms:modified xsi:type="dcterms:W3CDTF">2025-07-20T10:33:31Z</dcterms:modified>
</cp:coreProperties>
</file>