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751" r:id="rId3"/>
    <p:sldId id="258" r:id="rId4"/>
    <p:sldId id="876" r:id="rId5"/>
    <p:sldId id="629" r:id="rId6"/>
    <p:sldId id="833" r:id="rId7"/>
    <p:sldId id="834" r:id="rId8"/>
    <p:sldId id="328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  <p:bold r:id="rId12"/>
    </p:embeddedFont>
    <p:embeddedFont>
      <p:font typeface="Muli Regular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BE309-AEC9-4575-95B7-83DEFA7795A8}" v="11" dt="2022-04-05T13:27:26.925"/>
  </p1510:revLst>
</p1510:revInfo>
</file>

<file path=ppt/tableStyles.xml><?xml version="1.0" encoding="utf-8"?>
<a:tblStyleLst xmlns:a="http://schemas.openxmlformats.org/drawingml/2006/main" def="{29F6FEEF-6742-475D-9DE4-EBD9B44B5D4D}">
  <a:tblStyle styleId="{29F6FEEF-6742-475D-9DE4-EBD9B44B5D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2636" autoAdjust="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687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937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58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19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56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031F-F05F-4243-A926-BAA376F5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D481-728A-44C3-A92A-4064AEC08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9D80-40E2-48A8-A63B-90BDC076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5492-1EEF-4580-AEB2-79E36F707052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2B89E-91EF-4365-B163-136111D7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590A-AFDD-4BE5-8B93-DE95881D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C7FD5-CF68-48F2-B2FA-58B94619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effectLst/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0" r:id="rId3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effectLst/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03153" y="1991850"/>
            <a:ext cx="5029131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Python</a:t>
            </a:r>
            <a:endParaRPr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58DF27-2503-4752-80B1-42693A5B13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272973" y="568438"/>
            <a:ext cx="3292350" cy="3056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AB0059-5273-41BC-A012-D2F125AFA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4666" y="1021950"/>
            <a:ext cx="3609219" cy="309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E7963D-53B7-4FAC-AAB4-518341AB656C}"/>
              </a:ext>
            </a:extLst>
          </p:cNvPr>
          <p:cNvSpPr txBox="1"/>
          <p:nvPr/>
        </p:nvSpPr>
        <p:spPr>
          <a:xfrm>
            <a:off x="578086" y="858778"/>
            <a:ext cx="4572000" cy="2269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uli Regular"/>
              <a:sym typeface="Muli Regular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Logistic Regression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K-Nearest Neighbors (KNN)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Naive Bayes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SVM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Decision Trees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Muli Regular"/>
              <a:buChar char="⬡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uli Regular"/>
                <a:sym typeface="Muli Regular"/>
              </a:rPr>
              <a:t>Evaluating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349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B4EC-D749-40EA-A467-F8FDB15B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69" y="2324760"/>
            <a:ext cx="3112250" cy="73087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Bayes’ Theorem</a:t>
            </a:r>
          </a:p>
        </p:txBody>
      </p:sp>
      <p:pic>
        <p:nvPicPr>
          <p:cNvPr id="15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2A14D7EE-E42E-4267-8AC4-D0409510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-2133" b="-2640"/>
          <a:stretch/>
        </p:blipFill>
        <p:spPr>
          <a:xfrm>
            <a:off x="3849330" y="1369236"/>
            <a:ext cx="4827487" cy="26419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2414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41A2-2851-46E7-9EC7-0740A9D9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6" y="231642"/>
            <a:ext cx="3296237" cy="3592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Bayes’ Theorem: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BC43-CF45-4B30-87FB-787759CA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5" y="822960"/>
            <a:ext cx="4382114" cy="381487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P(A|B )is the probability (A) given (B) which is what we want to calculate. </a:t>
            </a:r>
          </a:p>
          <a:p>
            <a:r>
              <a:rPr lang="en-US" dirty="0">
                <a:solidFill>
                  <a:schemeClr val="tx2"/>
                </a:solidFill>
              </a:rPr>
              <a:t>The vertical bars (|) in a probability term denote a conditional probability.</a:t>
            </a:r>
          </a:p>
          <a:p>
            <a:r>
              <a:rPr lang="en-US" dirty="0">
                <a:solidFill>
                  <a:schemeClr val="tx2"/>
                </a:solidFill>
              </a:rPr>
              <a:t>P(B|A) is the probability of the event, given that the hypothesis is true(Likelihood).</a:t>
            </a:r>
          </a:p>
          <a:p>
            <a:r>
              <a:rPr lang="en-US" dirty="0">
                <a:solidFill>
                  <a:schemeClr val="tx2"/>
                </a:solidFill>
              </a:rPr>
              <a:t>P(A) is the prior probability of the hypothesis before any event has taken place. </a:t>
            </a:r>
          </a:p>
          <a:p>
            <a:r>
              <a:rPr lang="en-US" dirty="0">
                <a:solidFill>
                  <a:schemeClr val="tx2"/>
                </a:solidFill>
              </a:rPr>
              <a:t> P(B) is the probability of the event</a:t>
            </a:r>
          </a:p>
          <a:p>
            <a:r>
              <a:rPr lang="en-US" dirty="0">
                <a:solidFill>
                  <a:schemeClr val="tx2"/>
                </a:solidFill>
              </a:rPr>
              <a:t>Event A &amp; Event B are independent.</a:t>
            </a:r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B53BEDA4-D62D-4D90-9F23-2CAF75882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30" y="1067590"/>
            <a:ext cx="4382114" cy="3064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EDA8C5-DACE-466A-8FAD-38976E2C838E}"/>
              </a:ext>
            </a:extLst>
          </p:cNvPr>
          <p:cNvSpPr txBox="1"/>
          <p:nvPr/>
        </p:nvSpPr>
        <p:spPr>
          <a:xfrm>
            <a:off x="5011616" y="4395459"/>
            <a:ext cx="3006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C00000"/>
                </a:solidFill>
                <a:latin typeface="Lexend Deca" panose="020B0604020202020204" charset="0"/>
                <a:cs typeface="Lexend Deca" panose="020B0604020202020204" charset="0"/>
              </a:rPr>
              <a:t>Probability attaches to possible results, likelihood attaches to hypotheses</a:t>
            </a:r>
          </a:p>
        </p:txBody>
      </p:sp>
    </p:spTree>
    <p:extLst>
      <p:ext uri="{BB962C8B-B14F-4D97-AF65-F5344CB8AC3E}">
        <p14:creationId xmlns:p14="http://schemas.microsoft.com/office/powerpoint/2010/main" val="363302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Tennis Example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AB0059-5273-41BC-A012-D2F125AFA2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44385" y="1042913"/>
            <a:ext cx="6455228" cy="36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Tennis Example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AB0059-5273-41BC-A012-D2F125AFA2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80232" y="937114"/>
            <a:ext cx="6383536" cy="365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2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Tennis Example</a:t>
            </a:r>
          </a:p>
        </p:txBody>
      </p:sp>
      <p:pic>
        <p:nvPicPr>
          <p:cNvPr id="14" name="Google Shape;96;p17">
            <a:extLst>
              <a:ext uri="{FF2B5EF4-FFF2-40B4-BE49-F238E27FC236}">
                <a16:creationId xmlns:a16="http://schemas.microsoft.com/office/drawing/2014/main" id="{A8B71835-C574-4D01-9F8E-0813C669F9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7;p17">
            <a:extLst>
              <a:ext uri="{FF2B5EF4-FFF2-40B4-BE49-F238E27FC236}">
                <a16:creationId xmlns:a16="http://schemas.microsoft.com/office/drawing/2014/main" id="{DB5ABB9D-1E8B-41A5-93D6-A04B629738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8;p17">
            <a:extLst>
              <a:ext uri="{FF2B5EF4-FFF2-40B4-BE49-F238E27FC236}">
                <a16:creationId xmlns:a16="http://schemas.microsoft.com/office/drawing/2014/main" id="{698A9765-8F3C-45C6-97B3-BC812CF37F5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AB0059-5273-41BC-A012-D2F125AFA2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44385" y="1095840"/>
            <a:ext cx="6455228" cy="35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0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4;p17">
            <a:extLst>
              <a:ext uri="{FF2B5EF4-FFF2-40B4-BE49-F238E27FC236}">
                <a16:creationId xmlns:a16="http://schemas.microsoft.com/office/drawing/2014/main" id="{08900BF0-ACD5-42C2-BE4A-0234151A91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665" y="2382903"/>
            <a:ext cx="4341917" cy="5552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 ?!</a:t>
            </a:r>
            <a:endParaRPr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517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12348</TotalTime>
  <Words>142</Words>
  <Application>Microsoft Office PowerPoint</Application>
  <PresentationFormat>On-screen Show (16:9)</PresentationFormat>
  <Paragraphs>22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Lexend Deca</vt:lpstr>
      <vt:lpstr>Muli Regular</vt:lpstr>
      <vt:lpstr>Arial</vt:lpstr>
      <vt:lpstr>Aliena template</vt:lpstr>
      <vt:lpstr>Machine Learning with Python</vt:lpstr>
      <vt:lpstr>Classification</vt:lpstr>
      <vt:lpstr>Bayes’ Theorem</vt:lpstr>
      <vt:lpstr>Bayes’ Theorem:</vt:lpstr>
      <vt:lpstr>Tennis Example</vt:lpstr>
      <vt:lpstr>Tennis Example</vt:lpstr>
      <vt:lpstr>Tennis Example</vt:lpstr>
      <vt:lpstr>Questions 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with Python (OOP)</dc:title>
  <dc:creator>Eslam Jekso</dc:creator>
  <cp:lastModifiedBy>ضى السبد عبدالتواب السبد</cp:lastModifiedBy>
  <cp:revision>567</cp:revision>
  <dcterms:modified xsi:type="dcterms:W3CDTF">2025-07-20T10:53:09Z</dcterms:modified>
</cp:coreProperties>
</file>