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82" r:id="rId5"/>
    <p:sldId id="283" r:id="rId6"/>
    <p:sldId id="278" r:id="rId7"/>
    <p:sldId id="277" r:id="rId8"/>
    <p:sldId id="279" r:id="rId9"/>
    <p:sldId id="280" r:id="rId10"/>
    <p:sldId id="281" r:id="rId11"/>
    <p:sldId id="266" r:id="rId12"/>
    <p:sldId id="267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 using series and sequence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4609" y="457200"/>
            <a:ext cx="91440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ArcTan</a:t>
            </a:r>
            <a:r>
              <a:rPr lang="en-US" dirty="0"/>
              <a:t> Function 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891C9-FC53-EA30-3E6A-972CC7125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138943"/>
            <a:ext cx="5362791" cy="65801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B384E2-A327-19AE-4CCC-58749A8E75F2}"/>
              </a:ext>
            </a:extLst>
          </p:cNvPr>
          <p:cNvSpPr txBox="1">
            <a:spLocks/>
          </p:cNvSpPr>
          <p:nvPr/>
        </p:nvSpPr>
        <p:spPr>
          <a:xfrm>
            <a:off x="469192" y="2557808"/>
            <a:ext cx="5667591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There is the same problem for the radius of converges here 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B67EF-C9A2-5AF4-D8B0-786BFA3B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21" y="1585035"/>
            <a:ext cx="6015579" cy="666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FF53C7-A688-69B0-A68E-6106BCD8A3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8"/>
          <a:stretch/>
        </p:blipFill>
        <p:spPr>
          <a:xfrm>
            <a:off x="0" y="3276600"/>
            <a:ext cx="6231450" cy="3581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4FAD14-9454-AB4F-B311-CC3C6D3CD21C}"/>
              </a:ext>
            </a:extLst>
          </p:cNvPr>
          <p:cNvSpPr txBox="1"/>
          <p:nvPr/>
        </p:nvSpPr>
        <p:spPr>
          <a:xfrm>
            <a:off x="11867872" y="6457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114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D76FCF-1CA5-1E85-EE7A-88D5D148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304800"/>
            <a:ext cx="6948872" cy="591902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E0967-DE29-0492-9E52-D9AADD5D4831}"/>
              </a:ext>
            </a:extLst>
          </p:cNvPr>
          <p:cNvSpPr txBox="1"/>
          <p:nvPr/>
        </p:nvSpPr>
        <p:spPr>
          <a:xfrm>
            <a:off x="1219200" y="2286000"/>
            <a:ext cx="373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used switch case to let the user jump from an operation to the other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20329-1CF4-6622-CC6F-35FA6C899154}"/>
              </a:ext>
            </a:extLst>
          </p:cNvPr>
          <p:cNvSpPr txBox="1"/>
          <p:nvPr/>
        </p:nvSpPr>
        <p:spPr>
          <a:xfrm>
            <a:off x="11867872" y="6457890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1C2FB-BB93-24D3-D3C3-23C3D28EF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17" y="1825623"/>
            <a:ext cx="8352184" cy="4817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98A918-25A0-EDCE-13FE-253F5DB81695}"/>
              </a:ext>
            </a:extLst>
          </p:cNvPr>
          <p:cNvSpPr txBox="1"/>
          <p:nvPr/>
        </p:nvSpPr>
        <p:spPr>
          <a:xfrm>
            <a:off x="11867872" y="6457890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93CF0-1961-9D28-CE5A-EE8410DE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C8A51-1AFA-D0BE-8526-B8EEEC14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0" y="463825"/>
            <a:ext cx="9110870" cy="5961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287EF8-498B-DC9E-B6EB-E397612B69B9}"/>
              </a:ext>
            </a:extLst>
          </p:cNvPr>
          <p:cNvSpPr txBox="1"/>
          <p:nvPr/>
        </p:nvSpPr>
        <p:spPr>
          <a:xfrm>
            <a:off x="11867872" y="6457890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Any Questions?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4507C-FD42-3C02-B6ED-F430EE50B2DB}"/>
              </a:ext>
            </a:extLst>
          </p:cNvPr>
          <p:cNvSpPr txBox="1"/>
          <p:nvPr/>
        </p:nvSpPr>
        <p:spPr>
          <a:xfrm>
            <a:off x="11867872" y="6457890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C61BA-4E7B-90F4-E34E-A9656C1A1769}"/>
              </a:ext>
            </a:extLst>
          </p:cNvPr>
          <p:cNvSpPr txBox="1"/>
          <p:nvPr/>
        </p:nvSpPr>
        <p:spPr>
          <a:xfrm>
            <a:off x="11728412" y="6457890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Factorial Function 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AC18FA-4F7E-3EBF-D0A4-CA99EAF20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981200"/>
            <a:ext cx="6745459" cy="33216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1ADBB-471E-0DE5-3052-DAAC1B22C2AF}"/>
              </a:ext>
            </a:extLst>
          </p:cNvPr>
          <p:cNvSpPr txBox="1"/>
          <p:nvPr/>
        </p:nvSpPr>
        <p:spPr>
          <a:xfrm>
            <a:off x="11867872" y="65340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2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9D8CD-C879-D8E6-BDF4-A7188F7CA1A9}"/>
              </a:ext>
            </a:extLst>
          </p:cNvPr>
          <p:cNvSpPr txBox="1"/>
          <p:nvPr/>
        </p:nvSpPr>
        <p:spPr>
          <a:xfrm>
            <a:off x="11867872" y="65340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e^x</a:t>
            </a:r>
            <a:r>
              <a:rPr lang="en-US" dirty="0"/>
              <a:t> function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2A993-325E-B995-8521-DD7A6686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40205"/>
            <a:ext cx="6248400" cy="415877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FB055-C8AD-E9C5-47BB-B806A866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943600"/>
            <a:ext cx="2590800" cy="1524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3EC9E9-3784-8F1F-86A0-AA497436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4385"/>
            <a:ext cx="9144000" cy="845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4FBA9D-03C6-A9B2-133C-DA379BBF3B5E}"/>
              </a:ext>
            </a:extLst>
          </p:cNvPr>
          <p:cNvSpPr txBox="1"/>
          <p:nvPr/>
        </p:nvSpPr>
        <p:spPr>
          <a:xfrm>
            <a:off x="11867872" y="65340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70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nth root Function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D12A1-34F9-13AD-DF45-6E1E9A3B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823804"/>
            <a:ext cx="4891196" cy="5576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91E508-BF69-8A80-1943-4E7DFEEE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42428"/>
            <a:ext cx="6934200" cy="848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3003B2-6DC0-EBCC-6F77-3D7BED9AE01F}"/>
              </a:ext>
            </a:extLst>
          </p:cNvPr>
          <p:cNvSpPr txBox="1"/>
          <p:nvPr/>
        </p:nvSpPr>
        <p:spPr>
          <a:xfrm>
            <a:off x="152400" y="2523172"/>
            <a:ext cx="5943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# The problem here is that the radius of Congreves is only 1</a:t>
            </a:r>
          </a:p>
          <a:p>
            <a:r>
              <a:rPr lang="en-US" sz="1800" dirty="0"/>
              <a:t># This means that this series cannot work with values more than one.</a:t>
            </a:r>
          </a:p>
          <a:p>
            <a:pPr marL="0" indent="0">
              <a:buNone/>
            </a:pPr>
            <a:r>
              <a:rPr lang="en-US" sz="1800" dirty="0"/>
              <a:t># we solved this by taking the user input and use its reciprocal if the values are bigger than one.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B760F-38E2-1CC2-FE9C-9417F7808C26}"/>
              </a:ext>
            </a:extLst>
          </p:cNvPr>
          <p:cNvSpPr txBox="1"/>
          <p:nvPr/>
        </p:nvSpPr>
        <p:spPr>
          <a:xfrm>
            <a:off x="11867872" y="6457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841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32C04-5ECA-A718-7A9A-C3F96C3E6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480391"/>
            <a:ext cx="8564170" cy="3477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BE2CF-376C-4F58-CCA5-A3B5B95B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980692"/>
            <a:ext cx="7688424" cy="1810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6A3FFE-17E3-81EB-2571-19E8700895E4}"/>
              </a:ext>
            </a:extLst>
          </p:cNvPr>
          <p:cNvSpPr txBox="1"/>
          <p:nvPr/>
        </p:nvSpPr>
        <p:spPr>
          <a:xfrm>
            <a:off x="11880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 Function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E44EFB-8B22-899E-A632-FA8A5543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48" y="2730321"/>
            <a:ext cx="9144000" cy="3670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C9629-A3A6-CBF3-BC80-B53CD545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6770"/>
            <a:ext cx="9001205" cy="874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7866CE-FB45-933B-E231-49DF310D6E70}"/>
              </a:ext>
            </a:extLst>
          </p:cNvPr>
          <p:cNvSpPr txBox="1"/>
          <p:nvPr/>
        </p:nvSpPr>
        <p:spPr>
          <a:xfrm>
            <a:off x="11867872" y="6457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92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 Function 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37D885-9C1B-602B-97D8-26F73BD9A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305" y="3124200"/>
            <a:ext cx="8967390" cy="293660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0C479-A694-0F94-AB23-CFA07451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04" y="1828800"/>
            <a:ext cx="8114791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5444B5-2580-A09A-2AF2-81D4FC2898D0}"/>
              </a:ext>
            </a:extLst>
          </p:cNvPr>
          <p:cNvSpPr txBox="1"/>
          <p:nvPr/>
        </p:nvSpPr>
        <p:spPr>
          <a:xfrm>
            <a:off x="11867872" y="6457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2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Ln Function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B7F48-D7A6-7635-3564-0C789B9D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028699"/>
            <a:ext cx="5077077" cy="519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60D3A-8E89-0C03-D0BD-36401EB74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3" t="11111" r="2852"/>
          <a:stretch/>
        </p:blipFill>
        <p:spPr>
          <a:xfrm>
            <a:off x="0" y="1866900"/>
            <a:ext cx="6400800" cy="60959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696F5E-C478-9861-CFFC-986C6C85D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599" y="2587625"/>
            <a:ext cx="5715001" cy="4270375"/>
          </a:xfrm>
        </p:spPr>
        <p:txBody>
          <a:bodyPr>
            <a:normAutofit/>
          </a:bodyPr>
          <a:lstStyle/>
          <a:p>
            <a:r>
              <a:rPr lang="en-US" sz="2400" dirty="0"/>
              <a:t>The problem here is that the radius of Congreves is only 1</a:t>
            </a:r>
          </a:p>
          <a:p>
            <a:r>
              <a:rPr lang="en-US" sz="2400" dirty="0"/>
              <a:t>This means that this series cannot work with values more than one.</a:t>
            </a:r>
          </a:p>
          <a:p>
            <a:pPr marL="0" indent="0">
              <a:buNone/>
            </a:pPr>
            <a:r>
              <a:rPr lang="en-US" sz="2400" dirty="0"/>
              <a:t>we solved this by taking the user input and use its reciprocal if the values are bigger than one.</a:t>
            </a:r>
            <a:endParaRPr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E2F3A-5916-C82F-21D6-85AB8B0894BF}"/>
              </a:ext>
            </a:extLst>
          </p:cNvPr>
          <p:cNvSpPr txBox="1"/>
          <p:nvPr/>
        </p:nvSpPr>
        <p:spPr>
          <a:xfrm>
            <a:off x="11867872" y="6457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91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17E526-B255-6BC0-1B45-2E7F6D5E7FF0}"/>
              </a:ext>
            </a:extLst>
          </p:cNvPr>
          <p:cNvSpPr txBox="1">
            <a:spLocks/>
          </p:cNvSpPr>
          <p:nvPr/>
        </p:nvSpPr>
        <p:spPr>
          <a:xfrm>
            <a:off x="914400" y="762000"/>
            <a:ext cx="9906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 that the user input is (C)</a:t>
            </a:r>
          </a:p>
          <a:p>
            <a:r>
              <a:rPr lang="en-US" sz="2400" dirty="0"/>
              <a:t>Since the series deals with (X+1)</a:t>
            </a:r>
          </a:p>
          <a:p>
            <a:r>
              <a:rPr lang="en-US" sz="2400" dirty="0"/>
              <a:t>We will take the X = C – 1 and deal with X</a:t>
            </a:r>
          </a:p>
          <a:p>
            <a:r>
              <a:rPr lang="en-US" sz="2400" dirty="0"/>
              <a:t>Ln (x+1)   can be written as Ln(x(1+1/x)) </a:t>
            </a:r>
          </a:p>
          <a:p>
            <a:r>
              <a:rPr lang="en-US" sz="2400" dirty="0"/>
              <a:t>Which is the same as</a:t>
            </a:r>
          </a:p>
          <a:p>
            <a:pPr marL="0" indent="0">
              <a:buNone/>
            </a:pPr>
            <a:r>
              <a:rPr lang="en-US" sz="2400" dirty="0"/>
              <a:t> Ln (1 + 1/x) + ln(x)</a:t>
            </a:r>
          </a:p>
          <a:p>
            <a:pPr marL="0" indent="0">
              <a:buNone/>
            </a:pPr>
            <a:r>
              <a:rPr lang="en-US" sz="2400" dirty="0"/>
              <a:t>So we can use the series to solve then Ln(1+1/x) then add it to ln (C - 1)</a:t>
            </a:r>
          </a:p>
          <a:p>
            <a:r>
              <a:rPr lang="en-US" sz="2400" dirty="0"/>
              <a:t>Which can be used with recursion function to calculate ln(1+1/x) and then add it to the Ln function of (C -1 ) 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3590EF-C011-7463-EBA0-AF50EDF1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181600"/>
            <a:ext cx="8305794" cy="1107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69BDC5-B06F-7F17-16FA-ADCA9CB1537F}"/>
              </a:ext>
            </a:extLst>
          </p:cNvPr>
          <p:cNvSpPr txBox="1"/>
          <p:nvPr/>
        </p:nvSpPr>
        <p:spPr>
          <a:xfrm>
            <a:off x="11867872" y="6457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000" dirty="0"/>
              <a:t>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066416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75</TotalTime>
  <Words>299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Calculator using series and sequence</vt:lpstr>
      <vt:lpstr>The Factorial Function </vt:lpstr>
      <vt:lpstr>e^x function</vt:lpstr>
      <vt:lpstr>The nth root Function </vt:lpstr>
      <vt:lpstr>PowerPoint Presentation</vt:lpstr>
      <vt:lpstr>The Cos Function </vt:lpstr>
      <vt:lpstr>The Sin Function </vt:lpstr>
      <vt:lpstr>The Ln Function </vt:lpstr>
      <vt:lpstr>PowerPoint Presentation</vt:lpstr>
      <vt:lpstr>The ArcTan Function </vt:lpstr>
      <vt:lpstr>Main function</vt:lpstr>
      <vt:lpstr>Two Content Layout with Table</vt:lpstr>
      <vt:lpstr>PowerPoint Presentation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series and sequence</dc:title>
  <dc:creator>Mohamed Ahmed Bkr Stu</dc:creator>
  <cp:lastModifiedBy>Mohamed Ahmed Bkr Stu</cp:lastModifiedBy>
  <cp:revision>6</cp:revision>
  <dcterms:created xsi:type="dcterms:W3CDTF">2023-05-18T06:19:46Z</dcterms:created>
  <dcterms:modified xsi:type="dcterms:W3CDTF">2023-05-18T07:34:57Z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