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Unbounded"/>
      <p:regular r:id="rId15"/>
    </p:embeddedFont>
    <p:embeddedFont>
      <p:font typeface="Unbounded"/>
      <p:regular r:id="rId16"/>
    </p:embeddedFont>
    <p:embeddedFont>
      <p:font typeface="Cabin"/>
      <p:regular r:id="rId17"/>
    </p:embeddedFont>
    <p:embeddedFont>
      <p:font typeface="Cabin"/>
      <p:regular r:id="rId18"/>
    </p:embeddedFont>
    <p:embeddedFont>
      <p:font typeface="Cabin"/>
      <p:regular r:id="rId19"/>
    </p:embeddedFont>
    <p:embeddedFont>
      <p:font typeface="Cabin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2" Type="http://schemas.openxmlformats.org/officeDocument/2006/relationships/image" Target="../media/image-1003-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2" Type="http://schemas.openxmlformats.org/officeDocument/2006/relationships/image" Target="../media/image-1004-2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2" Type="http://schemas.openxmlformats.org/officeDocument/2006/relationships/image" Target="../media/image-1005-2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2" Type="http://schemas.openxmlformats.org/officeDocument/2006/relationships/image" Target="../media/image-1006-2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2" Type="http://schemas.openxmlformats.org/officeDocument/2006/relationships/image" Target="../media/image-1007-2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2" Type="http://schemas.openxmlformats.org/officeDocument/2006/relationships/image" Target="../media/image-1008-2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2" Type="http://schemas.openxmlformats.org/officeDocument/2006/relationships/image" Target="../media/image-1009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slideLayout" Target="../slideLayouts/slideLayout8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330648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Building an Arabic-to-English Machine Translation System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4097655"/>
            <a:ext cx="1295495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This project focuses on developing a machine translation system to convert Arabic text into English. We leverage the Helsinki-NLP OPUS-100 dataset, a vast multilingual corpus, to train and fine-tune our model specifically for this translation task.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837724" y="5132903"/>
            <a:ext cx="1295495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The model is based on the MarianMT architecture, which is a transformer-based neural machine translation model. Our goal is to achieve accurate and fluent translations by optimising the model with relevant data and training techniques.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947148"/>
            <a:ext cx="1069455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Dataset: Helsinki-NLP OPUS-100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3010138"/>
            <a:ext cx="4158734" cy="3272314"/>
          </a:xfrm>
          <a:prstGeom prst="roundRect">
            <a:avLst>
              <a:gd name="adj" fmla="val 1097"/>
            </a:avLst>
          </a:prstGeom>
          <a:solidFill>
            <a:srgbClr val="304755"/>
          </a:solidFill>
          <a:ln/>
        </p:spPr>
      </p:sp>
      <p:sp>
        <p:nvSpPr>
          <p:cNvPr id="4" name="Text 2"/>
          <p:cNvSpPr/>
          <p:nvPr/>
        </p:nvSpPr>
        <p:spPr>
          <a:xfrm>
            <a:off x="1077039" y="324945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Source &amp; Scope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77039" y="3744992"/>
            <a:ext cx="3680103" cy="2298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Created by the Language Technology Research Group at the University of Helsinki, OPUS-100 is a multilingual, English-centric parallel corpus covering 100 languages.</a:t>
            </a:r>
            <a:endParaRPr lang="en-US" sz="1850" dirty="0"/>
          </a:p>
        </p:txBody>
      </p:sp>
      <p:sp>
        <p:nvSpPr>
          <p:cNvPr id="6" name="Shape 4"/>
          <p:cNvSpPr/>
          <p:nvPr/>
        </p:nvSpPr>
        <p:spPr>
          <a:xfrm>
            <a:off x="5235773" y="3010138"/>
            <a:ext cx="4158734" cy="3272314"/>
          </a:xfrm>
          <a:prstGeom prst="roundRect">
            <a:avLst>
              <a:gd name="adj" fmla="val 1097"/>
            </a:avLst>
          </a:prstGeom>
          <a:solidFill>
            <a:srgbClr val="304755"/>
          </a:solidFill>
          <a:ln/>
        </p:spPr>
      </p:sp>
      <p:sp>
        <p:nvSpPr>
          <p:cNvPr id="7" name="Text 5"/>
          <p:cNvSpPr/>
          <p:nvPr/>
        </p:nvSpPr>
        <p:spPr>
          <a:xfrm>
            <a:off x="5475089" y="324945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Data Volume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75089" y="3744992"/>
            <a:ext cx="368010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Contains approximately 55 million sentence pairs. For this project, only the Arabic-English subsets are used.</a:t>
            </a:r>
            <a:endParaRPr lang="en-US" sz="1850" dirty="0"/>
          </a:p>
        </p:txBody>
      </p:sp>
      <p:sp>
        <p:nvSpPr>
          <p:cNvPr id="9" name="Shape 7"/>
          <p:cNvSpPr/>
          <p:nvPr/>
        </p:nvSpPr>
        <p:spPr>
          <a:xfrm>
            <a:off x="9633823" y="3010138"/>
            <a:ext cx="4158734" cy="3272314"/>
          </a:xfrm>
          <a:prstGeom prst="roundRect">
            <a:avLst>
              <a:gd name="adj" fmla="val 1097"/>
            </a:avLst>
          </a:prstGeom>
          <a:solidFill>
            <a:srgbClr val="304755"/>
          </a:solidFill>
          <a:ln/>
        </p:spPr>
      </p:sp>
      <p:sp>
        <p:nvSpPr>
          <p:cNvPr id="10" name="Text 8"/>
          <p:cNvSpPr/>
          <p:nvPr/>
        </p:nvSpPr>
        <p:spPr>
          <a:xfrm>
            <a:off x="9873139" y="324945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Accessibility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3139" y="3744992"/>
            <a:ext cx="368010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The dataset is publicly available on Hugging Face: https://huggingface.co/datasets/Helsinki-NLP/opus-100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969294"/>
            <a:ext cx="10259854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Model: MarianMT Architecture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3032284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4" name="Text 2"/>
          <p:cNvSpPr/>
          <p:nvPr/>
        </p:nvSpPr>
        <p:spPr>
          <a:xfrm>
            <a:off x="1615559" y="311455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Model Type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615559" y="3610094"/>
            <a:ext cx="334101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Pre-trained neural machine translation model fine-tuned on Arabic-English data.</a:t>
            </a:r>
            <a:endParaRPr lang="en-US" sz="1850" dirty="0"/>
          </a:p>
        </p:txBody>
      </p:sp>
      <p:sp>
        <p:nvSpPr>
          <p:cNvPr id="6" name="Shape 4"/>
          <p:cNvSpPr/>
          <p:nvPr/>
        </p:nvSpPr>
        <p:spPr>
          <a:xfrm>
            <a:off x="5255776" y="3032284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7" name="Text 5"/>
          <p:cNvSpPr/>
          <p:nvPr/>
        </p:nvSpPr>
        <p:spPr>
          <a:xfrm>
            <a:off x="6033611" y="311455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Architecture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6033611" y="3610094"/>
            <a:ext cx="334101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Uses an encoder-decoder structure with an attention mechanism, based on the transformer model.</a:t>
            </a:r>
            <a:endParaRPr lang="en-US" sz="1850" dirty="0"/>
          </a:p>
        </p:txBody>
      </p:sp>
      <p:sp>
        <p:nvSpPr>
          <p:cNvPr id="9" name="Shape 7"/>
          <p:cNvSpPr/>
          <p:nvPr/>
        </p:nvSpPr>
        <p:spPr>
          <a:xfrm>
            <a:off x="9673828" y="3032284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10" name="Text 8"/>
          <p:cNvSpPr/>
          <p:nvPr/>
        </p:nvSpPr>
        <p:spPr>
          <a:xfrm>
            <a:off x="10451663" y="3114556"/>
            <a:ext cx="3341013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Training Parameters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451663" y="3962043"/>
            <a:ext cx="3341013" cy="2298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Includes tokenizer MarianTokenizer, learning rate 3e-5, batch size 4, 3 epochs, AdamW optimizer, and cross-entropy loss with L2 regularization.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118241"/>
            <a:ext cx="1172575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Training Process: Data Preparation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420547"/>
            <a:ext cx="3928586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Data Loading &amp; Splitting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363760"/>
            <a:ext cx="3928586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The OPUS-100 dataset is loaded, extracting the Arabic-English subset. The data is split 90% for training and 10% for testing.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5357813" y="3420547"/>
            <a:ext cx="3928586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Text Cleaning &amp; Normalization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57813" y="4363760"/>
            <a:ext cx="3928586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Arabic text is normalised to handle character variations, while English text is lowercased and extra spaces removed.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9877901" y="342054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Tokenization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7901" y="4011811"/>
            <a:ext cx="392858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MarianTokenizer converts text into tokens, adding special tokens for model input.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5334" y="923092"/>
            <a:ext cx="7613333" cy="1286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050"/>
              </a:lnSpc>
              <a:buNone/>
            </a:pPr>
            <a:r>
              <a:rPr lang="en-US" sz="405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Training Process: Model Fine-tuning</a:t>
            </a:r>
            <a:endParaRPr lang="en-US" sz="40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34" y="2537341"/>
            <a:ext cx="1093351" cy="158972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86583" y="2755940"/>
            <a:ext cx="2572583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Preprocessing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2186583" y="3208615"/>
            <a:ext cx="6192083" cy="6998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Input and target texts are tokenized, padded, and truncated to consistent lengths. Padding tokens are masked in labels.</a:t>
            </a:r>
            <a:endParaRPr lang="en-US" sz="17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34" y="4127063"/>
            <a:ext cx="1093351" cy="158972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186583" y="4345662"/>
            <a:ext cx="2572583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Model Training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2186583" y="4798338"/>
            <a:ext cx="6192083" cy="6998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The MarianMTModel is fine-tuned to map Arabic sequences to English outputs, optimising parameters to minimise loss.</a:t>
            </a:r>
            <a:endParaRPr lang="en-US" sz="17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34" y="5716786"/>
            <a:ext cx="1093351" cy="158972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186583" y="5935385"/>
            <a:ext cx="2572583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Evaluation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2186583" y="6388060"/>
            <a:ext cx="6192083" cy="6998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The model is evaluated on the test set using the BLEU metric, which measures translation similarity to reference texts.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437924"/>
            <a:ext cx="6827877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Evaluation &amp; Results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3500914"/>
            <a:ext cx="6357818" cy="2290643"/>
          </a:xfrm>
          <a:prstGeom prst="roundRect">
            <a:avLst>
              <a:gd name="adj" fmla="val 1568"/>
            </a:avLst>
          </a:prstGeom>
          <a:solidFill>
            <a:srgbClr val="304755"/>
          </a:solidFill>
          <a:ln/>
        </p:spPr>
      </p:sp>
      <p:sp>
        <p:nvSpPr>
          <p:cNvPr id="4" name="Text 2"/>
          <p:cNvSpPr/>
          <p:nvPr/>
        </p:nvSpPr>
        <p:spPr>
          <a:xfrm>
            <a:off x="1077039" y="374022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BLEU Score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77039" y="4235767"/>
            <a:ext cx="58791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The model achieved a BLEU score of 27.53 on the test set, indicating reasonable translation proficiency.</a:t>
            </a:r>
            <a:endParaRPr lang="en-US" sz="1850" dirty="0"/>
          </a:p>
        </p:txBody>
      </p:sp>
      <p:sp>
        <p:nvSpPr>
          <p:cNvPr id="6" name="Shape 4"/>
          <p:cNvSpPr/>
          <p:nvPr/>
        </p:nvSpPr>
        <p:spPr>
          <a:xfrm>
            <a:off x="7434858" y="3500914"/>
            <a:ext cx="6357818" cy="2290643"/>
          </a:xfrm>
          <a:prstGeom prst="roundRect">
            <a:avLst>
              <a:gd name="adj" fmla="val 1568"/>
            </a:avLst>
          </a:prstGeom>
          <a:solidFill>
            <a:srgbClr val="304755"/>
          </a:solidFill>
          <a:ln/>
        </p:spPr>
      </p:sp>
      <p:sp>
        <p:nvSpPr>
          <p:cNvPr id="7" name="Text 5"/>
          <p:cNvSpPr/>
          <p:nvPr/>
        </p:nvSpPr>
        <p:spPr>
          <a:xfrm>
            <a:off x="7674173" y="3740229"/>
            <a:ext cx="342888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Sample Translations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74173" y="4235767"/>
            <a:ext cx="587918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rtl="1" algn="r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"</a:t>
            </a:r>
            <a:pPr rtl="1" algn="r"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هل نستطيع أن نذهب؟</a:t>
            </a:r>
            <a:pPr rtl="1" algn="r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" → "? Can we go"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7674173" y="4702493"/>
            <a:ext cx="587918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rtl="1" algn="r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"</a:t>
            </a:r>
            <a:pPr rtl="1" algn="r"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ذلك أعلم</a:t>
            </a:r>
            <a:pPr rtl="1" algn="r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" → "I know that."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7674173" y="5169218"/>
            <a:ext cx="587918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rtl="1" algn="r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"</a:t>
            </a:r>
            <a:pPr rtl="1" algn="r"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لا تستطيع السباحة هنا </a:t>
            </a:r>
            <a:pPr rtl="1" algn="r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" → "You can't swim here."</a:t>
            </a:r>
            <a:endParaRPr lang="en-US" sz="1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256348"/>
            <a:ext cx="6047303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Model Limitations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2231946" y="294001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Dataset Bias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3435548"/>
            <a:ext cx="421040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Biases in the original dataset may affect translation fairness and accuracy.</a:t>
            </a:r>
            <a:endParaRPr lang="en-US" sz="18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8131" y="2439114"/>
            <a:ext cx="4534138" cy="453413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321266" y="3670221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200"/>
              </a:lnSpc>
              <a:buNone/>
            </a:pPr>
            <a:r>
              <a:rPr lang="en-US" sz="26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582269" y="2572583"/>
            <a:ext cx="4210407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Out-of-Domain Generalization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582269" y="3420070"/>
            <a:ext cx="421040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Performance may drop on text from domains not well represented in training data.</a:t>
            </a:r>
            <a:endParaRPr lang="en-US" sz="1850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131" y="2439114"/>
            <a:ext cx="4534138" cy="4534138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972306" y="3670221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200"/>
              </a:lnSpc>
              <a:buNone/>
            </a:pPr>
            <a:r>
              <a:rPr lang="en-US" sz="26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9582269" y="5195054"/>
            <a:ext cx="3875484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Translation Complexity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582269" y="5690592"/>
            <a:ext cx="421040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Idiomatic and nuanced expressions remain challenging to translate accurately.</a:t>
            </a:r>
            <a:endParaRPr lang="en-US" sz="1850" dirty="0"/>
          </a:p>
        </p:txBody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31" y="2439114"/>
            <a:ext cx="4534138" cy="4534138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972306" y="5321260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200"/>
              </a:lnSpc>
              <a:buNone/>
            </a:pPr>
            <a:r>
              <a:rPr lang="en-US" sz="26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0"/>
          <p:cNvSpPr/>
          <p:nvPr/>
        </p:nvSpPr>
        <p:spPr>
          <a:xfrm>
            <a:off x="837724" y="5210651"/>
            <a:ext cx="4210407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Computational Resources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837724" y="6058138"/>
            <a:ext cx="421040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Training large models requires significant hardware and time.</a:t>
            </a:r>
            <a:endParaRPr lang="en-US" sz="1850" dirty="0"/>
          </a:p>
        </p:txBody>
      </p:sp>
      <p:pic>
        <p:nvPicPr>
          <p:cNvPr id="1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131" y="2439114"/>
            <a:ext cx="4534138" cy="4534138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6321266" y="5321260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200"/>
              </a:lnSpc>
              <a:buNone/>
            </a:pPr>
            <a:r>
              <a:rPr lang="en-US" sz="26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4</a:t>
            </a:r>
            <a:endParaRPr lang="en-US" sz="26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728662"/>
            <a:ext cx="7553206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Further Improvements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1911429"/>
            <a:ext cx="179427" cy="878562"/>
          </a:xfrm>
          <a:prstGeom prst="roundRect">
            <a:avLst>
              <a:gd name="adj" fmla="val 20012"/>
            </a:avLst>
          </a:prstGeom>
          <a:solidFill>
            <a:srgbClr val="304755"/>
          </a:solidFill>
          <a:ln/>
        </p:spPr>
      </p:sp>
      <p:sp>
        <p:nvSpPr>
          <p:cNvPr id="4" name="Text 2"/>
          <p:cNvSpPr/>
          <p:nvPr/>
        </p:nvSpPr>
        <p:spPr>
          <a:xfrm>
            <a:off x="1376124" y="1911429"/>
            <a:ext cx="358925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Expand Training Data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376124" y="2406968"/>
            <a:ext cx="124165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Using larger and more diverse datasets can improve model generalisation.</a:t>
            </a:r>
            <a:endParaRPr lang="en-US" sz="1850" dirty="0"/>
          </a:p>
        </p:txBody>
      </p:sp>
      <p:sp>
        <p:nvSpPr>
          <p:cNvPr id="6" name="Shape 4"/>
          <p:cNvSpPr/>
          <p:nvPr/>
        </p:nvSpPr>
        <p:spPr>
          <a:xfrm>
            <a:off x="1196697" y="3029307"/>
            <a:ext cx="179427" cy="878562"/>
          </a:xfrm>
          <a:prstGeom prst="roundRect">
            <a:avLst>
              <a:gd name="adj" fmla="val 20012"/>
            </a:avLst>
          </a:prstGeom>
          <a:solidFill>
            <a:srgbClr val="304755"/>
          </a:solidFill>
          <a:ln/>
        </p:spPr>
      </p:sp>
      <p:sp>
        <p:nvSpPr>
          <p:cNvPr id="7" name="Text 5"/>
          <p:cNvSpPr/>
          <p:nvPr/>
        </p:nvSpPr>
        <p:spPr>
          <a:xfrm>
            <a:off x="1735098" y="3029307"/>
            <a:ext cx="334101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Data Augmentation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735098" y="3524845"/>
            <a:ext cx="12057578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Techniques like back-translation can enrich training data.</a:t>
            </a:r>
            <a:endParaRPr lang="en-US" sz="1850" dirty="0"/>
          </a:p>
        </p:txBody>
      </p:sp>
      <p:sp>
        <p:nvSpPr>
          <p:cNvPr id="9" name="Shape 7"/>
          <p:cNvSpPr/>
          <p:nvPr/>
        </p:nvSpPr>
        <p:spPr>
          <a:xfrm>
            <a:off x="1555790" y="4147185"/>
            <a:ext cx="179427" cy="878562"/>
          </a:xfrm>
          <a:prstGeom prst="roundRect">
            <a:avLst>
              <a:gd name="adj" fmla="val 20012"/>
            </a:avLst>
          </a:prstGeom>
          <a:solidFill>
            <a:srgbClr val="304755"/>
          </a:solidFill>
          <a:ln/>
        </p:spPr>
      </p:sp>
      <p:sp>
        <p:nvSpPr>
          <p:cNvPr id="10" name="Text 8"/>
          <p:cNvSpPr/>
          <p:nvPr/>
        </p:nvSpPr>
        <p:spPr>
          <a:xfrm>
            <a:off x="2094190" y="4147185"/>
            <a:ext cx="410015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Advanced Architectures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2094190" y="4642723"/>
            <a:ext cx="116984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Exploring newer transformer models may enhance performance.</a:t>
            </a:r>
            <a:endParaRPr lang="en-US" sz="1850" dirty="0"/>
          </a:p>
        </p:txBody>
      </p:sp>
      <p:sp>
        <p:nvSpPr>
          <p:cNvPr id="12" name="Shape 10"/>
          <p:cNvSpPr/>
          <p:nvPr/>
        </p:nvSpPr>
        <p:spPr>
          <a:xfrm>
            <a:off x="1914882" y="5265063"/>
            <a:ext cx="179427" cy="878562"/>
          </a:xfrm>
          <a:prstGeom prst="roundRect">
            <a:avLst>
              <a:gd name="adj" fmla="val 20012"/>
            </a:avLst>
          </a:prstGeom>
          <a:solidFill>
            <a:srgbClr val="304755"/>
          </a:solidFill>
          <a:ln/>
        </p:spPr>
      </p:sp>
      <p:sp>
        <p:nvSpPr>
          <p:cNvPr id="13" name="Text 11"/>
          <p:cNvSpPr/>
          <p:nvPr/>
        </p:nvSpPr>
        <p:spPr>
          <a:xfrm>
            <a:off x="2453283" y="5265063"/>
            <a:ext cx="3997404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Hyperparameter Tuning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2453283" y="5760601"/>
            <a:ext cx="1133939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Fine-tuning parameters can optimise training outcomes.</a:t>
            </a:r>
            <a:endParaRPr lang="en-US" sz="1850" dirty="0"/>
          </a:p>
        </p:txBody>
      </p:sp>
      <p:sp>
        <p:nvSpPr>
          <p:cNvPr id="15" name="Shape 13"/>
          <p:cNvSpPr/>
          <p:nvPr/>
        </p:nvSpPr>
        <p:spPr>
          <a:xfrm>
            <a:off x="1555790" y="6382941"/>
            <a:ext cx="179427" cy="878562"/>
          </a:xfrm>
          <a:prstGeom prst="roundRect">
            <a:avLst>
              <a:gd name="adj" fmla="val 20012"/>
            </a:avLst>
          </a:prstGeom>
          <a:solidFill>
            <a:srgbClr val="304755"/>
          </a:solidFill>
          <a:ln/>
        </p:spPr>
      </p:sp>
      <p:sp>
        <p:nvSpPr>
          <p:cNvPr id="16" name="Text 14"/>
          <p:cNvSpPr/>
          <p:nvPr/>
        </p:nvSpPr>
        <p:spPr>
          <a:xfrm>
            <a:off x="2094190" y="6382941"/>
            <a:ext cx="476440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Ensemble &amp; Post-processing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2094190" y="6878479"/>
            <a:ext cx="116984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Combining models and applying post-processing can improve translation quality and fluency.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2025-05-12T22:20:22Z</dcterms:created>
  <dcterms:modified xsi:type="dcterms:W3CDTF">2025-05-12T22:20:22Z</dcterms:modified>
</cp:coreProperties>
</file>